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9" r:id="rId10"/>
    <p:sldId id="320" r:id="rId11"/>
    <p:sldId id="321" r:id="rId12"/>
    <p:sldId id="324" r:id="rId13"/>
    <p:sldId id="325" r:id="rId14"/>
    <p:sldId id="272" r:id="rId15"/>
    <p:sldId id="259" r:id="rId16"/>
    <p:sldId id="261" r:id="rId17"/>
    <p:sldId id="260" r:id="rId18"/>
    <p:sldId id="318" r:id="rId19"/>
    <p:sldId id="274" r:id="rId20"/>
    <p:sldId id="322" r:id="rId21"/>
    <p:sldId id="323" r:id="rId22"/>
    <p:sldId id="273" r:id="rId23"/>
    <p:sldId id="276" r:id="rId24"/>
    <p:sldId id="277" r:id="rId25"/>
    <p:sldId id="280" r:id="rId26"/>
    <p:sldId id="281" r:id="rId27"/>
    <p:sldId id="283" r:id="rId28"/>
    <p:sldId id="286" r:id="rId29"/>
    <p:sldId id="295" r:id="rId30"/>
    <p:sldId id="298" r:id="rId31"/>
    <p:sldId id="299" r:id="rId32"/>
    <p:sldId id="307" r:id="rId33"/>
    <p:sldId id="308" r:id="rId34"/>
    <p:sldId id="310" r:id="rId35"/>
    <p:sldId id="326" r:id="rId36"/>
    <p:sldId id="327" r:id="rId37"/>
    <p:sldId id="328" r:id="rId38"/>
    <p:sldId id="300" r:id="rId3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A7102-768A-4CA3-9B8E-62F811EF87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3787D1-4E13-4FBD-B3FF-696C3388B522}">
      <dgm:prSet/>
      <dgm:spPr/>
      <dgm:t>
        <a:bodyPr/>
        <a:lstStyle/>
        <a:p>
          <a:pPr rtl="0"/>
          <a:r>
            <a:rPr lang="en-US" dirty="0" smtClean="0"/>
            <a:t>Fully Implement Enterprise LRS </a:t>
          </a:r>
          <a:endParaRPr lang="en-US" dirty="0"/>
        </a:p>
      </dgm:t>
    </dgm:pt>
    <dgm:pt modelId="{B258E43A-431B-49E8-B565-AD4349929ADA}" type="parTrans" cxnId="{01E71A54-D1EB-405E-A999-7C24F643ED2A}">
      <dgm:prSet/>
      <dgm:spPr/>
      <dgm:t>
        <a:bodyPr/>
        <a:lstStyle/>
        <a:p>
          <a:endParaRPr lang="en-US"/>
        </a:p>
      </dgm:t>
    </dgm:pt>
    <dgm:pt modelId="{B60CA8DF-3136-48A0-8B70-74DEA504EE51}" type="sibTrans" cxnId="{01E71A54-D1EB-405E-A999-7C24F643ED2A}">
      <dgm:prSet/>
      <dgm:spPr/>
      <dgm:t>
        <a:bodyPr/>
        <a:lstStyle/>
        <a:p>
          <a:endParaRPr lang="en-US"/>
        </a:p>
      </dgm:t>
    </dgm:pt>
    <dgm:pt modelId="{1E57BE73-BAA2-4814-97D4-D832ECF73B29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dirty="0" smtClean="0"/>
            <a:t>Define and Integrate Participating Business Systems</a:t>
          </a:r>
          <a:endParaRPr lang="en-US" dirty="0"/>
        </a:p>
      </dgm:t>
    </dgm:pt>
    <dgm:pt modelId="{E3322E8F-5E8E-4627-9911-57CE4472D21E}" type="parTrans" cxnId="{B3C4E8C5-AFD1-4990-B988-69A84AF2CF5C}">
      <dgm:prSet/>
      <dgm:spPr/>
      <dgm:t>
        <a:bodyPr/>
        <a:lstStyle/>
        <a:p>
          <a:endParaRPr lang="en-US"/>
        </a:p>
      </dgm:t>
    </dgm:pt>
    <dgm:pt modelId="{FC65340B-B7A2-4768-AC02-6811FA1EA96B}" type="sibTrans" cxnId="{B3C4E8C5-AFD1-4990-B988-69A84AF2CF5C}">
      <dgm:prSet/>
      <dgm:spPr/>
      <dgm:t>
        <a:bodyPr/>
        <a:lstStyle/>
        <a:p>
          <a:endParaRPr lang="en-US"/>
        </a:p>
      </dgm:t>
    </dgm:pt>
    <dgm:pt modelId="{8EDA963E-5183-4A76-9352-73EE6A0A932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Define and Create Enterprise Applications</a:t>
          </a:r>
          <a:endParaRPr lang="en-US" dirty="0">
            <a:solidFill>
              <a:schemeClr val="bg1"/>
            </a:solidFill>
          </a:endParaRPr>
        </a:p>
      </dgm:t>
    </dgm:pt>
    <dgm:pt modelId="{18F3B457-154A-464E-AF06-38F73F33476A}" type="parTrans" cxnId="{78253123-9E7B-4E3D-A2BC-1459615E53C7}">
      <dgm:prSet/>
      <dgm:spPr/>
      <dgm:t>
        <a:bodyPr/>
        <a:lstStyle/>
        <a:p>
          <a:endParaRPr lang="en-US"/>
        </a:p>
      </dgm:t>
    </dgm:pt>
    <dgm:pt modelId="{FBF65C89-F42B-4DAC-B580-C64FCD51FF35}" type="sibTrans" cxnId="{78253123-9E7B-4E3D-A2BC-1459615E53C7}">
      <dgm:prSet/>
      <dgm:spPr/>
      <dgm:t>
        <a:bodyPr/>
        <a:lstStyle/>
        <a:p>
          <a:endParaRPr lang="en-US"/>
        </a:p>
      </dgm:t>
    </dgm:pt>
    <dgm:pt modelId="{E3089AF7-C5E2-4DC0-A385-144C32272E54}">
      <dgm:prSet/>
      <dgm:spPr>
        <a:solidFill>
          <a:srgbClr val="FFFF00"/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Implement Statewide Clearinghouse</a:t>
          </a:r>
          <a:endParaRPr lang="en-US" dirty="0">
            <a:solidFill>
              <a:schemeClr val="tx1"/>
            </a:solidFill>
          </a:endParaRPr>
        </a:p>
      </dgm:t>
    </dgm:pt>
    <dgm:pt modelId="{57E58888-23B5-418E-8110-DE19BC7DF4B2}" type="parTrans" cxnId="{26193B0D-802D-4FCC-9FC0-F0E5943B6AFD}">
      <dgm:prSet/>
      <dgm:spPr/>
      <dgm:t>
        <a:bodyPr/>
        <a:lstStyle/>
        <a:p>
          <a:endParaRPr lang="en-US"/>
        </a:p>
      </dgm:t>
    </dgm:pt>
    <dgm:pt modelId="{D59F72AB-6A23-4CDB-A553-6005D1FE37A2}" type="sibTrans" cxnId="{26193B0D-802D-4FCC-9FC0-F0E5943B6AFD}">
      <dgm:prSet/>
      <dgm:spPr/>
      <dgm:t>
        <a:bodyPr/>
        <a:lstStyle/>
        <a:p>
          <a:endParaRPr lang="en-US"/>
        </a:p>
      </dgm:t>
    </dgm:pt>
    <dgm:pt modelId="{CF0DFBFC-0DEA-4119-AF2B-95EACEC28FF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Create Enterprise GIS Steering Committee</a:t>
          </a:r>
          <a:endParaRPr lang="en-US" dirty="0"/>
        </a:p>
      </dgm:t>
    </dgm:pt>
    <dgm:pt modelId="{0D2CFFC7-4412-4A55-BF41-1D2892A9A0A1}" type="parTrans" cxnId="{D124AE5E-629B-4EF8-9C39-D226E2E9E485}">
      <dgm:prSet/>
      <dgm:spPr/>
      <dgm:t>
        <a:bodyPr/>
        <a:lstStyle/>
        <a:p>
          <a:endParaRPr lang="en-US"/>
        </a:p>
      </dgm:t>
    </dgm:pt>
    <dgm:pt modelId="{3D9D0D5B-B842-4843-9814-3B5BB446BED9}" type="sibTrans" cxnId="{D124AE5E-629B-4EF8-9C39-D226E2E9E485}">
      <dgm:prSet/>
      <dgm:spPr/>
      <dgm:t>
        <a:bodyPr/>
        <a:lstStyle/>
        <a:p>
          <a:endParaRPr lang="en-US"/>
        </a:p>
      </dgm:t>
    </dgm:pt>
    <dgm:pt modelId="{83D60F03-AC6E-4D54-84C5-199958C7FDAF}" type="pres">
      <dgm:prSet presAssocID="{6E8A7102-768A-4CA3-9B8E-62F811EF87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2AD27C-93F6-4A1F-9533-DC098E155218}" type="pres">
      <dgm:prSet presAssocID="{CF0DFBFC-0DEA-4119-AF2B-95EACEC28FF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0AC21-BAEE-4FEC-9261-E83BBF75AF7F}" type="pres">
      <dgm:prSet presAssocID="{3D9D0D5B-B842-4843-9814-3B5BB446BED9}" presName="spacer" presStyleCnt="0"/>
      <dgm:spPr/>
    </dgm:pt>
    <dgm:pt modelId="{0B8D4B42-F50E-4DB2-B3E2-BBEB92EED502}" type="pres">
      <dgm:prSet presAssocID="{793787D1-4E13-4FBD-B3FF-696C3388B52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CE335-5B98-4EFB-AE1B-42587003E51D}" type="pres">
      <dgm:prSet presAssocID="{B60CA8DF-3136-48A0-8B70-74DEA504EE51}" presName="spacer" presStyleCnt="0"/>
      <dgm:spPr/>
    </dgm:pt>
    <dgm:pt modelId="{3755FD1E-E4C1-4116-9452-26D7A1038234}" type="pres">
      <dgm:prSet presAssocID="{1E57BE73-BAA2-4814-97D4-D832ECF73B2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5A666-B707-49C4-BAC8-137CFDAE4272}" type="pres">
      <dgm:prSet presAssocID="{FC65340B-B7A2-4768-AC02-6811FA1EA96B}" presName="spacer" presStyleCnt="0"/>
      <dgm:spPr/>
    </dgm:pt>
    <dgm:pt modelId="{5C273603-AD15-4979-93AA-44392C69172E}" type="pres">
      <dgm:prSet presAssocID="{8EDA963E-5183-4A76-9352-73EE6A0A93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3BED7-8C75-4A38-8DA8-6CD0262A3F3F}" type="pres">
      <dgm:prSet presAssocID="{FBF65C89-F42B-4DAC-B580-C64FCD51FF35}" presName="spacer" presStyleCnt="0"/>
      <dgm:spPr/>
    </dgm:pt>
    <dgm:pt modelId="{FA1E98A1-CC9C-4244-9195-F98F4DFB12C6}" type="pres">
      <dgm:prSet presAssocID="{E3089AF7-C5E2-4DC0-A385-144C32272E5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5338C4-CDEF-4520-9F78-0F64ED052A51}" type="presOf" srcId="{6E8A7102-768A-4CA3-9B8E-62F811EF8777}" destId="{83D60F03-AC6E-4D54-84C5-199958C7FDAF}" srcOrd="0" destOrd="0" presId="urn:microsoft.com/office/officeart/2005/8/layout/vList2"/>
    <dgm:cxn modelId="{32ECB3CA-B3F5-42B5-89E5-400A6EE28D47}" type="presOf" srcId="{E3089AF7-C5E2-4DC0-A385-144C32272E54}" destId="{FA1E98A1-CC9C-4244-9195-F98F4DFB12C6}" srcOrd="0" destOrd="0" presId="urn:microsoft.com/office/officeart/2005/8/layout/vList2"/>
    <dgm:cxn modelId="{36BE7675-BF33-4230-9B09-F8AEDF987478}" type="presOf" srcId="{793787D1-4E13-4FBD-B3FF-696C3388B522}" destId="{0B8D4B42-F50E-4DB2-B3E2-BBEB92EED502}" srcOrd="0" destOrd="0" presId="urn:microsoft.com/office/officeart/2005/8/layout/vList2"/>
    <dgm:cxn modelId="{D124AE5E-629B-4EF8-9C39-D226E2E9E485}" srcId="{6E8A7102-768A-4CA3-9B8E-62F811EF8777}" destId="{CF0DFBFC-0DEA-4119-AF2B-95EACEC28FF6}" srcOrd="0" destOrd="0" parTransId="{0D2CFFC7-4412-4A55-BF41-1D2892A9A0A1}" sibTransId="{3D9D0D5B-B842-4843-9814-3B5BB446BED9}"/>
    <dgm:cxn modelId="{78253123-9E7B-4E3D-A2BC-1459615E53C7}" srcId="{6E8A7102-768A-4CA3-9B8E-62F811EF8777}" destId="{8EDA963E-5183-4A76-9352-73EE6A0A9329}" srcOrd="3" destOrd="0" parTransId="{18F3B457-154A-464E-AF06-38F73F33476A}" sibTransId="{FBF65C89-F42B-4DAC-B580-C64FCD51FF35}"/>
    <dgm:cxn modelId="{DA2B799E-68C9-4048-BD4E-0A30B03ECFFD}" type="presOf" srcId="{8EDA963E-5183-4A76-9352-73EE6A0A9329}" destId="{5C273603-AD15-4979-93AA-44392C69172E}" srcOrd="0" destOrd="0" presId="urn:microsoft.com/office/officeart/2005/8/layout/vList2"/>
    <dgm:cxn modelId="{01E71A54-D1EB-405E-A999-7C24F643ED2A}" srcId="{6E8A7102-768A-4CA3-9B8E-62F811EF8777}" destId="{793787D1-4E13-4FBD-B3FF-696C3388B522}" srcOrd="1" destOrd="0" parTransId="{B258E43A-431B-49E8-B565-AD4349929ADA}" sibTransId="{B60CA8DF-3136-48A0-8B70-74DEA504EE51}"/>
    <dgm:cxn modelId="{26193B0D-802D-4FCC-9FC0-F0E5943B6AFD}" srcId="{6E8A7102-768A-4CA3-9B8E-62F811EF8777}" destId="{E3089AF7-C5E2-4DC0-A385-144C32272E54}" srcOrd="4" destOrd="0" parTransId="{57E58888-23B5-418E-8110-DE19BC7DF4B2}" sibTransId="{D59F72AB-6A23-4CDB-A553-6005D1FE37A2}"/>
    <dgm:cxn modelId="{B3C4E8C5-AFD1-4990-B988-69A84AF2CF5C}" srcId="{6E8A7102-768A-4CA3-9B8E-62F811EF8777}" destId="{1E57BE73-BAA2-4814-97D4-D832ECF73B29}" srcOrd="2" destOrd="0" parTransId="{E3322E8F-5E8E-4627-9911-57CE4472D21E}" sibTransId="{FC65340B-B7A2-4768-AC02-6811FA1EA96B}"/>
    <dgm:cxn modelId="{97E8B759-610B-4DDB-A200-B06082BE699D}" type="presOf" srcId="{1E57BE73-BAA2-4814-97D4-D832ECF73B29}" destId="{3755FD1E-E4C1-4116-9452-26D7A1038234}" srcOrd="0" destOrd="0" presId="urn:microsoft.com/office/officeart/2005/8/layout/vList2"/>
    <dgm:cxn modelId="{42914527-F309-4FD4-801F-E1B5806B9560}" type="presOf" srcId="{CF0DFBFC-0DEA-4119-AF2B-95EACEC28FF6}" destId="{A82AD27C-93F6-4A1F-9533-DC098E155218}" srcOrd="0" destOrd="0" presId="urn:microsoft.com/office/officeart/2005/8/layout/vList2"/>
    <dgm:cxn modelId="{0ED47706-38F2-46F3-8A8E-8530E50932F7}" type="presParOf" srcId="{83D60F03-AC6E-4D54-84C5-199958C7FDAF}" destId="{A82AD27C-93F6-4A1F-9533-DC098E155218}" srcOrd="0" destOrd="0" presId="urn:microsoft.com/office/officeart/2005/8/layout/vList2"/>
    <dgm:cxn modelId="{01BFFE27-22AA-4505-B2A2-AC10EFD47121}" type="presParOf" srcId="{83D60F03-AC6E-4D54-84C5-199958C7FDAF}" destId="{74E0AC21-BAEE-4FEC-9261-E83BBF75AF7F}" srcOrd="1" destOrd="0" presId="urn:microsoft.com/office/officeart/2005/8/layout/vList2"/>
    <dgm:cxn modelId="{AF5746D9-192A-4AC5-A878-BBD1A6106AEA}" type="presParOf" srcId="{83D60F03-AC6E-4D54-84C5-199958C7FDAF}" destId="{0B8D4B42-F50E-4DB2-B3E2-BBEB92EED502}" srcOrd="2" destOrd="0" presId="urn:microsoft.com/office/officeart/2005/8/layout/vList2"/>
    <dgm:cxn modelId="{B057E7EB-E90E-49F6-8845-37A416B2D965}" type="presParOf" srcId="{83D60F03-AC6E-4D54-84C5-199958C7FDAF}" destId="{964CE335-5B98-4EFB-AE1B-42587003E51D}" srcOrd="3" destOrd="0" presId="urn:microsoft.com/office/officeart/2005/8/layout/vList2"/>
    <dgm:cxn modelId="{B315E194-CF0B-4081-B0DE-9CAE3044E28C}" type="presParOf" srcId="{83D60F03-AC6E-4D54-84C5-199958C7FDAF}" destId="{3755FD1E-E4C1-4116-9452-26D7A1038234}" srcOrd="4" destOrd="0" presId="urn:microsoft.com/office/officeart/2005/8/layout/vList2"/>
    <dgm:cxn modelId="{4A5F7CB3-C959-422F-8508-115C2B96F203}" type="presParOf" srcId="{83D60F03-AC6E-4D54-84C5-199958C7FDAF}" destId="{4255A666-B707-49C4-BAC8-137CFDAE4272}" srcOrd="5" destOrd="0" presId="urn:microsoft.com/office/officeart/2005/8/layout/vList2"/>
    <dgm:cxn modelId="{85BBC432-D64D-4553-9FAC-6C07CA04FEBD}" type="presParOf" srcId="{83D60F03-AC6E-4D54-84C5-199958C7FDAF}" destId="{5C273603-AD15-4979-93AA-44392C69172E}" srcOrd="6" destOrd="0" presId="urn:microsoft.com/office/officeart/2005/8/layout/vList2"/>
    <dgm:cxn modelId="{751E2771-485B-41E1-80B1-B02A843B9217}" type="presParOf" srcId="{83D60F03-AC6E-4D54-84C5-199958C7FDAF}" destId="{4E33BED7-8C75-4A38-8DA8-6CD0262A3F3F}" srcOrd="7" destOrd="0" presId="urn:microsoft.com/office/officeart/2005/8/layout/vList2"/>
    <dgm:cxn modelId="{C19FC0A9-0985-4841-8DD8-74A37EC17C16}" type="presParOf" srcId="{83D60F03-AC6E-4D54-84C5-199958C7FDAF}" destId="{FA1E98A1-CC9C-4244-9195-F98F4DFB12C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2AD27C-93F6-4A1F-9533-DC098E155218}">
      <dsp:nvSpPr>
        <dsp:cNvPr id="0" name=""/>
        <dsp:cNvSpPr/>
      </dsp:nvSpPr>
      <dsp:spPr>
        <a:xfrm>
          <a:off x="0" y="541972"/>
          <a:ext cx="6172199" cy="455715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 Enterprise GIS Steering Committee</a:t>
          </a:r>
          <a:endParaRPr lang="en-US" sz="1900" kern="1200" dirty="0"/>
        </a:p>
      </dsp:txBody>
      <dsp:txXfrm>
        <a:off x="0" y="541972"/>
        <a:ext cx="6172199" cy="455715"/>
      </dsp:txXfrm>
    </dsp:sp>
    <dsp:sp modelId="{0B8D4B42-F50E-4DB2-B3E2-BBEB92EED502}">
      <dsp:nvSpPr>
        <dsp:cNvPr id="0" name=""/>
        <dsp:cNvSpPr/>
      </dsp:nvSpPr>
      <dsp:spPr>
        <a:xfrm>
          <a:off x="0" y="1052407"/>
          <a:ext cx="617219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Fully Implement Enterprise LRS </a:t>
          </a:r>
          <a:endParaRPr lang="en-US" sz="1900" kern="1200" dirty="0"/>
        </a:p>
      </dsp:txBody>
      <dsp:txXfrm>
        <a:off x="0" y="1052407"/>
        <a:ext cx="6172199" cy="455715"/>
      </dsp:txXfrm>
    </dsp:sp>
    <dsp:sp modelId="{3755FD1E-E4C1-4116-9452-26D7A1038234}">
      <dsp:nvSpPr>
        <dsp:cNvPr id="0" name=""/>
        <dsp:cNvSpPr/>
      </dsp:nvSpPr>
      <dsp:spPr>
        <a:xfrm>
          <a:off x="0" y="1562842"/>
          <a:ext cx="6172199" cy="45571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Define and Integrate Participating Business Systems</a:t>
          </a:r>
          <a:endParaRPr lang="en-US" sz="1900" kern="1200" dirty="0"/>
        </a:p>
      </dsp:txBody>
      <dsp:txXfrm>
        <a:off x="0" y="1562842"/>
        <a:ext cx="6172199" cy="455715"/>
      </dsp:txXfrm>
    </dsp:sp>
    <dsp:sp modelId="{5C273603-AD15-4979-93AA-44392C69172E}">
      <dsp:nvSpPr>
        <dsp:cNvPr id="0" name=""/>
        <dsp:cNvSpPr/>
      </dsp:nvSpPr>
      <dsp:spPr>
        <a:xfrm>
          <a:off x="0" y="2073277"/>
          <a:ext cx="6172199" cy="455715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bg1"/>
              </a:solidFill>
            </a:rPr>
            <a:t>Define and Create Enterprise Applications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2073277"/>
        <a:ext cx="6172199" cy="455715"/>
      </dsp:txXfrm>
    </dsp:sp>
    <dsp:sp modelId="{FA1E98A1-CC9C-4244-9195-F98F4DFB12C6}">
      <dsp:nvSpPr>
        <dsp:cNvPr id="0" name=""/>
        <dsp:cNvSpPr/>
      </dsp:nvSpPr>
      <dsp:spPr>
        <a:xfrm>
          <a:off x="0" y="2583712"/>
          <a:ext cx="6172199" cy="455715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Implement Statewide Clearinghouse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0" y="2583712"/>
        <a:ext cx="6172199" cy="455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E7C09-46F1-474A-9F06-9F1C68E2918F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61FD1-C7ED-4847-A4C2-6C0454E3AE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29BCC19E-091F-4291-A127-E33C42120BC6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6B0BB46-2F56-46CE-9F3F-6ADA0EA71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0BB46-2F56-46CE-9F3F-6ADA0EA717B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A0FF45-674E-4B0E-A2DB-2D8354056514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CBEB0AA-A5E0-467D-9A7E-4AD729C9B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frm=1&amp;source=images&amp;cd=&amp;cad=rja&amp;docid=8HCYLRoBhHH3LM&amp;tbnid=l2rQhs5rAtWKUM:&amp;ved=0CAUQjRw&amp;url=http%3A%2F%2Fwww.topozone.com%2Fmap.asp%3Flat%3D30.87694%26lon%3D-92.41305&amp;ei=Ml2BUrynO8Gz2QW2oIGwBA&amp;psig=AFQjCNHMPaOR87pQwijwg30Zy-ZZyLFMww&amp;ust=138429611238284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an.maps.arcgis.com/home/" TargetMode="External"/><Relationship Id="rId2" Type="http://schemas.openxmlformats.org/officeDocument/2006/relationships/hyperlink" Target="http://ladotd.maps.arcgis.com/home/webmap/viewer.html?webmap=49ad3a52e75e437d9889b87cde9e102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dot.utah.gov/ugate/f?p=111:2:0::NO:::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743200"/>
            <a:ext cx="5791200" cy="1894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Update on GIS Activities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953000"/>
            <a:ext cx="6172200" cy="1676400"/>
          </a:xfrm>
        </p:spPr>
        <p:txBody>
          <a:bodyPr>
            <a:normAutofit fontScale="70000" lnSpcReduction="20000"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Jason </a:t>
            </a:r>
            <a:r>
              <a:rPr lang="en-US" sz="2800" dirty="0" smtClean="0"/>
              <a:t>Chapman </a:t>
            </a:r>
          </a:p>
          <a:p>
            <a:r>
              <a:rPr lang="en-US" sz="2800" dirty="0" smtClean="0"/>
              <a:t>Darryl Mack </a:t>
            </a:r>
          </a:p>
          <a:p>
            <a:r>
              <a:rPr lang="en-US" sz="2800" dirty="0" smtClean="0"/>
              <a:t>Jim Mitchell </a:t>
            </a:r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1026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Involved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DOTD Projects Contributing to the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Basemap</a:t>
            </a:r>
            <a:r>
              <a:rPr lang="en-US" dirty="0" smtClean="0"/>
              <a:t> </a:t>
            </a:r>
            <a:r>
              <a:rPr lang="en-US" dirty="0" err="1" smtClean="0"/>
              <a:t>Develepment</a:t>
            </a:r>
            <a:r>
              <a:rPr lang="en-US" dirty="0" smtClean="0"/>
              <a:t> (GEC)</a:t>
            </a:r>
          </a:p>
          <a:p>
            <a:pPr lvl="1"/>
            <a:r>
              <a:rPr lang="en-US" dirty="0" smtClean="0"/>
              <a:t>$900k?</a:t>
            </a:r>
          </a:p>
          <a:p>
            <a:pPr lvl="1"/>
            <a:r>
              <a:rPr lang="en-US" dirty="0" smtClean="0"/>
              <a:t>3 years?</a:t>
            </a:r>
          </a:p>
          <a:p>
            <a:r>
              <a:rPr lang="en-US" dirty="0" err="1" smtClean="0"/>
              <a:t>Hydrography</a:t>
            </a:r>
            <a:r>
              <a:rPr lang="en-US" dirty="0" smtClean="0"/>
              <a:t> Layer (GDM)</a:t>
            </a:r>
          </a:p>
          <a:p>
            <a:pPr lvl="1"/>
            <a:r>
              <a:rPr lang="en-US" dirty="0" smtClean="0"/>
              <a:t>$cost</a:t>
            </a:r>
          </a:p>
          <a:p>
            <a:pPr lvl="1"/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Upcoming Task Order</a:t>
            </a:r>
          </a:p>
          <a:p>
            <a:r>
              <a:rPr lang="en-US" dirty="0" smtClean="0"/>
              <a:t>IT </a:t>
            </a:r>
            <a:r>
              <a:rPr lang="en-US" dirty="0" smtClean="0"/>
              <a:t>Enterprise GIS Planning </a:t>
            </a:r>
            <a:r>
              <a:rPr lang="en-US" dirty="0" smtClean="0"/>
              <a:t>Report (PMG)</a:t>
            </a:r>
          </a:p>
          <a:p>
            <a:pPr lvl="1"/>
            <a:r>
              <a:rPr lang="en-US" dirty="0" smtClean="0"/>
              <a:t>GIS study </a:t>
            </a:r>
            <a:r>
              <a:rPr lang="en-US" dirty="0" smtClean="0"/>
              <a:t>to gather </a:t>
            </a:r>
            <a:r>
              <a:rPr lang="en-US" dirty="0" smtClean="0"/>
              <a:t>information and </a:t>
            </a:r>
            <a:r>
              <a:rPr lang="en-US" dirty="0" smtClean="0"/>
              <a:t>provide direction </a:t>
            </a:r>
            <a:r>
              <a:rPr lang="en-US" dirty="0" smtClean="0"/>
              <a:t>regarding the use of GIS within </a:t>
            </a:r>
            <a:r>
              <a:rPr lang="en-US" dirty="0" smtClean="0"/>
              <a:t>DOTD</a:t>
            </a:r>
          </a:p>
          <a:p>
            <a:pPr lvl="1"/>
            <a:r>
              <a:rPr lang="en-US" dirty="0" smtClean="0"/>
              <a:t>$cost</a:t>
            </a:r>
          </a:p>
          <a:p>
            <a:r>
              <a:rPr lang="en-US" dirty="0" smtClean="0"/>
              <a:t>Local Road Data (</a:t>
            </a:r>
            <a:r>
              <a:rPr lang="en-US" dirty="0" err="1" smtClean="0"/>
              <a:t>Fugro</a:t>
            </a:r>
            <a:r>
              <a:rPr lang="en-US" dirty="0" smtClean="0"/>
              <a:t> </a:t>
            </a:r>
            <a:r>
              <a:rPr lang="en-US" dirty="0" err="1" smtClean="0"/>
              <a:t>Roadware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Supplemented existing Pavement Management contract</a:t>
            </a:r>
          </a:p>
          <a:p>
            <a:pPr lvl="1"/>
            <a:r>
              <a:rPr lang="en-US" dirty="0" smtClean="0"/>
              <a:t>Supply data for local road system</a:t>
            </a:r>
          </a:p>
          <a:p>
            <a:pPr lvl="1"/>
            <a:r>
              <a:rPr lang="en-US" dirty="0" smtClean="0"/>
              <a:t>3 year addendum for total $10M</a:t>
            </a:r>
          </a:p>
          <a:p>
            <a:r>
              <a:rPr lang="en-US" dirty="0" smtClean="0"/>
              <a:t>Enterprise LRS Implementation</a:t>
            </a:r>
          </a:p>
          <a:p>
            <a:pPr lvl="1"/>
            <a:r>
              <a:rPr lang="en-US" dirty="0" smtClean="0"/>
              <a:t>Proposed 3 year retainer contract</a:t>
            </a:r>
          </a:p>
          <a:p>
            <a:pPr lvl="1"/>
            <a:r>
              <a:rPr lang="en-US" dirty="0" smtClean="0"/>
              <a:t>Not to exceed $1M per year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Enterprise GIS Planning Report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Completed by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Conducted interviews with DOTD Engineering and IT Staff</a:t>
            </a:r>
          </a:p>
          <a:p>
            <a:r>
              <a:rPr lang="en-US" dirty="0" smtClean="0"/>
              <a:t>Identified issues and made recommendations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15621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Content Placeholder 1"/>
          <p:cNvGraphicFramePr>
            <a:graphicFrameLocks/>
          </p:cNvGraphicFramePr>
          <p:nvPr/>
        </p:nvGraphicFramePr>
        <p:xfrm>
          <a:off x="1143000" y="2514600"/>
          <a:ext cx="6172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Layer</a:t>
            </a:r>
            <a:r>
              <a:rPr lang="en-US" dirty="0" smtClean="0"/>
              <a:t> </a:t>
            </a:r>
            <a:r>
              <a:rPr lang="en-US" dirty="0" smtClean="0"/>
              <a:t>Linear Reference System (LRS-ID)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971800"/>
            <a:ext cx="2995613" cy="2254611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Assigning LRS-ID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9448"/>
            <a:ext cx="7696200" cy="487375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Base map </a:t>
            </a:r>
            <a:r>
              <a:rPr lang="en-US" sz="2000" dirty="0" smtClean="0"/>
              <a:t>project completed by</a:t>
            </a:r>
            <a:endParaRPr lang="en-US" sz="2000" dirty="0" smtClean="0"/>
          </a:p>
          <a:p>
            <a:pPr lvl="1"/>
            <a:r>
              <a:rPr lang="en-US" sz="1800" dirty="0" smtClean="0"/>
              <a:t>Identify and create GIS lines for road network</a:t>
            </a:r>
          </a:p>
          <a:p>
            <a:pPr lvl="1"/>
            <a:r>
              <a:rPr lang="en-US" sz="1800" dirty="0" smtClean="0"/>
              <a:t>Combination of Census Tiger data, DOTD and Local data</a:t>
            </a:r>
          </a:p>
          <a:p>
            <a:pPr lvl="1"/>
            <a:r>
              <a:rPr lang="en-US" sz="1800" dirty="0" smtClean="0"/>
              <a:t>Assign LRS</a:t>
            </a:r>
          </a:p>
          <a:p>
            <a:pPr lvl="1"/>
            <a:r>
              <a:rPr lang="en-US" sz="1800" dirty="0" smtClean="0"/>
              <a:t>Alignment cleanup</a:t>
            </a:r>
          </a:p>
          <a:p>
            <a:pPr lvl="2"/>
            <a:r>
              <a:rPr lang="en-US" sz="1500" dirty="0" smtClean="0"/>
              <a:t>Aerial imagery</a:t>
            </a:r>
          </a:p>
          <a:p>
            <a:pPr lvl="2"/>
            <a:r>
              <a:rPr lang="en-US" sz="1500" dirty="0" err="1" smtClean="0"/>
              <a:t>Roadware</a:t>
            </a:r>
            <a:r>
              <a:rPr lang="en-US" sz="1500" dirty="0" smtClean="0"/>
              <a:t> ARAN GPS points</a:t>
            </a:r>
          </a:p>
          <a:p>
            <a:r>
              <a:rPr lang="en-US" sz="2000" dirty="0" smtClean="0"/>
              <a:t>State routes</a:t>
            </a:r>
          </a:p>
          <a:p>
            <a:pPr lvl="1"/>
            <a:r>
              <a:rPr lang="en-US" sz="1800" dirty="0" smtClean="0"/>
              <a:t>Based on Control Section</a:t>
            </a:r>
          </a:p>
          <a:p>
            <a:pPr lvl="2"/>
            <a:r>
              <a:rPr lang="en-US" sz="1500" dirty="0" smtClean="0"/>
              <a:t>9 Digit code</a:t>
            </a:r>
          </a:p>
          <a:p>
            <a:pPr lvl="2"/>
            <a:r>
              <a:rPr lang="en-US" sz="1600" dirty="0" smtClean="0"/>
              <a:t>XXX-XX-F-LLL</a:t>
            </a:r>
          </a:p>
          <a:p>
            <a:r>
              <a:rPr lang="en-US" sz="2000" dirty="0" smtClean="0"/>
              <a:t>Local roads</a:t>
            </a:r>
          </a:p>
          <a:p>
            <a:pPr lvl="1"/>
            <a:r>
              <a:rPr lang="en-US" sz="1800" dirty="0" smtClean="0"/>
              <a:t>Based on Parish name and Street name</a:t>
            </a:r>
          </a:p>
          <a:p>
            <a:pPr lvl="2"/>
            <a:r>
              <a:rPr lang="en-US" sz="1500" dirty="0" smtClean="0"/>
              <a:t>18 Digit code</a:t>
            </a:r>
          </a:p>
          <a:p>
            <a:pPr lvl="2"/>
            <a:r>
              <a:rPr lang="en-US" sz="1600" dirty="0" smtClean="0"/>
              <a:t>PPP-X-NNNNNN-TTT-S-F-LLL</a:t>
            </a:r>
          </a:p>
        </p:txBody>
      </p:sp>
      <p:pic>
        <p:nvPicPr>
          <p:cNvPr id="35842" name="Picture 2" descr="http://webgallerydisplay.com/image.php?id=45793&amp;maxwidth=135&amp;maxheight=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1285875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Section as LRS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315200" cy="47154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LRS Expanded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6142"/>
            <a:ext cx="7315200" cy="479845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74638"/>
            <a:ext cx="8458200" cy="10207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Layered GIS Data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6200" y="1371600"/>
            <a:ext cx="8229600" cy="39624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Imagery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 System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 Section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AADT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Roads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Boundaries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City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 Area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Assets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Intersection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Speed Signs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381148"/>
            <a:ext cx="6400800" cy="448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371600"/>
            <a:ext cx="6400800" cy="448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371600"/>
            <a:ext cx="6400800" cy="449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371600"/>
            <a:ext cx="6400800" cy="44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371600"/>
            <a:ext cx="6400800" cy="45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371600"/>
            <a:ext cx="6400800" cy="44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371600"/>
            <a:ext cx="6400800" cy="449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1371600"/>
            <a:ext cx="6400800" cy="449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1371600"/>
            <a:ext cx="6400800" cy="449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Verify Mileage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Base map identified more miles</a:t>
            </a:r>
          </a:p>
          <a:p>
            <a:pPr lvl="1"/>
            <a:r>
              <a:rPr lang="en-US" dirty="0" smtClean="0"/>
              <a:t>New local roads</a:t>
            </a:r>
          </a:p>
          <a:p>
            <a:pPr lvl="2"/>
            <a:r>
              <a:rPr lang="en-US" dirty="0" smtClean="0"/>
              <a:t>State inventory maintained</a:t>
            </a:r>
          </a:p>
          <a:p>
            <a:pPr lvl="1"/>
            <a:r>
              <a:rPr lang="en-US" dirty="0" smtClean="0"/>
              <a:t>Private roads</a:t>
            </a:r>
          </a:p>
          <a:p>
            <a:pPr lvl="2"/>
            <a:r>
              <a:rPr lang="en-US" dirty="0" smtClean="0"/>
              <a:t>Unknown ownership</a:t>
            </a:r>
          </a:p>
          <a:p>
            <a:pPr lvl="1"/>
            <a:r>
              <a:rPr lang="en-US" dirty="0" smtClean="0"/>
              <a:t>Farm roads</a:t>
            </a:r>
          </a:p>
          <a:p>
            <a:pPr lvl="2"/>
            <a:r>
              <a:rPr lang="en-US" dirty="0" smtClean="0"/>
              <a:t>Not a road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295" y="2803313"/>
            <a:ext cx="4660149" cy="390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Mapping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NHD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Hydrographic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Work performed by</a:t>
            </a:r>
          </a:p>
          <a:p>
            <a:r>
              <a:rPr lang="en-US" dirty="0" smtClean="0"/>
              <a:t>HUCs  updated and delivered to USGS for acceptance</a:t>
            </a:r>
          </a:p>
          <a:p>
            <a:r>
              <a:rPr lang="en-US" dirty="0" smtClean="0"/>
              <a:t>Submit </a:t>
            </a:r>
            <a:r>
              <a:rPr lang="en-US" dirty="0" smtClean="0"/>
              <a:t>the data for upload to the National </a:t>
            </a:r>
            <a:r>
              <a:rPr lang="en-US" dirty="0" err="1" smtClean="0"/>
              <a:t>Geodatabase</a:t>
            </a:r>
            <a:endParaRPr lang="en-US" dirty="0" smtClean="0"/>
          </a:p>
          <a:p>
            <a:r>
              <a:rPr lang="en-US" dirty="0" smtClean="0"/>
              <a:t>Upcoming Task Order</a:t>
            </a:r>
          </a:p>
          <a:p>
            <a:pPr lvl="1"/>
            <a:r>
              <a:rPr lang="en-US" dirty="0" smtClean="0"/>
              <a:t>Create Feature Modeling Guidelines and Data Modeling </a:t>
            </a:r>
            <a:r>
              <a:rPr lang="en-US" dirty="0" smtClean="0"/>
              <a:t>Specifications</a:t>
            </a:r>
          </a:p>
          <a:p>
            <a:pPr lvl="1"/>
            <a:r>
              <a:rPr lang="en-US" dirty="0" smtClean="0"/>
              <a:t>Improve spatial accuracy and completeness of road data using GPS data and high resolution six inch accurate aerial </a:t>
            </a:r>
            <a:r>
              <a:rPr lang="en-US" dirty="0" smtClean="0"/>
              <a:t>imagery</a:t>
            </a:r>
          </a:p>
          <a:p>
            <a:pPr lvl="1"/>
            <a:r>
              <a:rPr lang="en-US" dirty="0" smtClean="0"/>
              <a:t>Improve the address location </a:t>
            </a:r>
            <a:r>
              <a:rPr lang="en-US" dirty="0" smtClean="0"/>
              <a:t>accuracy</a:t>
            </a:r>
          </a:p>
          <a:p>
            <a:pPr lvl="1"/>
            <a:r>
              <a:rPr lang="en-US" dirty="0" smtClean="0"/>
              <a:t>Improve the geospatial network for path finding (routing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1543231"/>
            <a:ext cx="4724399" cy="45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Data Collection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Inventory</a:t>
            </a:r>
            <a:br>
              <a:rPr lang="en-US" dirty="0" smtClean="0"/>
            </a:br>
            <a:r>
              <a:rPr lang="en-US" dirty="0" smtClean="0"/>
              <a:t>Collection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873752"/>
          </a:xfrm>
        </p:spPr>
        <p:txBody>
          <a:bodyPr/>
          <a:lstStyle/>
          <a:p>
            <a:r>
              <a:rPr lang="en-US" dirty="0" smtClean="0"/>
              <a:t>Trimble devices (GPS)</a:t>
            </a:r>
          </a:p>
          <a:p>
            <a:r>
              <a:rPr lang="en-US" dirty="0" smtClean="0"/>
              <a:t>Distance measuring instrument</a:t>
            </a:r>
          </a:p>
          <a:p>
            <a:r>
              <a:rPr lang="en-US" dirty="0" smtClean="0"/>
              <a:t>Pathfinder software</a:t>
            </a:r>
          </a:p>
          <a:p>
            <a:r>
              <a:rPr lang="en-US" dirty="0" smtClean="0"/>
              <a:t>Surveyor software</a:t>
            </a:r>
          </a:p>
          <a:p>
            <a:pPr lvl="1"/>
            <a:r>
              <a:rPr lang="en-US" dirty="0" err="1" smtClean="0"/>
              <a:t>Roadware</a:t>
            </a:r>
            <a:r>
              <a:rPr lang="en-US" dirty="0" smtClean="0"/>
              <a:t> video collection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895600"/>
            <a:ext cx="46672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495800"/>
            <a:ext cx="408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990600"/>
            <a:ext cx="11414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162" y="1524000"/>
            <a:ext cx="1773238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Management</a:t>
            </a:r>
            <a:br>
              <a:rPr lang="en-US" dirty="0" smtClean="0"/>
            </a:br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Fugro</a:t>
            </a:r>
            <a:r>
              <a:rPr lang="en-US" dirty="0" smtClean="0"/>
              <a:t> </a:t>
            </a:r>
            <a:r>
              <a:rPr lang="en-US" dirty="0" err="1" smtClean="0"/>
              <a:t>Roadware</a:t>
            </a:r>
            <a:endParaRPr lang="en-US" dirty="0" smtClean="0"/>
          </a:p>
          <a:p>
            <a:r>
              <a:rPr lang="en-US" dirty="0" smtClean="0"/>
              <a:t>Automatic Road Analyzer (ARAN)</a:t>
            </a:r>
          </a:p>
          <a:p>
            <a:pPr lvl="1"/>
            <a:r>
              <a:rPr lang="en-US" dirty="0" smtClean="0"/>
              <a:t>2 year collection cycle</a:t>
            </a:r>
          </a:p>
          <a:p>
            <a:pPr lvl="1"/>
            <a:r>
              <a:rPr lang="en-US" dirty="0" smtClean="0"/>
              <a:t>Collects data on roads throughout Louisiana</a:t>
            </a:r>
          </a:p>
          <a:p>
            <a:pPr lvl="2"/>
            <a:r>
              <a:rPr lang="en-US" dirty="0" smtClean="0"/>
              <a:t>State maintained highways</a:t>
            </a:r>
          </a:p>
          <a:p>
            <a:pPr lvl="2"/>
            <a:r>
              <a:rPr lang="en-US" dirty="0" smtClean="0"/>
              <a:t>Interstates</a:t>
            </a:r>
          </a:p>
          <a:p>
            <a:pPr lvl="2"/>
            <a:r>
              <a:rPr lang="en-US" dirty="0" smtClean="0"/>
              <a:t>HPMS routes</a:t>
            </a:r>
          </a:p>
          <a:p>
            <a:pPr lvl="2"/>
            <a:r>
              <a:rPr lang="en-US" dirty="0" smtClean="0"/>
              <a:t>Off system NHS routes</a:t>
            </a:r>
          </a:p>
          <a:p>
            <a:pPr lvl="1"/>
            <a:r>
              <a:rPr lang="en-US" dirty="0" smtClean="0"/>
              <a:t>Collects electronic data (IRI, faulting, rutting, etc.)</a:t>
            </a:r>
          </a:p>
          <a:p>
            <a:pPr lvl="1"/>
            <a:r>
              <a:rPr lang="en-US" dirty="0" smtClean="0"/>
              <a:t>Records right of way and pavement images</a:t>
            </a:r>
          </a:p>
          <a:p>
            <a:pPr lvl="1"/>
            <a:r>
              <a:rPr lang="en-US" dirty="0" smtClean="0"/>
              <a:t>Utilizes GPR unit during normal data collection</a:t>
            </a:r>
          </a:p>
          <a:p>
            <a:endParaRPr lang="en-US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434488"/>
            <a:ext cx="914400" cy="6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Methods</a:t>
            </a:r>
            <a:endParaRPr lang="en-US" dirty="0"/>
          </a:p>
        </p:txBody>
      </p:sp>
      <p:pic>
        <p:nvPicPr>
          <p:cNvPr id="4" name="Picture 3" descr="http://www.roadware.com/images/aran-photo-4-62165-0540036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200" y="4038599"/>
            <a:ext cx="5334000" cy="914401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Right of way images are captured using two high definition cameras (1920 x 1080 pixel resolution)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images are recorded every 0.004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millimiles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 ft)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953000"/>
            <a:ext cx="2733470" cy="175124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953000"/>
            <a:ext cx="2674732" cy="17621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724400"/>
            <a:ext cx="3505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100% of the driven lane is captured by two cameras and digitally stored for post processing of the ratings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quantification of the  pavement distresses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819400"/>
            <a:ext cx="3111500" cy="180763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86200" y="1447801"/>
            <a:ext cx="35814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 smtClean="0"/>
              <a:t>Accelerometer sensors collect roughness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Rutting data is collected by the use of two </a:t>
            </a:r>
            <a:r>
              <a:rPr lang="en-US" sz="2800" noProof="0" dirty="0" smtClean="0"/>
              <a:t>scanning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 transverse profilers</a:t>
            </a:r>
          </a:p>
        </p:txBody>
      </p:sp>
      <p:pic>
        <p:nvPicPr>
          <p:cNvPr id="11" name="Picture 5" descr="Laser XV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609600"/>
            <a:ext cx="119932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Attribute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Collected using video imagery</a:t>
            </a:r>
          </a:p>
          <a:p>
            <a:r>
              <a:rPr lang="en-US" dirty="0" smtClean="0"/>
              <a:t>Post processed</a:t>
            </a:r>
          </a:p>
          <a:p>
            <a:pPr lvl="1"/>
            <a:r>
              <a:rPr lang="en-US" dirty="0" smtClean="0"/>
              <a:t>Surveyor software</a:t>
            </a:r>
          </a:p>
          <a:p>
            <a:r>
              <a:rPr lang="en-US" dirty="0" smtClean="0"/>
              <a:t>Clean up current Inventory</a:t>
            </a:r>
          </a:p>
          <a:p>
            <a:r>
              <a:rPr lang="en-US" dirty="0" smtClean="0"/>
              <a:t>Satisfy data requirements for safety analysis</a:t>
            </a:r>
          </a:p>
          <a:p>
            <a:pPr lvl="1"/>
            <a:r>
              <a:rPr lang="en-US" dirty="0" smtClean="0"/>
              <a:t>MIRE (Model Inventory of Roadway Elements)</a:t>
            </a:r>
          </a:p>
          <a:p>
            <a:pPr lvl="2"/>
            <a:r>
              <a:rPr lang="en-US" dirty="0" smtClean="0"/>
              <a:t>Recommended listing of roadway inventory and traffic elements critical to safety management</a:t>
            </a:r>
          </a:p>
          <a:p>
            <a:pPr lvl="1"/>
            <a:r>
              <a:rPr lang="en-US" dirty="0" smtClean="0"/>
              <a:t>HSM (Highway Safety Manual)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7467600" cy="1143000"/>
          </a:xfrm>
        </p:spPr>
        <p:txBody>
          <a:bodyPr/>
          <a:lstStyle/>
          <a:p>
            <a:r>
              <a:rPr lang="en-US" dirty="0" smtClean="0"/>
              <a:t>Post Processed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12648"/>
            <a:ext cx="3886200" cy="4873752"/>
          </a:xfrm>
        </p:spPr>
        <p:txBody>
          <a:bodyPr>
            <a:noAutofit/>
          </a:bodyPr>
          <a:lstStyle/>
          <a:p>
            <a:pPr lvl="0"/>
            <a:r>
              <a:rPr lang="en-US" sz="1600" dirty="0" smtClean="0"/>
              <a:t>Number of Travel Lanes</a:t>
            </a:r>
          </a:p>
          <a:p>
            <a:pPr lvl="0"/>
            <a:r>
              <a:rPr lang="en-US" sz="1600" dirty="0" smtClean="0"/>
              <a:t>Type of HOV operations</a:t>
            </a:r>
          </a:p>
          <a:p>
            <a:pPr lvl="0"/>
            <a:r>
              <a:rPr lang="en-US" sz="1600" dirty="0" smtClean="0"/>
              <a:t>Number of HOV Lanes in both directions</a:t>
            </a:r>
          </a:p>
          <a:p>
            <a:pPr lvl="0"/>
            <a:r>
              <a:rPr lang="en-US" sz="1600" dirty="0" smtClean="0"/>
              <a:t>Presence of Right Turn Lanes</a:t>
            </a:r>
          </a:p>
          <a:p>
            <a:pPr lvl="0"/>
            <a:r>
              <a:rPr lang="en-US" sz="1600" dirty="0" smtClean="0"/>
              <a:t>Presence of Left Turn Lanes</a:t>
            </a:r>
          </a:p>
          <a:p>
            <a:pPr lvl="0"/>
            <a:r>
              <a:rPr lang="en-US" sz="1600" dirty="0" smtClean="0"/>
              <a:t>Posted Speed Limit</a:t>
            </a:r>
          </a:p>
          <a:p>
            <a:pPr lvl="0"/>
            <a:r>
              <a:rPr lang="en-US" sz="1600" dirty="0" smtClean="0"/>
              <a:t>Sections with Toll Charge</a:t>
            </a:r>
          </a:p>
          <a:p>
            <a:pPr lvl="0"/>
            <a:r>
              <a:rPr lang="en-US" sz="1600" dirty="0" smtClean="0"/>
              <a:t>Type of Toll</a:t>
            </a:r>
          </a:p>
          <a:p>
            <a:pPr lvl="0"/>
            <a:r>
              <a:rPr lang="en-US" sz="1600" dirty="0" smtClean="0"/>
              <a:t>Count of Signalized At-Grade Intersections</a:t>
            </a:r>
          </a:p>
          <a:p>
            <a:pPr lvl="0"/>
            <a:r>
              <a:rPr lang="en-US" sz="1600" dirty="0" smtClean="0"/>
              <a:t>Count of At-Grade Intersections with Stop Signs</a:t>
            </a:r>
          </a:p>
          <a:p>
            <a:pPr lvl="0"/>
            <a:r>
              <a:rPr lang="en-US" sz="1600" dirty="0" smtClean="0"/>
              <a:t>Count of Intersections without Stop Sign or Signals</a:t>
            </a:r>
          </a:p>
          <a:p>
            <a:pPr lvl="0"/>
            <a:r>
              <a:rPr lang="en-US" sz="1600" dirty="0" smtClean="0"/>
              <a:t>Begin Bridge Location</a:t>
            </a:r>
          </a:p>
          <a:p>
            <a:pPr lvl="0"/>
            <a:r>
              <a:rPr lang="en-US" sz="1600" dirty="0" smtClean="0"/>
              <a:t>End Bridge Location</a:t>
            </a:r>
          </a:p>
          <a:p>
            <a:pPr lvl="0"/>
            <a:r>
              <a:rPr lang="en-US" sz="1600" dirty="0" smtClean="0"/>
              <a:t>Measure of Existing Lane Width</a:t>
            </a:r>
          </a:p>
          <a:p>
            <a:pPr lvl="0"/>
            <a:r>
              <a:rPr lang="en-US" sz="1600" dirty="0" smtClean="0"/>
              <a:t>Type of Median</a:t>
            </a:r>
          </a:p>
          <a:p>
            <a:pPr lvl="0"/>
            <a:r>
              <a:rPr lang="en-US" sz="1600" dirty="0" smtClean="0"/>
              <a:t>Measure of Existing Median Width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685800"/>
            <a:ext cx="3581400" cy="5181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of Shoulder Material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of Existing Right Shoulder Width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of Existing Left Shoulder Width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Route Parking Locations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of Terrain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Section Meeting the Sight Distance for Passing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 Type of a Given Location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Presence of Curb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Presence of Rail Road Crossing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 Location of Sidewalk Right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 Location of Sidewalk Left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 ADA Compliant Sidewalk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Limit Signs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33" y="1524000"/>
            <a:ext cx="905119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 descr="\\pms\2010-2011_Data_Collection_Cycle\Images\ROW\10B40FY1000\000000168099\000001448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200400"/>
            <a:ext cx="5867400" cy="330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Data on Local Streets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dirty="0" smtClean="0"/>
              <a:t> </a:t>
            </a:r>
            <a:r>
              <a:rPr lang="en-US" dirty="0" smtClean="0"/>
              <a:t>type of map characterized by large-scale detail and quantitative representation of relief, usually using contour </a:t>
            </a:r>
            <a:r>
              <a:rPr lang="en-US" dirty="0" smtClean="0"/>
              <a:t>lines.</a:t>
            </a:r>
          </a:p>
          <a:p>
            <a:r>
              <a:rPr lang="en-US" dirty="0" smtClean="0"/>
              <a:t>Traditional </a:t>
            </a:r>
            <a:r>
              <a:rPr lang="en-US" dirty="0" smtClean="0"/>
              <a:t>definitions require a topographic map to show both natural and man-made features.</a:t>
            </a:r>
            <a:endParaRPr lang="en-US" dirty="0"/>
          </a:p>
        </p:txBody>
      </p:sp>
      <p:pic>
        <p:nvPicPr>
          <p:cNvPr id="5122" name="Picture 2" descr="http://www.topozone.com/map_get.asp?z=15&amp;e=556093.562457666&amp;n=3416132.402639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695700"/>
            <a:ext cx="4000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Reconnecting with Local Govt.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Need for corrected data</a:t>
            </a:r>
          </a:p>
          <a:p>
            <a:r>
              <a:rPr lang="en-US" dirty="0" smtClean="0"/>
              <a:t>DOTD informed of new roads</a:t>
            </a:r>
          </a:p>
          <a:p>
            <a:r>
              <a:rPr lang="en-US" dirty="0" smtClean="0"/>
              <a:t>Make GIS available</a:t>
            </a:r>
          </a:p>
          <a:p>
            <a:pPr lvl="1"/>
            <a:r>
              <a:rPr lang="en-US" dirty="0" smtClean="0"/>
              <a:t>Freely distributed to any agency for use</a:t>
            </a:r>
          </a:p>
          <a:p>
            <a:r>
              <a:rPr lang="en-US" dirty="0" smtClean="0"/>
              <a:t>Meeting with locals for participation</a:t>
            </a:r>
          </a:p>
          <a:p>
            <a:pPr lvl="1"/>
            <a:r>
              <a:rPr lang="en-US" dirty="0" smtClean="0"/>
              <a:t>Police Jury Association (PJA)</a:t>
            </a:r>
          </a:p>
          <a:p>
            <a:pPr lvl="1"/>
            <a:r>
              <a:rPr lang="en-US" dirty="0" smtClean="0"/>
              <a:t>Louisiana Parish Engineers and Supervisors Association (LPESA)</a:t>
            </a:r>
          </a:p>
          <a:p>
            <a:pPr lvl="1"/>
            <a:r>
              <a:rPr lang="en-US" dirty="0" smtClean="0"/>
              <a:t>Louisiana Municipal Association (LMA)</a:t>
            </a:r>
          </a:p>
          <a:p>
            <a:pPr lvl="1"/>
            <a:r>
              <a:rPr lang="en-US" dirty="0" smtClean="0"/>
              <a:t>Metropolitan Planning Organizations (MPO)</a:t>
            </a:r>
          </a:p>
          <a:p>
            <a:pPr lvl="1"/>
            <a:r>
              <a:rPr lang="en-US" dirty="0" smtClean="0"/>
              <a:t>Regional Planning Commissions (RPC)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Local Road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Collect </a:t>
            </a:r>
            <a:r>
              <a:rPr lang="en-US" dirty="0" err="1" smtClean="0"/>
              <a:t>Roadware</a:t>
            </a:r>
            <a:r>
              <a:rPr lang="en-US" dirty="0" smtClean="0"/>
              <a:t> video images for all local roads</a:t>
            </a:r>
          </a:p>
          <a:p>
            <a:r>
              <a:rPr lang="en-US" dirty="0" smtClean="0"/>
              <a:t>Post process attribute data</a:t>
            </a:r>
          </a:p>
          <a:p>
            <a:pPr lvl="1"/>
            <a:r>
              <a:rPr lang="en-US" dirty="0" smtClean="0"/>
              <a:t>Identify ownership</a:t>
            </a:r>
          </a:p>
          <a:p>
            <a:pPr lvl="1"/>
            <a:r>
              <a:rPr lang="en-US" dirty="0" smtClean="0"/>
              <a:t>Satisfy FHWA mileage reporting</a:t>
            </a:r>
          </a:p>
          <a:p>
            <a:pPr lvl="1"/>
            <a:r>
              <a:rPr lang="en-US" dirty="0" smtClean="0"/>
              <a:t>Make images and data available for locals use</a:t>
            </a:r>
          </a:p>
          <a:p>
            <a:r>
              <a:rPr lang="en-US" dirty="0" smtClean="0"/>
              <a:t>Receive updates from locals</a:t>
            </a:r>
          </a:p>
          <a:p>
            <a:pPr lvl="1"/>
            <a:r>
              <a:rPr lang="en-US" dirty="0" smtClean="0"/>
              <a:t>Newly constructed roads</a:t>
            </a:r>
          </a:p>
          <a:p>
            <a:pPr lvl="1"/>
            <a:r>
              <a:rPr lang="en-US" dirty="0" smtClean="0"/>
              <a:t>Changed road characteristics</a:t>
            </a:r>
          </a:p>
          <a:p>
            <a:r>
              <a:rPr lang="en-US" dirty="0" smtClean="0"/>
              <a:t>Re-establish </a:t>
            </a:r>
            <a:r>
              <a:rPr lang="en-US" dirty="0" smtClean="0"/>
              <a:t>local road updates with local </a:t>
            </a:r>
            <a:r>
              <a:rPr lang="en-US" dirty="0" smtClean="0"/>
              <a:t>governments</a:t>
            </a:r>
          </a:p>
          <a:p>
            <a:r>
              <a:rPr lang="en-US" dirty="0" smtClean="0"/>
              <a:t>Some states have passed legislation requiring local agencies to submit updates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To Collect Performance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71596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Moving Ahead for Progress in the 21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Century Act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7467600" cy="48737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smtClean="0"/>
              <a:t>On July 6, 2012, President Obama signed into law P.L. 112-141, the Moving Ahead for Progress in the 21st Century Act (MAP-21).</a:t>
            </a:r>
          </a:p>
          <a:p>
            <a:pPr>
              <a:buNone/>
            </a:pPr>
            <a:r>
              <a:rPr lang="en-US" sz="1400" b="1" dirty="0" smtClean="0"/>
              <a:t>MAP-21</a:t>
            </a:r>
            <a:r>
              <a:rPr lang="en-US" sz="1400" dirty="0" smtClean="0"/>
              <a:t> creates a streamlined, </a:t>
            </a:r>
            <a:r>
              <a:rPr lang="en-US" sz="1400" b="1" dirty="0" smtClean="0"/>
              <a:t>performance-based</a:t>
            </a:r>
            <a:r>
              <a:rPr lang="en-US" sz="1400" dirty="0" smtClean="0"/>
              <a:t>, and multimodal program to address the many challenges facing the U.S. transportation system. </a:t>
            </a:r>
          </a:p>
          <a:p>
            <a:pPr>
              <a:buNone/>
            </a:pPr>
            <a:r>
              <a:rPr lang="en-US" sz="1400" dirty="0" smtClean="0"/>
              <a:t>Setting the course for transportation investment in highways, MAP-21 </a:t>
            </a:r>
            <a:r>
              <a:rPr lang="en-US" sz="1400" i="1" dirty="0" smtClean="0"/>
              <a:t>–</a:t>
            </a:r>
            <a:endParaRPr lang="en-US" sz="1400" dirty="0" smtClean="0"/>
          </a:p>
          <a:p>
            <a:r>
              <a:rPr lang="en-US" sz="1200" i="1" dirty="0" smtClean="0"/>
              <a:t>Strengthens America’s highways </a:t>
            </a:r>
            <a:endParaRPr lang="en-US" sz="1200" dirty="0" smtClean="0"/>
          </a:p>
          <a:p>
            <a:pPr lvl="1"/>
            <a:r>
              <a:rPr lang="en-US" sz="1100" dirty="0" smtClean="0"/>
              <a:t>MAP-21 expands the National Highway System (NHS) to incorporate principal arterials not previously included. Investment targets the enhanced NHS</a:t>
            </a:r>
          </a:p>
          <a:p>
            <a:r>
              <a:rPr lang="en-US" sz="1200" b="1" i="1" dirty="0" smtClean="0"/>
              <a:t>Establishes a performance-based program</a:t>
            </a:r>
            <a:endParaRPr lang="en-US" sz="1200" b="1" dirty="0" smtClean="0"/>
          </a:p>
          <a:p>
            <a:pPr lvl="1"/>
            <a:r>
              <a:rPr lang="en-US" sz="1100" b="1" dirty="0" smtClean="0"/>
              <a:t>Under MAP-21, performance management will transform Federal highway programs and provide a means to more efficient investment of Federal transportation funds by focusing on national transportation goals, increasing the accountability and transparency of the Federal highway programs, and improving transportation investment decision-making through performance-based planning and programming.</a:t>
            </a:r>
          </a:p>
          <a:p>
            <a:r>
              <a:rPr lang="en-US" sz="1200" i="1" dirty="0" smtClean="0"/>
              <a:t>Creates jobs and supports economic growth</a:t>
            </a:r>
            <a:endParaRPr lang="en-US" sz="1200" dirty="0" smtClean="0"/>
          </a:p>
          <a:p>
            <a:pPr lvl="1"/>
            <a:r>
              <a:rPr lang="en-US" sz="1100" dirty="0" smtClean="0"/>
              <a:t>MAP-21 authorizes $82 billion in Federal funding for FYs 2013 and 2014 for road, bridge, bicycling, and walking improvements. </a:t>
            </a:r>
          </a:p>
          <a:p>
            <a:r>
              <a:rPr lang="en-US" sz="1200" i="1" dirty="0" smtClean="0"/>
              <a:t>Supports the Department of Transportation’s (DOT) aggressive safety agenda</a:t>
            </a:r>
            <a:endParaRPr lang="en-US" sz="1200" dirty="0" smtClean="0"/>
          </a:p>
          <a:p>
            <a:pPr lvl="1"/>
            <a:r>
              <a:rPr lang="en-US" sz="1100" dirty="0" smtClean="0"/>
              <a:t>MAP-21 continues the successful Highway Safety Improvement Program, doubling funding for infrastructure safety, strengthening the linkage among modal safety programs, and creating a positive agenda to make significant progress in reducing highway fatalities.</a:t>
            </a:r>
          </a:p>
          <a:p>
            <a:r>
              <a:rPr lang="en-US" sz="1200" i="1" dirty="0" smtClean="0"/>
              <a:t>Streamlines Federal highway transportation programs</a:t>
            </a:r>
            <a:endParaRPr lang="en-US" sz="1200" dirty="0" smtClean="0"/>
          </a:p>
          <a:p>
            <a:pPr lvl="1"/>
            <a:r>
              <a:rPr lang="en-US" sz="1100" dirty="0" smtClean="0"/>
              <a:t>The complex array of existing programs is simplified, substantially consolidating the program structure into a smaller number of broader core programs.</a:t>
            </a:r>
          </a:p>
          <a:p>
            <a:r>
              <a:rPr lang="en-US" sz="1200" i="1" dirty="0" smtClean="0"/>
              <a:t>Accelerates project delivery and promotes innovation</a:t>
            </a:r>
            <a:endParaRPr lang="en-US" sz="1200" dirty="0" smtClean="0"/>
          </a:p>
          <a:p>
            <a:pPr lvl="1"/>
            <a:r>
              <a:rPr lang="en-US" sz="1100" dirty="0" smtClean="0"/>
              <a:t>MAP-21 incorporates a host of changes aimed at ensuring the timely delivery of transportation projects.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Proposed Local Road Collection Cycles</a:t>
            </a:r>
            <a:endParaRPr lang="en-US" sz="28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9872" t="17949" r="13461" b="11539"/>
          <a:stretch>
            <a:fillRect/>
          </a:stretch>
        </p:blipFill>
        <p:spPr bwMode="auto">
          <a:xfrm>
            <a:off x="609600" y="1600200"/>
            <a:ext cx="7062788" cy="482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an Enterprise LRS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Implement LRS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 for Qualifications Released Oct. 2013</a:t>
            </a:r>
          </a:p>
          <a:p>
            <a:r>
              <a:rPr lang="en-US" dirty="0" smtClean="0"/>
              <a:t>Three proposals being reviewed</a:t>
            </a:r>
          </a:p>
          <a:p>
            <a:r>
              <a:rPr lang="en-US" dirty="0" smtClean="0"/>
              <a:t>Retainer contract over 3 years</a:t>
            </a:r>
          </a:p>
          <a:p>
            <a:r>
              <a:rPr lang="en-US" dirty="0" smtClean="0"/>
              <a:t>All </a:t>
            </a:r>
            <a:r>
              <a:rPr lang="en-US" dirty="0" smtClean="0"/>
              <a:t>components will be geospatial in nature and thoroughly integrated to enable unified </a:t>
            </a:r>
            <a:r>
              <a:rPr lang="en-US" dirty="0" smtClean="0"/>
              <a:t>management.  These components, listed in priority, are:</a:t>
            </a:r>
            <a:endParaRPr lang="en-US" sz="2000" dirty="0" smtClean="0"/>
          </a:p>
          <a:p>
            <a:pPr lvl="1"/>
            <a:r>
              <a:rPr lang="en-US" dirty="0" smtClean="0"/>
              <a:t>Enterprise LRS</a:t>
            </a:r>
            <a:endParaRPr lang="en-US" sz="1700" dirty="0" smtClean="0"/>
          </a:p>
          <a:p>
            <a:pPr lvl="1"/>
            <a:r>
              <a:rPr lang="en-US" dirty="0" smtClean="0"/>
              <a:t>Road Inventory / HPMS</a:t>
            </a:r>
            <a:endParaRPr lang="en-US" sz="1700" dirty="0" smtClean="0"/>
          </a:p>
          <a:p>
            <a:pPr lvl="1"/>
            <a:r>
              <a:rPr lang="en-US" dirty="0" smtClean="0"/>
              <a:t>Enterprise ad-hoc query and viewing </a:t>
            </a:r>
            <a:r>
              <a:rPr lang="en-US" dirty="0" smtClean="0"/>
              <a:t>tools</a:t>
            </a:r>
          </a:p>
          <a:p>
            <a:r>
              <a:rPr lang="en-US" sz="2000" dirty="0" smtClean="0"/>
              <a:t>Based on Roads and Highways software by</a:t>
            </a:r>
            <a:endParaRPr lang="en-US" sz="2000" dirty="0" smtClean="0"/>
          </a:p>
          <a:p>
            <a:pPr lvl="1"/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5553075"/>
            <a:ext cx="14954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ArcGIS.com services</a:t>
            </a:r>
          </a:p>
          <a:p>
            <a:pPr lvl="1"/>
            <a:r>
              <a:rPr lang="en-US" dirty="0" smtClean="0">
                <a:hlinkClick r:id="rId2"/>
              </a:rPr>
              <a:t>Louisiana Proposed Functional Class</a:t>
            </a:r>
            <a:endParaRPr lang="en-US" dirty="0" smtClean="0"/>
          </a:p>
          <a:p>
            <a:r>
              <a:rPr lang="en-US" dirty="0" smtClean="0"/>
              <a:t>Statewide clearinghouse</a:t>
            </a:r>
          </a:p>
          <a:p>
            <a:r>
              <a:rPr lang="en-US" dirty="0" smtClean="0"/>
              <a:t>Other DOT successes</a:t>
            </a:r>
          </a:p>
          <a:p>
            <a:pPr lvl="1"/>
            <a:r>
              <a:rPr lang="en-US" dirty="0" smtClean="0">
                <a:hlinkClick r:id="rId3"/>
              </a:rPr>
              <a:t>Utah’s </a:t>
            </a:r>
            <a:r>
              <a:rPr lang="en-US" dirty="0" err="1" smtClean="0">
                <a:hlinkClick r:id="rId3"/>
              </a:rPr>
              <a:t>Uplan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Utah’s </a:t>
            </a:r>
            <a:r>
              <a:rPr lang="en-US" dirty="0" err="1" smtClean="0">
                <a:hlinkClick r:id="rId4"/>
              </a:rPr>
              <a:t>Ugate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133600"/>
            <a:ext cx="6172200" cy="2884962"/>
          </a:xfrm>
        </p:spPr>
        <p:txBody>
          <a:bodyPr>
            <a:normAutofit/>
          </a:bodyPr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Work Documents\DOTD\Logo\LaDOTD_LogoColor_edi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810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782 of 2010 and Act 409 of 2012</a:t>
            </a:r>
            <a:br>
              <a:rPr lang="en-US" dirty="0" smtClean="0"/>
            </a:br>
            <a:r>
              <a:rPr lang="en-US" dirty="0" smtClean="0"/>
              <a:t>La. R. S. 48:36 Topographic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DOTD shall develop and maintain a statewide digital geospatial database</a:t>
            </a:r>
            <a:br>
              <a:rPr lang="en-US" dirty="0" smtClean="0"/>
            </a:br>
            <a:endParaRPr lang="en-US" sz="1400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Act as the state authority for geographic names</a:t>
            </a:r>
            <a:br>
              <a:rPr lang="en-US" dirty="0" smtClean="0"/>
            </a:br>
            <a:endParaRPr lang="en-US" sz="1400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Set standards for the mapping of topographic features</a:t>
            </a:r>
            <a:br>
              <a:rPr lang="en-US" dirty="0" smtClean="0"/>
            </a:br>
            <a:endParaRPr lang="en-US" sz="1400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Plan and manage data collection for incorporation into a statewide database</a:t>
            </a:r>
            <a:br>
              <a:rPr lang="en-US" dirty="0" smtClean="0"/>
            </a:br>
            <a:endParaRPr lang="en-US" sz="1400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Promulgate rules and regulations… as are necessary for the planning and managing of the geospatial data.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487375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defRPr/>
            </a:pPr>
            <a:r>
              <a:rPr lang="en-US" dirty="0" smtClean="0"/>
              <a:t>The </a:t>
            </a:r>
            <a:r>
              <a:rPr lang="en-US" dirty="0" smtClean="0"/>
              <a:t>Louisiana State </a:t>
            </a:r>
            <a:r>
              <a:rPr lang="en-US" dirty="0" err="1" smtClean="0"/>
              <a:t>Geodatabase</a:t>
            </a:r>
            <a:r>
              <a:rPr lang="en-US" dirty="0" smtClean="0"/>
              <a:t> (LSGDB) shall include ten (10) framework data layers: 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Hypsography </a:t>
            </a:r>
            <a:r>
              <a:rPr lang="en-US" dirty="0" smtClean="0"/>
              <a:t>- </a:t>
            </a:r>
            <a:r>
              <a:rPr lang="en-US" dirty="0" smtClean="0"/>
              <a:t>elevations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err="1" smtClean="0"/>
              <a:t>Hydrography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dirty="0" smtClean="0"/>
              <a:t>water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Transportation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Vegetated Areas and Non-Vegetated </a:t>
            </a:r>
            <a:r>
              <a:rPr lang="en-US" dirty="0" smtClean="0"/>
              <a:t>Areas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Boundaries </a:t>
            </a:r>
            <a:r>
              <a:rPr lang="en-US" dirty="0" smtClean="0"/>
              <a:t>– parish, city, parks &amp; </a:t>
            </a:r>
            <a:r>
              <a:rPr lang="en-US" dirty="0" smtClean="0"/>
              <a:t>parcels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Public Land Survey System (PLSS</a:t>
            </a:r>
            <a:r>
              <a:rPr lang="en-US" dirty="0" smtClean="0"/>
              <a:t>)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Geographic Names Information System (GNIS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Survey Markers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Man-Made </a:t>
            </a:r>
            <a:r>
              <a:rPr lang="en-US" dirty="0" smtClean="0"/>
              <a:t>Structures</a:t>
            </a:r>
            <a:endParaRPr lang="en-US" dirty="0" smtClean="0"/>
          </a:p>
          <a:p>
            <a:pPr>
              <a:spcBef>
                <a:spcPts val="0"/>
              </a:spcBef>
              <a:defRPr/>
            </a:pPr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/>
              <a:t>The Transportation Layer shall include Roads, Ferries, Railroads, Airports &amp; Runways, Passenger Train Stations, Bus Terminals and Ports.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52600"/>
            <a:ext cx="2667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Data Layers Used By Many</a:t>
            </a:r>
            <a:endParaRPr lang="en-US" dirty="0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52400" y="2438400"/>
            <a:ext cx="2438400" cy="3552825"/>
            <a:chOff x="228634" y="2438400"/>
            <a:chExt cx="2438366" cy="3552825"/>
          </a:xfrm>
        </p:grpSpPr>
        <p:pic>
          <p:nvPicPr>
            <p:cNvPr id="5" name="Picture 50" descr="SeamlessDatabas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34" y="2438400"/>
              <a:ext cx="2438366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3"/>
            <p:cNvSpPr>
              <a:spLocks noChangeArrowheads="1"/>
            </p:cNvSpPr>
            <p:nvPr/>
          </p:nvSpPr>
          <p:spPr bwMode="auto">
            <a:xfrm>
              <a:off x="609629" y="2438400"/>
              <a:ext cx="16001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  <a:cs typeface="+mn-cs"/>
                </a:rPr>
                <a:t>DOTD</a:t>
              </a:r>
              <a:br>
                <a:rPr lang="en-US" dirty="0">
                  <a:latin typeface="Calibri" pitchFamily="34" charset="0"/>
                  <a:cs typeface="+mn-cs"/>
                </a:rPr>
              </a:br>
              <a:r>
                <a:rPr lang="en-US" dirty="0" smtClean="0">
                  <a:latin typeface="Calibri" pitchFamily="34" charset="0"/>
                  <a:cs typeface="+mn-cs"/>
                </a:rPr>
                <a:t>Geodatabase</a:t>
              </a:r>
              <a:endParaRPr lang="en-US" dirty="0">
                <a:cs typeface="+mn-cs"/>
              </a:endParaRPr>
            </a:p>
          </p:txBody>
        </p:sp>
      </p:grpSp>
      <p:sp>
        <p:nvSpPr>
          <p:cNvPr id="7" name="TextBox 63"/>
          <p:cNvSpPr txBox="1">
            <a:spLocks noChangeArrowheads="1"/>
          </p:cNvSpPr>
          <p:nvPr/>
        </p:nvSpPr>
        <p:spPr bwMode="auto">
          <a:xfrm>
            <a:off x="2895600" y="42021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cs typeface="+mn-cs"/>
              </a:rPr>
              <a:t>Land Cover / Land Use</a:t>
            </a:r>
          </a:p>
        </p:txBody>
      </p: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2895600" y="2305050"/>
            <a:ext cx="2514600" cy="2895600"/>
            <a:chOff x="2971800" y="2286000"/>
            <a:chExt cx="2514600" cy="2895600"/>
          </a:xfrm>
        </p:grpSpPr>
        <p:sp>
          <p:nvSpPr>
            <p:cNvPr id="9" name="TextBox 57"/>
            <p:cNvSpPr txBox="1">
              <a:spLocks noChangeArrowheads="1"/>
            </p:cNvSpPr>
            <p:nvPr/>
          </p:nvSpPr>
          <p:spPr bwMode="auto">
            <a:xfrm>
              <a:off x="2971800" y="29834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Topography</a:t>
              </a:r>
            </a:p>
          </p:txBody>
        </p:sp>
        <p:sp>
          <p:nvSpPr>
            <p:cNvPr id="10" name="TextBox 58"/>
            <p:cNvSpPr txBox="1">
              <a:spLocks noChangeArrowheads="1"/>
            </p:cNvSpPr>
            <p:nvPr/>
          </p:nvSpPr>
          <p:spPr bwMode="auto">
            <a:xfrm>
              <a:off x="2971800" y="3299936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Hydrography</a:t>
              </a:r>
            </a:p>
          </p:txBody>
        </p:sp>
        <p:sp>
          <p:nvSpPr>
            <p:cNvPr id="11" name="TextBox 59"/>
            <p:cNvSpPr txBox="1">
              <a:spLocks noChangeArrowheads="1"/>
            </p:cNvSpPr>
            <p:nvPr/>
          </p:nvSpPr>
          <p:spPr bwMode="auto">
            <a:xfrm>
              <a:off x="2971800" y="35930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Transportation</a:t>
              </a:r>
            </a:p>
          </p:txBody>
        </p:sp>
        <p:sp>
          <p:nvSpPr>
            <p:cNvPr id="12" name="TextBox 60"/>
            <p:cNvSpPr txBox="1">
              <a:spLocks noChangeArrowheads="1"/>
            </p:cNvSpPr>
            <p:nvPr/>
          </p:nvSpPr>
          <p:spPr bwMode="auto">
            <a:xfrm>
              <a:off x="2971800" y="38978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Boundaries</a:t>
              </a:r>
            </a:p>
          </p:txBody>
        </p:sp>
        <p:sp>
          <p:nvSpPr>
            <p:cNvPr id="13" name="TextBox 61"/>
            <p:cNvSpPr txBox="1">
              <a:spLocks noChangeArrowheads="1"/>
            </p:cNvSpPr>
            <p:nvPr/>
          </p:nvSpPr>
          <p:spPr bwMode="auto">
            <a:xfrm>
              <a:off x="2971800" y="4507468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Manmade Structures</a:t>
              </a:r>
            </a:p>
          </p:txBody>
        </p:sp>
        <p:sp>
          <p:nvSpPr>
            <p:cNvPr id="14" name="TextBox 62"/>
            <p:cNvSpPr txBox="1">
              <a:spLocks noChangeArrowheads="1"/>
            </p:cNvSpPr>
            <p:nvPr/>
          </p:nvSpPr>
          <p:spPr bwMode="auto">
            <a:xfrm>
              <a:off x="2971800" y="48122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cs typeface="+mn-cs"/>
                </a:rPr>
                <a:t>Public Land Survey</a:t>
              </a:r>
            </a:p>
          </p:txBody>
        </p:sp>
        <p:sp>
          <p:nvSpPr>
            <p:cNvPr id="15" name="TextBox 64"/>
            <p:cNvSpPr txBox="1">
              <a:spLocks noChangeArrowheads="1"/>
            </p:cNvSpPr>
            <p:nvPr/>
          </p:nvSpPr>
          <p:spPr bwMode="auto">
            <a:xfrm>
              <a:off x="2971800" y="2286000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u="sng" dirty="0">
                  <a:cs typeface="+mn-cs"/>
                </a:rPr>
                <a:t>FRAMEWORK DATA</a:t>
              </a:r>
            </a:p>
          </p:txBody>
        </p:sp>
      </p:grpSp>
      <p:sp>
        <p:nvSpPr>
          <p:cNvPr id="16" name="TextBox 72"/>
          <p:cNvSpPr txBox="1">
            <a:spLocks noChangeArrowheads="1"/>
          </p:cNvSpPr>
          <p:nvPr/>
        </p:nvSpPr>
        <p:spPr bwMode="auto">
          <a:xfrm>
            <a:off x="6019800" y="1752600"/>
            <a:ext cx="236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cs typeface="+mn-cs"/>
              </a:rPr>
              <a:t>ESSENTIAL</a:t>
            </a:r>
          </a:p>
          <a:p>
            <a:pPr algn="ctr" eaLnBrk="1" hangingPunct="1"/>
            <a:r>
              <a:rPr lang="en-US" b="1" dirty="0">
                <a:cs typeface="+mn-cs"/>
              </a:rPr>
              <a:t>FUNCTIONS OF</a:t>
            </a:r>
          </a:p>
          <a:p>
            <a:pPr algn="ctr" eaLnBrk="1" hangingPunct="1"/>
            <a:r>
              <a:rPr lang="en-US" b="1" u="sng" dirty="0">
                <a:cs typeface="+mn-cs"/>
              </a:rPr>
              <a:t>GOVERNMENT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324600" y="36195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Agriculture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Natural Resources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Environmental Quality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6324600" y="27432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Transportation</a:t>
            </a:r>
          </a:p>
          <a:p>
            <a:pPr algn="ctr">
              <a:defRPr/>
            </a:pPr>
            <a:r>
              <a:rPr lang="en-US" sz="1200" b="1" i="1" dirty="0">
                <a:solidFill>
                  <a:schemeClr val="tx1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Infrastructure</a:t>
            </a:r>
          </a:p>
          <a:p>
            <a:pPr algn="ctr">
              <a:defRPr/>
            </a:pPr>
            <a:endParaRPr lang="en-US" sz="1200" b="1" i="1" u="sng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324600" y="45339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Public Safety</a:t>
            </a:r>
          </a:p>
          <a:p>
            <a:pPr algn="ctr">
              <a:defRPr/>
            </a:pPr>
            <a:r>
              <a:rPr lang="en-US" sz="1200" b="1" i="1" dirty="0">
                <a:solidFill>
                  <a:schemeClr val="tx1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Homeland Security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324600" y="54483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Education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Health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chemeClr val="tx1"/>
                </a:solidFill>
              </a:rPr>
              <a:t>Human Services</a:t>
            </a:r>
          </a:p>
        </p:txBody>
      </p:sp>
      <p:cxnSp>
        <p:nvCxnSpPr>
          <p:cNvPr id="21" name="Straight Connector 20"/>
          <p:cNvCxnSpPr>
            <a:stCxn id="7" idx="3"/>
            <a:endCxn id="17" idx="1"/>
          </p:cNvCxnSpPr>
          <p:nvPr/>
        </p:nvCxnSpPr>
        <p:spPr>
          <a:xfrm flipV="1">
            <a:off x="5562600" y="4019550"/>
            <a:ext cx="762000" cy="368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3"/>
            <a:endCxn id="18" idx="1"/>
          </p:cNvCxnSpPr>
          <p:nvPr/>
        </p:nvCxnSpPr>
        <p:spPr>
          <a:xfrm flipV="1">
            <a:off x="5562600" y="3143250"/>
            <a:ext cx="762000" cy="1244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3"/>
            <a:endCxn id="19" idx="1"/>
          </p:cNvCxnSpPr>
          <p:nvPr/>
        </p:nvCxnSpPr>
        <p:spPr>
          <a:xfrm>
            <a:off x="5562600" y="4387850"/>
            <a:ext cx="762000" cy="546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5000625" y="3705225"/>
            <a:ext cx="18859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7" idx="1"/>
          </p:cNvCxnSpPr>
          <p:nvPr/>
        </p:nvCxnSpPr>
        <p:spPr>
          <a:xfrm rot="5400000" flipH="1" flipV="1">
            <a:off x="5438775" y="4143375"/>
            <a:ext cx="10096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>
            <a:off x="5562600" y="4724400"/>
            <a:ext cx="762000" cy="209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5381625" y="4905375"/>
            <a:ext cx="11239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8" idx="1"/>
          </p:cNvCxnSpPr>
          <p:nvPr/>
        </p:nvCxnSpPr>
        <p:spPr>
          <a:xfrm rot="5400000" flipH="1" flipV="1">
            <a:off x="5153025" y="3552825"/>
            <a:ext cx="15811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7" idx="1"/>
          </p:cNvCxnSpPr>
          <p:nvPr/>
        </p:nvCxnSpPr>
        <p:spPr>
          <a:xfrm flipV="1">
            <a:off x="5562600" y="4019550"/>
            <a:ext cx="762000" cy="704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8" idx="1"/>
          </p:cNvCxnSpPr>
          <p:nvPr/>
        </p:nvCxnSpPr>
        <p:spPr>
          <a:xfrm rot="5400000" flipH="1" flipV="1">
            <a:off x="5495925" y="3209925"/>
            <a:ext cx="8953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7" idx="1"/>
          </p:cNvCxnSpPr>
          <p:nvPr/>
        </p:nvCxnSpPr>
        <p:spPr>
          <a:xfrm flipV="1">
            <a:off x="5562600" y="4019550"/>
            <a:ext cx="762000" cy="19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9" idx="1"/>
          </p:cNvCxnSpPr>
          <p:nvPr/>
        </p:nvCxnSpPr>
        <p:spPr>
          <a:xfrm rot="16200000" flipH="1">
            <a:off x="5495925" y="4105275"/>
            <a:ext cx="8953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5048250" y="4552950"/>
            <a:ext cx="1809750" cy="781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8" idx="1"/>
          </p:cNvCxnSpPr>
          <p:nvPr/>
        </p:nvCxnSpPr>
        <p:spPr>
          <a:xfrm flipV="1">
            <a:off x="5562600" y="3143250"/>
            <a:ext cx="762000" cy="657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7" idx="1"/>
          </p:cNvCxnSpPr>
          <p:nvPr/>
        </p:nvCxnSpPr>
        <p:spPr>
          <a:xfrm>
            <a:off x="5562600" y="3810000"/>
            <a:ext cx="762000" cy="209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0" idx="1"/>
          </p:cNvCxnSpPr>
          <p:nvPr/>
        </p:nvCxnSpPr>
        <p:spPr>
          <a:xfrm rot="16200000" flipH="1">
            <a:off x="4924425" y="4448175"/>
            <a:ext cx="20383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9" idx="1"/>
          </p:cNvCxnSpPr>
          <p:nvPr/>
        </p:nvCxnSpPr>
        <p:spPr>
          <a:xfrm rot="16200000" flipH="1">
            <a:off x="5381625" y="3990975"/>
            <a:ext cx="11239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8" idx="1"/>
          </p:cNvCxnSpPr>
          <p:nvPr/>
        </p:nvCxnSpPr>
        <p:spPr>
          <a:xfrm flipV="1">
            <a:off x="5562600" y="3143250"/>
            <a:ext cx="762000" cy="3619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7" idx="1"/>
          </p:cNvCxnSpPr>
          <p:nvPr/>
        </p:nvCxnSpPr>
        <p:spPr>
          <a:xfrm>
            <a:off x="5562600" y="3505200"/>
            <a:ext cx="762000" cy="514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19" idx="1"/>
          </p:cNvCxnSpPr>
          <p:nvPr/>
        </p:nvCxnSpPr>
        <p:spPr>
          <a:xfrm rot="16200000" flipH="1">
            <a:off x="5229225" y="3838575"/>
            <a:ext cx="14287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0" idx="1"/>
          </p:cNvCxnSpPr>
          <p:nvPr/>
        </p:nvCxnSpPr>
        <p:spPr>
          <a:xfrm rot="16200000" flipH="1">
            <a:off x="4772025" y="4295775"/>
            <a:ext cx="23431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18" idx="1"/>
          </p:cNvCxnSpPr>
          <p:nvPr/>
        </p:nvCxnSpPr>
        <p:spPr>
          <a:xfrm flipV="1">
            <a:off x="5562600" y="3143250"/>
            <a:ext cx="762000" cy="57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7" idx="1"/>
          </p:cNvCxnSpPr>
          <p:nvPr/>
        </p:nvCxnSpPr>
        <p:spPr>
          <a:xfrm rot="16200000" flipH="1">
            <a:off x="5534025" y="3228975"/>
            <a:ext cx="8191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9" idx="1"/>
          </p:cNvCxnSpPr>
          <p:nvPr/>
        </p:nvCxnSpPr>
        <p:spPr>
          <a:xfrm rot="16200000" flipH="1">
            <a:off x="5076825" y="3686175"/>
            <a:ext cx="17335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5153025" y="3533775"/>
            <a:ext cx="15811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5495925" y="3190875"/>
            <a:ext cx="89535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562600" y="3124200"/>
            <a:ext cx="762000" cy="657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562600" y="3124200"/>
            <a:ext cx="762000" cy="3619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562600" y="3124200"/>
            <a:ext cx="762000" cy="57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Supports Shared Digital and Analog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57800" y="1143000"/>
            <a:ext cx="2895600" cy="4873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00FF"/>
              </a:buClr>
              <a:buFontTx/>
              <a:buNone/>
            </a:pPr>
            <a:r>
              <a:rPr lang="en-US" sz="1200" u="sng" dirty="0" smtClean="0"/>
              <a:t>Framework Data Layers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Hydrology (rivers, lakes, ponds, watershed boundaries, NHD model)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Hypsography (elevation, </a:t>
            </a:r>
            <a:r>
              <a:rPr lang="en-US" sz="1200" dirty="0" err="1" smtClean="0"/>
              <a:t>breaklines</a:t>
            </a:r>
            <a:r>
              <a:rPr lang="en-US" sz="1200" dirty="0" smtClean="0"/>
              <a:t>, DEM)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Transportation (roads, bridges, railroads, transmission lines, pipelines)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Boundaries (Federal, state, parish, &amp; local government;)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Man-Made Structures (government buildings, hospitals, schools, churches, emergency facilities)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Vegetation/non-vegetation coverage's (Including land use)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Public Land Survey System Grid</a:t>
            </a:r>
          </a:p>
          <a:p>
            <a:pPr>
              <a:lnSpc>
                <a:spcPct val="90000"/>
              </a:lnSpc>
              <a:buClr>
                <a:srgbClr val="0000FF"/>
              </a:buClr>
              <a:buFontTx/>
              <a:buNone/>
            </a:pPr>
            <a:r>
              <a:rPr lang="en-US" sz="1200" u="sng" dirty="0" smtClean="0"/>
              <a:t>Mitigation Related Data Layers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Shelters (with capacities &amp; Utilities availability)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Areas for Temporary Facilities (tent cities, manufactured housing, trailer parks; with available utilities)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 smtClean="0"/>
              <a:t>Medical Treatment Sites </a:t>
            </a:r>
          </a:p>
        </p:txBody>
      </p:sp>
      <p:pic>
        <p:nvPicPr>
          <p:cNvPr id="4" name="Picture 4" descr="digital_quad_la2"/>
          <p:cNvPicPr>
            <a:picLocks noChangeAspect="1" noChangeArrowheads="1"/>
          </p:cNvPicPr>
          <p:nvPr/>
        </p:nvPicPr>
        <p:blipFill>
          <a:blip r:embed="rId2" cstate="print"/>
          <a:srcRect l="8952" t="1492" r="10476"/>
          <a:stretch>
            <a:fillRect/>
          </a:stretch>
        </p:blipFill>
        <p:spPr bwMode="auto">
          <a:xfrm>
            <a:off x="762000" y="1447800"/>
            <a:ext cx="4343400" cy="53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33600" y="6019800"/>
            <a:ext cx="152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2200" y="5486400"/>
            <a:ext cx="1143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Essential Functions In All Agencies Are Supported From One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Emergency Preparedness – DOTD, State Police, and OEP used GIS to create the Louisiana Emergency Evacuation Plan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Emergency Response – DOTD, DWF, OEP, State Police, 911, and federal agencies collaborated with GIS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Statewide Hurricane Recovery – DOTD and DEQ collaborated in finding debris collection points, tabulating removal, and safely routing trucks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Coastal Restoration – DOTD, DNR, DEQ, and others collaborate on coastal restoration projects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Hazard Mitigation – GOHSEP must compile a State Hazard Mitigation Plan; GIS is essential in evaluating risk, as well as, sharing data and presenting it to the public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National Flood Insurance – DOTD is the lead agency for NFIP; GIS data can provide more accurate maps, faster and keep them up to </a:t>
            </a:r>
            <a:r>
              <a:rPr lang="en-US" dirty="0" smtClean="0"/>
              <a:t>date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Customer Service – Agencies maintain databases of customers, vendors, service locations, and other address information that can be shared and disseminated to the public via the Internet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GIS </a:t>
            </a:r>
            <a:r>
              <a:rPr lang="en-US" dirty="0" smtClean="0"/>
              <a:t>Framework</a:t>
            </a:r>
            <a:endParaRPr lang="en-US" dirty="0"/>
          </a:p>
        </p:txBody>
      </p:sp>
      <p:pic>
        <p:nvPicPr>
          <p:cNvPr id="53250" name="Picture 2" descr="http://www.esri.com/~/media/Images/Content/technology-topics/enterprise-gis/graphics/framework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06737"/>
            <a:ext cx="7696200" cy="4395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DOTD Custom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EB5925"/>
      </a:accent1>
      <a:accent2>
        <a:srgbClr val="00ADD0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10324</TotalTime>
  <Words>1502</Words>
  <Application>Microsoft Office PowerPoint</Application>
  <PresentationFormat>On-screen Show (4:3)</PresentationFormat>
  <Paragraphs>279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Oriel</vt:lpstr>
      <vt:lpstr>Update on GIS Activities</vt:lpstr>
      <vt:lpstr>Topographic Mapping</vt:lpstr>
      <vt:lpstr>Topographic Mapping</vt:lpstr>
      <vt:lpstr>Act 782 of 2010 and Act 409 of 2012 La. R. S. 48:36 Topographic Mapping</vt:lpstr>
      <vt:lpstr>Topographic Layers</vt:lpstr>
      <vt:lpstr>Data Layers Used By Many</vt:lpstr>
      <vt:lpstr>GIS Supports Shared Digital and Analog Activities</vt:lpstr>
      <vt:lpstr>Essential Functions In All Agencies Are Supported From One Map</vt:lpstr>
      <vt:lpstr>Enterprise GIS Framework</vt:lpstr>
      <vt:lpstr>Projects Involved</vt:lpstr>
      <vt:lpstr>DOTD Projects Contributing to the Effort</vt:lpstr>
      <vt:lpstr>IT Enterprise GIS Planning Report</vt:lpstr>
      <vt:lpstr>Study Completed by </vt:lpstr>
      <vt:lpstr>Transportation Layer Linear Reference System (LRS-ID)</vt:lpstr>
      <vt:lpstr>Assigning LRS-ID</vt:lpstr>
      <vt:lpstr>Control Section as LRS</vt:lpstr>
      <vt:lpstr>LRS Expanded</vt:lpstr>
      <vt:lpstr>Slide 18</vt:lpstr>
      <vt:lpstr>Need to Verify Mileage</vt:lpstr>
      <vt:lpstr>NHD Project</vt:lpstr>
      <vt:lpstr>Hydrographic Layer</vt:lpstr>
      <vt:lpstr>Transportation Data Collection Methods</vt:lpstr>
      <vt:lpstr>Highway Inventory Collection Tools</vt:lpstr>
      <vt:lpstr>Pavement Management Data Collection</vt:lpstr>
      <vt:lpstr>Collection Methods</vt:lpstr>
      <vt:lpstr>Additional Attribute Data</vt:lpstr>
      <vt:lpstr>Post Processed Data</vt:lpstr>
      <vt:lpstr>Speed Limit Signs</vt:lpstr>
      <vt:lpstr>Road Data on Local Streets</vt:lpstr>
      <vt:lpstr>Reconnecting with Local Govt.</vt:lpstr>
      <vt:lpstr>Updating Local Road Data</vt:lpstr>
      <vt:lpstr>Opportunity To Collect Performance Data</vt:lpstr>
      <vt:lpstr>Moving Ahead for Progress in the 21st Century Act</vt:lpstr>
      <vt:lpstr>Proposed Local Road Collection Cycles</vt:lpstr>
      <vt:lpstr>Implementation of an Enterprise LRS</vt:lpstr>
      <vt:lpstr>Fully Implement LRS</vt:lpstr>
      <vt:lpstr>Distribution of Data</vt:lpstr>
      <vt:lpstr>Thank you  Questions? </vt:lpstr>
    </vt:vector>
  </TitlesOfParts>
  <Company>LADOTD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DOTD Roadway Data Update</dc:title>
  <dc:creator>d2128</dc:creator>
  <cp:lastModifiedBy>d2128</cp:lastModifiedBy>
  <cp:revision>230</cp:revision>
  <dcterms:created xsi:type="dcterms:W3CDTF">2012-10-02T17:22:17Z</dcterms:created>
  <dcterms:modified xsi:type="dcterms:W3CDTF">2013-11-11T23:08:37Z</dcterms:modified>
</cp:coreProperties>
</file>