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9"/>
  </p:notesMasterIdLst>
  <p:sldIdLst>
    <p:sldId id="256" r:id="rId3"/>
    <p:sldId id="294" r:id="rId4"/>
    <p:sldId id="287" r:id="rId5"/>
    <p:sldId id="288" r:id="rId6"/>
    <p:sldId id="291" r:id="rId7"/>
    <p:sldId id="258" r:id="rId8"/>
    <p:sldId id="261" r:id="rId9"/>
    <p:sldId id="262" r:id="rId10"/>
    <p:sldId id="289" r:id="rId11"/>
    <p:sldId id="292" r:id="rId12"/>
    <p:sldId id="293" r:id="rId13"/>
    <p:sldId id="259" r:id="rId14"/>
    <p:sldId id="260" r:id="rId15"/>
    <p:sldId id="265" r:id="rId16"/>
    <p:sldId id="267" r:id="rId17"/>
    <p:sldId id="295" r:id="rId18"/>
    <p:sldId id="296" r:id="rId19"/>
    <p:sldId id="278" r:id="rId20"/>
    <p:sldId id="279" r:id="rId21"/>
    <p:sldId id="280" r:id="rId22"/>
    <p:sldId id="281" r:id="rId23"/>
    <p:sldId id="282" r:id="rId24"/>
    <p:sldId id="283" r:id="rId25"/>
    <p:sldId id="285" r:id="rId26"/>
    <p:sldId id="286" r:id="rId27"/>
    <p:sldId id="284" r:id="rId2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38" autoAdjust="0"/>
    <p:restoredTop sz="94660"/>
  </p:normalViewPr>
  <p:slideViewPr>
    <p:cSldViewPr>
      <p:cViewPr varScale="1">
        <p:scale>
          <a:sx n="123" d="100"/>
          <a:sy n="123" d="100"/>
        </p:scale>
        <p:origin x="-1602" y="-96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BB6040B-3A3A-4FD6-83F4-EB462F3BADB4}" type="datetimeFigureOut">
              <a:rPr lang="en-US"/>
              <a:pPr>
                <a:defRPr/>
              </a:pPr>
              <a:t>6/28/2012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C5A4978-8490-48FE-9B9B-7204FAA9F58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6292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Presentation by James E. Mitchell, Ph. D. at the 2012</a:t>
            </a:r>
            <a:r>
              <a:rPr lang="en-US" i="1" dirty="0" smtClean="0"/>
              <a:t> State of The Coast </a:t>
            </a:r>
            <a:r>
              <a:rPr lang="en-US" dirty="0" smtClean="0"/>
              <a:t>Conference, sponsored by the Coalition for</a:t>
            </a:r>
            <a:r>
              <a:rPr lang="en-US" baseline="0" dirty="0" smtClean="0"/>
              <a:t> Coastal Louisiana, New Orleans, LA, June 25, 2012.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5A4978-8490-48FE-9B9B-7204FAA9F580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834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441F159D-9A49-48D7-8A28-2763E5E18B1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 dirty="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5A4978-8490-48FE-9B9B-7204FAA9F580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3085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The “AAAAA” data quality standard describes the essential elements of data quality that must be attained when developing and maintaining an enterprise GIS database.</a:t>
            </a:r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CFB8B10-39DF-4BA5-A0D4-836D1620A4C6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F4888-09C6-419B-906F-0D41F2E4C21B}" type="datetimeFigureOut">
              <a:rPr lang="en-US"/>
              <a:pPr>
                <a:defRPr/>
              </a:pPr>
              <a:t>6/28/2012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6E4EA2-563C-4FCF-B25E-F6EFC9767AE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14482F-5380-4F93-BE0D-751D21959AE7}" type="datetimeFigureOut">
              <a:rPr lang="en-US"/>
              <a:pPr>
                <a:defRPr/>
              </a:pPr>
              <a:t>6/28/2012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D674F1-9046-4492-8327-7F5AE995C68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804521-C15C-4004-8755-35EAE65C2DC1}" type="datetimeFigureOut">
              <a:rPr lang="en-US"/>
              <a:pPr>
                <a:defRPr/>
              </a:pPr>
              <a:t>6/28/2012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EB32E2-54ED-48D7-AFA3-14F5926B732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182AD-F8B1-4146-A077-30C6CB0B54B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6/28/2012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B9F663-90C4-457A-AE81-CB6DB546648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0056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BCC3F5-BBFD-415A-94C7-A6C7EF3E71D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6/28/2012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D3C860-D251-4E12-930D-3BE63974682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4138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085658-DF9A-4A66-AC6A-818EE5B2515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6/28/2012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389764-2AA1-4A25-BB8C-2B119BC9014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0499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1FBB67-5A62-4CA4-9260-2B12F2E2688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6/28/2012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64677D-F01A-4BAB-83D2-06590A5616B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6453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D210CF-035F-481B-A78D-4AC8182EF17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6/28/2012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E176FD-D8CC-4353-8761-FB5D6D6CCAE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5266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168C9F-58D3-408C-8DC8-01884040A92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6/28/2012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EF32B0-EADC-45ED-AA96-1134E60D37E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4486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D1A67C-A3AB-43F3-8AB9-CCC5453A38B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6/28/2012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D4ED5D-2B7A-4358-A2D9-7EDB677131B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7854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E8197A-5AB7-49D3-91F4-9A663DFC921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6/28/2012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400B4-B21D-4B30-AE8C-078BAC4BA4A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340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A9945C-065C-4747-B151-06765CBFD269}" type="datetimeFigureOut">
              <a:rPr lang="en-US"/>
              <a:pPr>
                <a:defRPr/>
              </a:pPr>
              <a:t>6/28/2012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853CD0-3DE3-4A54-BDCD-EC0249AC81A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668137-0F21-4249-A2AB-5B1E3F0F245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6/28/2012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651768-95AC-4508-8512-BB6A7005709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6820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A8B848-4010-4049-8B5A-F1BAE9A0619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6/28/2012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06B987-C337-4720-BE7C-B78B2FF7C66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1675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3BC339-2D64-4C41-AAEB-0B89AE75469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6/28/2012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CE8895-365D-41A1-9BCF-9FBFDD14F34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727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EA0F89-9CBA-4609-A450-EC6D58056CC2}" type="datetimeFigureOut">
              <a:rPr lang="en-US"/>
              <a:pPr>
                <a:defRPr/>
              </a:pPr>
              <a:t>6/28/2012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C2873A-78F4-4DF2-B276-5CFF79D0893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8CF0AE-7FF4-466C-A1FE-FF554906E7D2}" type="datetimeFigureOut">
              <a:rPr lang="en-US"/>
              <a:pPr>
                <a:defRPr/>
              </a:pPr>
              <a:t>6/28/2012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1E6D36-36AB-4271-8ABD-AC42C77FF69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BCA7D2-1744-4510-BC92-0F139ECBDD99}" type="datetimeFigureOut">
              <a:rPr lang="en-US"/>
              <a:pPr>
                <a:defRPr/>
              </a:pPr>
              <a:t>6/28/2012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84D226-47E0-4573-B071-09E5F4AAA2F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21C65E-CDE4-4ECD-A00F-88C6583D0E9A}" type="datetimeFigureOut">
              <a:rPr lang="en-US"/>
              <a:pPr>
                <a:defRPr/>
              </a:pPr>
              <a:t>6/28/2012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8D9B1C-E67F-4FE1-8CE7-084F7438BCD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6D18C5-264B-4213-A1F6-AA092E0DE899}" type="datetimeFigureOut">
              <a:rPr lang="en-US"/>
              <a:pPr>
                <a:defRPr/>
              </a:pPr>
              <a:t>6/28/2012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C9EFC3-17D9-45DA-A2C5-AF113C65119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E38141-39FB-4D09-A9EC-92A1BC8FFB23}" type="datetimeFigureOut">
              <a:rPr lang="en-US"/>
              <a:pPr>
                <a:defRPr/>
              </a:pPr>
              <a:t>6/28/2012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06B039-495F-4421-B639-E9D5CB4B622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335CD6-2A86-463F-B6B9-DD8710E4A70E}" type="datetimeFigureOut">
              <a:rPr lang="en-US"/>
              <a:pPr>
                <a:defRPr/>
              </a:pPr>
              <a:t>6/28/2012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61991A-1659-4083-A9ED-A9147029B1A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EE8ADA7-67CD-4E37-AEDF-9610CD4C77B1}" type="datetimeFigureOut">
              <a:rPr lang="en-US"/>
              <a:pPr>
                <a:defRPr/>
              </a:pPr>
              <a:t>6/28/2012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D36CF2C-F451-450C-ADBF-D6A003A6DAD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1EE28AB-8E22-43E4-9780-AF01376E426C}" type="datetimeFigureOut">
              <a:rPr lang="en-US">
                <a:solidFill>
                  <a:prstClr val="black">
                    <a:tint val="75000"/>
                  </a:prstClr>
                </a:solidFill>
                <a:cs typeface="+mn-cs"/>
              </a:rPr>
              <a:pPr>
                <a:defRPr/>
              </a:pPr>
              <a:t>6/28/2012</a:t>
            </a:fld>
            <a:endParaRPr lang="en-US" dirty="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BAE4EEE-9107-4D72-B8EF-BE2D90061924}" type="slidenum">
              <a:rPr lang="en-US">
                <a:solidFill>
                  <a:prstClr val="black">
                    <a:tint val="75000"/>
                  </a:prstClr>
                </a:solidFill>
                <a:cs typeface="+mn-cs"/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579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cid:image001.png@01CC6D78.0C8508D0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76200" y="-381000"/>
            <a:ext cx="9067800" cy="2533650"/>
          </a:xfrm>
        </p:spPr>
        <p:txBody>
          <a:bodyPr/>
          <a:lstStyle/>
          <a:p>
            <a:pPr eaLnBrk="1" hangingPunct="1"/>
            <a:r>
              <a:rPr lang="en-US" dirty="0" smtClean="0"/>
              <a:t>DOTD Topographic Mapping Program   Building the Digital Geodatabase of Louisiana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7270611"/>
              </p:ext>
            </p:extLst>
          </p:nvPr>
        </p:nvGraphicFramePr>
        <p:xfrm>
          <a:off x="533400" y="5334000"/>
          <a:ext cx="8077200" cy="14020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077200"/>
              </a:tblGrid>
              <a:tr h="1335405">
                <a:tc>
                  <a:txBody>
                    <a:bodyPr/>
                    <a:lstStyle/>
                    <a:p>
                      <a:pPr algn="ctr"/>
                      <a:endParaRPr lang="en-US" sz="14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James E. Mitchell, Ph. D.  IT GIS Manager</a:t>
                      </a:r>
                    </a:p>
                    <a:p>
                      <a:pPr algn="ctr"/>
                      <a:endParaRPr lang="en-US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State of the Coast</a:t>
                      </a:r>
                    </a:p>
                    <a:p>
                      <a:pPr algn="ctr"/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New Orleans,</a:t>
                      </a:r>
                      <a:r>
                        <a:rPr lang="en-US" sz="18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Louisiana – June, </a:t>
                      </a: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2012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Picture 3" descr="2002logoclearback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828800"/>
            <a:ext cx="3581401" cy="3581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274638"/>
            <a:ext cx="8991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Why Is Louisiana’s Geospatial Data So Difficult to Keep Up to Date?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676400"/>
            <a:ext cx="8763000" cy="6352508"/>
          </a:xfrm>
        </p:spPr>
        <p:txBody>
          <a:bodyPr wrap="square" lIns="91440">
            <a:spAutoFit/>
          </a:bodyPr>
          <a:lstStyle/>
          <a:p>
            <a:pPr lvl="2" eaLnBrk="1" hangingPunct="1">
              <a:lnSpc>
                <a:spcPct val="80000"/>
              </a:lnSpc>
            </a:pPr>
            <a:r>
              <a:rPr lang="en-US" dirty="0" smtClean="0"/>
              <a:t>Louisiana is largely in the Mississippi River Delta</a:t>
            </a:r>
          </a:p>
          <a:p>
            <a:pPr lvl="3" eaLnBrk="1" hangingPunct="1">
              <a:lnSpc>
                <a:spcPct val="80000"/>
              </a:lnSpc>
            </a:pPr>
            <a:r>
              <a:rPr lang="en-US" sz="1800" dirty="0" smtClean="0"/>
              <a:t>One of the most active deltaic systems in the world</a:t>
            </a:r>
          </a:p>
          <a:p>
            <a:pPr lvl="3" eaLnBrk="1" hangingPunct="1">
              <a:lnSpc>
                <a:spcPct val="80000"/>
              </a:lnSpc>
            </a:pPr>
            <a:r>
              <a:rPr lang="en-US" sz="1800" dirty="0" smtClean="0"/>
              <a:t>Deltaic geology is inherently unstable</a:t>
            </a:r>
          </a:p>
          <a:p>
            <a:pPr lvl="3" eaLnBrk="1" hangingPunct="1">
              <a:lnSpc>
                <a:spcPct val="80000"/>
              </a:lnSpc>
            </a:pPr>
            <a:r>
              <a:rPr lang="en-US" sz="1800" dirty="0" smtClean="0"/>
              <a:t>The Birdfoot Delta juts far into the Gulf of Mexico</a:t>
            </a:r>
            <a:br>
              <a:rPr lang="en-US" sz="1800" dirty="0" smtClean="0"/>
            </a:br>
            <a:endParaRPr lang="en-US" sz="1800" dirty="0" smtClean="0"/>
          </a:p>
          <a:p>
            <a:pPr marL="1371600" lvl="3" indent="0" eaLnBrk="1" hangingPunct="1">
              <a:lnSpc>
                <a:spcPct val="80000"/>
              </a:lnSpc>
              <a:buNone/>
            </a:pPr>
            <a:r>
              <a:rPr lang="en-US" sz="1800" dirty="0" smtClean="0"/>
              <a:t>All of these factor combine to make coastal Louisiana susceptible to hurricane and tropical storm damage</a:t>
            </a:r>
            <a:endParaRPr lang="en-US" sz="1800" dirty="0"/>
          </a:p>
          <a:p>
            <a:pPr marL="1371600" lvl="3" indent="0" eaLnBrk="1" hangingPunct="1">
              <a:lnSpc>
                <a:spcPct val="80000"/>
              </a:lnSpc>
              <a:buNone/>
            </a:pPr>
            <a:endParaRPr lang="en-US" sz="1800" dirty="0" smtClean="0"/>
          </a:p>
          <a:p>
            <a:pPr lvl="2" eaLnBrk="1" hangingPunct="1">
              <a:lnSpc>
                <a:spcPct val="80000"/>
              </a:lnSpc>
            </a:pPr>
            <a:r>
              <a:rPr lang="en-US" sz="2800" dirty="0" smtClean="0"/>
              <a:t>Subsidence</a:t>
            </a:r>
          </a:p>
          <a:p>
            <a:pPr lvl="3" eaLnBrk="1" hangingPunct="1">
              <a:lnSpc>
                <a:spcPct val="80000"/>
              </a:lnSpc>
            </a:pPr>
            <a:r>
              <a:rPr lang="en-US" sz="1800" dirty="0" smtClean="0"/>
              <a:t>Anisotropic and heterogeneous effects of subsidence create a response that is spatially dispersed and inconsistent across the landscape</a:t>
            </a:r>
            <a:br>
              <a:rPr lang="en-US" sz="1800" dirty="0" smtClean="0"/>
            </a:br>
            <a:endParaRPr lang="en-US" sz="1800" dirty="0" smtClean="0"/>
          </a:p>
          <a:p>
            <a:pPr lvl="2" eaLnBrk="1" hangingPunct="1">
              <a:lnSpc>
                <a:spcPct val="80000"/>
              </a:lnSpc>
            </a:pPr>
            <a:r>
              <a:rPr lang="en-US" dirty="0" smtClean="0"/>
              <a:t>Sea Level Rise</a:t>
            </a:r>
          </a:p>
          <a:p>
            <a:pPr lvl="3" eaLnBrk="1" hangingPunct="1">
              <a:lnSpc>
                <a:spcPct val="80000"/>
              </a:lnSpc>
            </a:pPr>
            <a:r>
              <a:rPr lang="en-US" sz="1800" dirty="0" smtClean="0"/>
              <a:t>Compounds all of the above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endParaRPr lang="en-US" sz="1800" dirty="0" smtClean="0"/>
          </a:p>
          <a:p>
            <a:pPr marL="114300" indent="0" eaLnBrk="1" hangingPunct="1">
              <a:lnSpc>
                <a:spcPct val="80000"/>
              </a:lnSpc>
              <a:buNone/>
            </a:pPr>
            <a:r>
              <a:rPr lang="en-US" sz="2400" dirty="0" smtClean="0"/>
              <a:t>All of these factors combine to continuously create new geographic features, while, changing and destroying old geographic features</a:t>
            </a:r>
            <a:endParaRPr lang="en-US" sz="2400" dirty="0"/>
          </a:p>
          <a:p>
            <a:pPr marL="1371600" lvl="3" indent="0" eaLnBrk="1" hangingPunct="1">
              <a:lnSpc>
                <a:spcPct val="80000"/>
              </a:lnSpc>
              <a:buNone/>
            </a:pPr>
            <a:endParaRPr lang="en-US" dirty="0" smtClean="0"/>
          </a:p>
          <a:p>
            <a:pPr marL="1371600" lvl="3" indent="0" eaLnBrk="1" hangingPunct="1">
              <a:lnSpc>
                <a:spcPct val="80000"/>
              </a:lnSpc>
              <a:buNone/>
            </a:pPr>
            <a:endParaRPr lang="en-US" dirty="0" smtClean="0"/>
          </a:p>
          <a:p>
            <a:pPr marL="1371600" lvl="3" indent="0" eaLnBrk="1" hangingPunct="1">
              <a:lnSpc>
                <a:spcPct val="80000"/>
              </a:lnSpc>
              <a:buNone/>
            </a:pPr>
            <a:endParaRPr lang="en-US" dirty="0"/>
          </a:p>
          <a:p>
            <a:pPr marL="1371600" lvl="3" indent="0" eaLnBrk="1" hangingPunct="1">
              <a:lnSpc>
                <a:spcPct val="80000"/>
              </a:lnSpc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507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274638"/>
            <a:ext cx="89154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Why Are Up To Date Geospatial Data Important to Louisiana?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038219"/>
            <a:ext cx="8763000" cy="4819781"/>
          </a:xfrm>
        </p:spPr>
        <p:txBody>
          <a:bodyPr wrap="square" lIns="91440">
            <a:spAutoFit/>
          </a:bodyPr>
          <a:lstStyle/>
          <a:p>
            <a:pPr lvl="2" eaLnBrk="1" hangingPunct="1">
              <a:lnSpc>
                <a:spcPct val="80000"/>
              </a:lnSpc>
            </a:pPr>
            <a:r>
              <a:rPr lang="en-US" dirty="0" smtClean="0"/>
              <a:t>Geospatial data provide information about where people, infrastructure, and government services are located and how to connect them</a:t>
            </a:r>
            <a:br>
              <a:rPr lang="en-US" dirty="0" smtClean="0"/>
            </a:br>
            <a:endParaRPr lang="en-US" dirty="0" smtClean="0"/>
          </a:p>
          <a:p>
            <a:pPr lvl="2" eaLnBrk="1" hangingPunct="1">
              <a:lnSpc>
                <a:spcPct val="80000"/>
              </a:lnSpc>
            </a:pPr>
            <a:r>
              <a:rPr lang="en-US" dirty="0" smtClean="0"/>
              <a:t>Geospatial data provide a framework for transparency, planning, and delivering services.  It promotes good government and interaction across all levels of government</a:t>
            </a:r>
            <a:br>
              <a:rPr lang="en-US" dirty="0" smtClean="0"/>
            </a:br>
            <a:endParaRPr lang="en-US" dirty="0" smtClean="0"/>
          </a:p>
          <a:p>
            <a:pPr lvl="2" eaLnBrk="1" hangingPunct="1">
              <a:lnSpc>
                <a:spcPct val="80000"/>
              </a:lnSpc>
            </a:pPr>
            <a:r>
              <a:rPr lang="en-US" dirty="0" smtClean="0"/>
              <a:t>Geospatial data provide information essential to plan, promote, and market economic development opportunities</a:t>
            </a:r>
            <a:br>
              <a:rPr lang="en-US" dirty="0" smtClean="0"/>
            </a:br>
            <a:endParaRPr lang="en-US" dirty="0" smtClean="0"/>
          </a:p>
          <a:p>
            <a:pPr lvl="2" eaLnBrk="1" hangingPunct="1">
              <a:lnSpc>
                <a:spcPct val="80000"/>
              </a:lnSpc>
            </a:pPr>
            <a:r>
              <a:rPr lang="en-US" dirty="0" smtClean="0"/>
              <a:t>Geospatial data provides a common operational picture (COP) for emergency mitigation, preparation, and response</a:t>
            </a:r>
            <a:br>
              <a:rPr lang="en-US" dirty="0" smtClean="0"/>
            </a:br>
            <a:endParaRPr lang="en-US" dirty="0" smtClean="0"/>
          </a:p>
          <a:p>
            <a:pPr lvl="2" eaLnBrk="1" hangingPunct="1">
              <a:lnSpc>
                <a:spcPct val="80000"/>
              </a:lnSpc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37360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1328905"/>
              </p:ext>
            </p:extLst>
          </p:nvPr>
        </p:nvGraphicFramePr>
        <p:xfrm>
          <a:off x="609600" y="19050"/>
          <a:ext cx="7924800" cy="6705600"/>
        </p:xfrm>
        <a:graphic>
          <a:graphicData uri="http://schemas.openxmlformats.org/drawingml/2006/table">
            <a:tbl>
              <a:tblPr/>
              <a:tblGrid>
                <a:gridCol w="283379"/>
                <a:gridCol w="1545421"/>
                <a:gridCol w="5762107"/>
                <a:gridCol w="333893"/>
              </a:tblGrid>
              <a:tr h="147992"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400" kern="1200" dirty="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rPr>
                        <a:t>The “AAAAA” Data Standard</a:t>
                      </a:r>
                    </a:p>
                  </a:txBody>
                  <a:tcPr marL="30618" marR="3061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9598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5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30618" marR="30618" marT="0" marB="0">
                    <a:lnL>
                      <a:noFill/>
                    </a:lnL>
                    <a:lnR>
                      <a:noFill/>
                    </a:lnR>
                    <a:lnT w="127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u="sng" dirty="0" smtClean="0">
                        <a:solidFill>
                          <a:schemeClr val="bg1"/>
                        </a:solidFill>
                        <a:latin typeface="Arial"/>
                        <a:ea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u="sng" dirty="0" smtClean="0">
                          <a:solidFill>
                            <a:schemeClr val="tx1"/>
                          </a:solidFill>
                          <a:latin typeface="Arial"/>
                          <a:ea typeface="Times New Roman"/>
                        </a:rPr>
                        <a:t>Factor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30618" marR="30618" marT="0" marB="0">
                    <a:lnL>
                      <a:noFill/>
                    </a:lnL>
                    <a:lnR>
                      <a:noFill/>
                    </a:lnR>
                    <a:lnT w="127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u="sng" dirty="0" smtClean="0">
                        <a:solidFill>
                          <a:schemeClr val="bg1"/>
                        </a:solidFill>
                        <a:latin typeface="Arial"/>
                        <a:ea typeface="Times New Roman"/>
                      </a:endParaRPr>
                    </a:p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u="sng" kern="1200" dirty="0" smtClean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+mn-cs"/>
                        </a:rPr>
                        <a:t>Contribution </a:t>
                      </a:r>
                      <a:r>
                        <a:rPr lang="en-US" sz="1800" b="1" u="sng" kern="12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+mn-cs"/>
                        </a:rPr>
                        <a:t>to Data Quality</a:t>
                      </a:r>
                    </a:p>
                  </a:txBody>
                  <a:tcPr marL="30618" marR="30618" marT="0" marB="0">
                    <a:lnL>
                      <a:noFill/>
                    </a:lnL>
                    <a:lnR>
                      <a:noFill/>
                    </a:lnR>
                    <a:lnT w="127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38340" marR="38340" marT="19170" marB="19170">
                    <a:lnL>
                      <a:noFill/>
                    </a:lnL>
                    <a:lnR w="12700" cmpd="sng">
                      <a:noFill/>
                      <a:prstDash val="solid"/>
                    </a:lnR>
                    <a:lnT w="127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99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latin typeface="Arial"/>
                        <a:ea typeface="Times New Roman"/>
                      </a:endParaRPr>
                    </a:p>
                  </a:txBody>
                  <a:tcPr marL="30618" marR="3061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u="none" kern="12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+mn-cs"/>
                        </a:rPr>
                        <a:t>Accurate</a:t>
                      </a:r>
                    </a:p>
                  </a:txBody>
                  <a:tcPr marL="30618" marR="3061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u="none" kern="12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+mn-cs"/>
                        </a:rPr>
                        <a:t>The data adequately represents the state of the world in space and time.  Locations have sufficient precision for their scale of use and data are current</a:t>
                      </a:r>
                      <a:r>
                        <a:rPr lang="en-US" sz="1800" b="1" u="none" kern="1200" dirty="0" smtClean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+mn-cs"/>
                        </a:rPr>
                        <a:t>.</a:t>
                      </a:r>
                    </a:p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u="none" kern="1200" dirty="0">
                        <a:solidFill>
                          <a:schemeClr val="tx1"/>
                        </a:solidFill>
                        <a:latin typeface="Arial"/>
                        <a:ea typeface="Times New Roman"/>
                        <a:cs typeface="+mn-cs"/>
                      </a:endParaRPr>
                    </a:p>
                  </a:txBody>
                  <a:tcPr marL="30618" marR="3061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38340" marR="38340" marT="19170" marB="19170">
                    <a:lnL>
                      <a:noFill/>
                    </a:lnL>
                    <a:lnT w="12700" cmpd="sng">
                      <a:noFill/>
                      <a:prstDash val="solid"/>
                    </a:lnT>
                  </a:tcPr>
                </a:tc>
              </a:tr>
              <a:tr h="22198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latin typeface="Arial"/>
                        <a:ea typeface="Times New Roman"/>
                      </a:endParaRPr>
                    </a:p>
                  </a:txBody>
                  <a:tcPr marL="30618" marR="3061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u="none" kern="12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+mn-cs"/>
                        </a:rPr>
                        <a:t>Authoritative</a:t>
                      </a:r>
                    </a:p>
                  </a:txBody>
                  <a:tcPr marL="30618" marR="3061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u="none" kern="12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+mn-cs"/>
                        </a:rPr>
                        <a:t>The source of the data provides sufficient quality control to ensure its </a:t>
                      </a:r>
                      <a:r>
                        <a:rPr lang="en-US" sz="1800" b="1" u="none" kern="1200" dirty="0" smtClean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+mn-cs"/>
                        </a:rPr>
                        <a:t>veracity and reliability.</a:t>
                      </a:r>
                    </a:p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u="none" kern="1200" dirty="0">
                        <a:solidFill>
                          <a:schemeClr val="tx1"/>
                        </a:solidFill>
                        <a:latin typeface="Arial"/>
                        <a:ea typeface="Times New Roman"/>
                        <a:cs typeface="+mn-cs"/>
                      </a:endParaRPr>
                    </a:p>
                  </a:txBody>
                  <a:tcPr marL="30618" marR="3061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38340" marR="38340" marT="19170" marB="19170">
                    <a:lnL>
                      <a:noFill/>
                    </a:lnL>
                  </a:tcPr>
                </a:tc>
              </a:tr>
              <a:tr h="3699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latin typeface="Arial"/>
                        <a:ea typeface="Times New Roman"/>
                      </a:endParaRPr>
                    </a:p>
                  </a:txBody>
                  <a:tcPr marL="30618" marR="3061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u="none" kern="12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+mn-cs"/>
                        </a:rPr>
                        <a:t>Actionable</a:t>
                      </a:r>
                    </a:p>
                  </a:txBody>
                  <a:tcPr marL="30618" marR="3061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u="none" kern="12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+mn-cs"/>
                        </a:rPr>
                        <a:t>The data are well documented with metadata, require little further assessment or manipulation, and can be put to immediate use</a:t>
                      </a:r>
                      <a:r>
                        <a:rPr lang="en-US" sz="1800" b="1" u="none" kern="1200" dirty="0" smtClean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+mn-cs"/>
                        </a:rPr>
                        <a:t>.</a:t>
                      </a:r>
                    </a:p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u="none" kern="1200" dirty="0">
                        <a:solidFill>
                          <a:schemeClr val="tx1"/>
                        </a:solidFill>
                        <a:latin typeface="Arial"/>
                        <a:ea typeface="Times New Roman"/>
                        <a:cs typeface="+mn-cs"/>
                      </a:endParaRPr>
                    </a:p>
                  </a:txBody>
                  <a:tcPr marL="30618" marR="3061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38340" marR="38340" marT="19170" marB="19170">
                    <a:lnL>
                      <a:noFill/>
                    </a:lnL>
                  </a:tcPr>
                </a:tc>
              </a:tr>
              <a:tr h="3699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latin typeface="Arial"/>
                        <a:ea typeface="Times New Roman"/>
                      </a:endParaRPr>
                    </a:p>
                  </a:txBody>
                  <a:tcPr marL="30618" marR="3061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u="none" kern="12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+mn-cs"/>
                        </a:rPr>
                        <a:t>Accessible</a:t>
                      </a:r>
                    </a:p>
                  </a:txBody>
                  <a:tcPr marL="30618" marR="3061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u="none" kern="12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+mn-cs"/>
                        </a:rPr>
                        <a:t>The data are discoverable and available through direct download or </a:t>
                      </a:r>
                      <a:r>
                        <a:rPr lang="en-US" sz="1800" b="1" u="none" kern="1200" dirty="0" smtClean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+mn-cs"/>
                        </a:rPr>
                        <a:t>Service </a:t>
                      </a:r>
                      <a:r>
                        <a:rPr lang="en-US" sz="1800" b="1" u="none" kern="12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+mn-cs"/>
                        </a:rPr>
                        <a:t>Oriented Architecture (SOA).  Data can be searched directly, selected, and accessed without intervention by its provider</a:t>
                      </a:r>
                      <a:r>
                        <a:rPr lang="en-US" sz="1800" b="1" u="none" kern="1200" dirty="0" smtClean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+mn-cs"/>
                        </a:rPr>
                        <a:t>.</a:t>
                      </a:r>
                    </a:p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u="none" kern="1200" dirty="0">
                        <a:solidFill>
                          <a:schemeClr val="tx1"/>
                        </a:solidFill>
                        <a:latin typeface="Arial"/>
                        <a:ea typeface="Times New Roman"/>
                        <a:cs typeface="+mn-cs"/>
                      </a:endParaRPr>
                    </a:p>
                  </a:txBody>
                  <a:tcPr marL="30618" marR="3061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38340" marR="38340" marT="19170" marB="19170">
                    <a:lnL>
                      <a:noFill/>
                    </a:lnL>
                    <a:lnB w="12700" cmpd="sng">
                      <a:noFill/>
                      <a:prstDash val="solid"/>
                    </a:lnB>
                  </a:tcPr>
                </a:tc>
              </a:tr>
              <a:tr h="33229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latin typeface="Arial"/>
                        <a:ea typeface="Times New Roman"/>
                      </a:endParaRPr>
                    </a:p>
                  </a:txBody>
                  <a:tcPr marL="30618" marR="3061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u="none" kern="12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+mn-cs"/>
                        </a:rPr>
                        <a:t>Affordable</a:t>
                      </a:r>
                    </a:p>
                  </a:txBody>
                  <a:tcPr marL="30618" marR="3061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u="none" kern="12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+mn-cs"/>
                        </a:rPr>
                        <a:t>The data can be accessed with little or no cost to the user.</a:t>
                      </a:r>
                    </a:p>
                  </a:txBody>
                  <a:tcPr marL="30618" marR="3061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38340" marR="38340" marT="19170" marB="19170">
                    <a:lnL>
                      <a:noFill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792163"/>
          </a:xfrm>
        </p:spPr>
        <p:txBody>
          <a:bodyPr/>
          <a:lstStyle/>
          <a:p>
            <a:pPr eaLnBrk="1" hangingPunct="1"/>
            <a:r>
              <a:rPr lang="en-US" dirty="0" smtClean="0"/>
              <a:t>Where Has All the Coastline Gone?</a:t>
            </a:r>
          </a:p>
        </p:txBody>
      </p:sp>
      <p:pic>
        <p:nvPicPr>
          <p:cNvPr id="6147" name="Picture 3" descr="ShellIslan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09600"/>
            <a:ext cx="7162800" cy="5534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28600" y="6172200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Red features are from the NHD.  Orange polygons are areas represented by NOAA as land in 1940 (most current data).  These are now open water in the NHD.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76200"/>
            <a:ext cx="91440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Maps, Data, &amp; Imagery Do Not Match</a:t>
            </a:r>
          </a:p>
        </p:txBody>
      </p:sp>
      <p:pic>
        <p:nvPicPr>
          <p:cNvPr id="10243" name="Picture 4" descr="dotd_coastline_compare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676168"/>
            <a:ext cx="7443788" cy="5267432"/>
          </a:xfrm>
          <a:noFill/>
          <a:ln w="28575">
            <a:solidFill>
              <a:schemeClr val="tx1"/>
            </a:solidFill>
          </a:ln>
        </p:spPr>
      </p:pic>
      <p:sp>
        <p:nvSpPr>
          <p:cNvPr id="10244" name="Text Box 6"/>
          <p:cNvSpPr txBox="1">
            <a:spLocks noChangeArrowheads="1"/>
          </p:cNvSpPr>
          <p:nvPr/>
        </p:nvSpPr>
        <p:spPr bwMode="auto">
          <a:xfrm>
            <a:off x="228600" y="6096000"/>
            <a:ext cx="8763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/>
              <a:t>The yellow lines are where best-available digital data show the land-water boundary.  The image is post hurricane orthophotography.  Neither match the maps.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639763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/>
              <a:t>Vertical Disintegration</a:t>
            </a:r>
          </a:p>
        </p:txBody>
      </p:sp>
      <p:pic>
        <p:nvPicPr>
          <p:cNvPr id="12291" name="Picture 4" descr="DRG_compare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47800" y="609600"/>
            <a:ext cx="6784975" cy="4343400"/>
          </a:xfrm>
          <a:noFill/>
        </p:spPr>
      </p:pic>
      <p:sp>
        <p:nvSpPr>
          <p:cNvPr id="12292" name="Text Box 6"/>
          <p:cNvSpPr txBox="1">
            <a:spLocks noChangeArrowheads="1"/>
          </p:cNvSpPr>
          <p:nvPr/>
        </p:nvSpPr>
        <p:spPr bwMode="auto">
          <a:xfrm>
            <a:off x="685800" y="4953000"/>
            <a:ext cx="78486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USGS maps are comprised of seven “framework themes” (water, elevation, transportation, boundaries, benchmarks, vegetation, and structures).  USGS </a:t>
            </a:r>
            <a:r>
              <a:rPr lang="en-US" dirty="0" smtClean="0"/>
              <a:t>d id </a:t>
            </a:r>
            <a:r>
              <a:rPr lang="en-US" dirty="0"/>
              <a:t>not update all themes simultaneously.  </a:t>
            </a:r>
            <a:r>
              <a:rPr lang="en-US" dirty="0" smtClean="0"/>
              <a:t>On this map, </a:t>
            </a:r>
            <a:r>
              <a:rPr lang="en-US" dirty="0"/>
              <a:t>USGS has not updated the </a:t>
            </a:r>
            <a:r>
              <a:rPr lang="en-US" dirty="0" smtClean="0"/>
              <a:t>hypsography </a:t>
            </a:r>
            <a:r>
              <a:rPr lang="en-US" dirty="0"/>
              <a:t>theme.  </a:t>
            </a:r>
            <a:r>
              <a:rPr lang="en-US" dirty="0" smtClean="0"/>
              <a:t>So, </a:t>
            </a:r>
            <a:r>
              <a:rPr lang="en-US" dirty="0"/>
              <a:t>the old elevation contours (brown) lie in the updated water (blue).  The thick red lines show the photo-revised </a:t>
            </a:r>
            <a:r>
              <a:rPr lang="en-US" dirty="0" smtClean="0"/>
              <a:t>shoreline </a:t>
            </a:r>
            <a:r>
              <a:rPr lang="en-US" dirty="0"/>
              <a:t>and other water features from the 2004 orthophotos.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Would you Drive Across the Us Using a 30-year Old Map?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25" y="1306867"/>
            <a:ext cx="7362374" cy="5551133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3473206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915400" cy="1143000"/>
          </a:xfrm>
        </p:spPr>
        <p:txBody>
          <a:bodyPr/>
          <a:lstStyle/>
          <a:p>
            <a:r>
              <a:rPr lang="en-US" dirty="0" smtClean="0"/>
              <a:t>Geospatial Technology “Connects the Dots” in the Lake Pontchartrain Basin</a:t>
            </a:r>
            <a:endParaRPr 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1025" name="Picture 1" descr="cid:image001.png@01CC6D78.0C8508D0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371600"/>
            <a:ext cx="6324600" cy="5361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54959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28" name="AutoShape 4"/>
          <p:cNvCxnSpPr>
            <a:cxnSpLocks noChangeShapeType="1"/>
          </p:cNvCxnSpPr>
          <p:nvPr/>
        </p:nvCxnSpPr>
        <p:spPr bwMode="auto">
          <a:xfrm>
            <a:off x="6880225" y="5638800"/>
            <a:ext cx="130175" cy="24447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29" name="AutoShape 5"/>
          <p:cNvCxnSpPr>
            <a:cxnSpLocks noChangeShapeType="1"/>
          </p:cNvCxnSpPr>
          <p:nvPr/>
        </p:nvCxnSpPr>
        <p:spPr bwMode="auto">
          <a:xfrm>
            <a:off x="6553200" y="5562600"/>
            <a:ext cx="319087" cy="84138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6613525" y="5791200"/>
            <a:ext cx="1311275" cy="49212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spcAft>
                <a:spcPts val="1000"/>
              </a:spcAft>
            </a:pPr>
            <a:r>
              <a:rPr kumimoji="0" lang="en-US" sz="11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  <a:t>One output to the Gulf o</a:t>
            </a:r>
            <a:r>
              <a:rPr lang="en-US" sz="1100" b="1" dirty="0" smtClean="0">
                <a:solidFill>
                  <a:schemeClr val="bg1"/>
                </a:solidFill>
              </a:rPr>
              <a:t>f Mexico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7" name="AutoShape 8"/>
          <p:cNvSpPr>
            <a:spLocks noChangeArrowheads="1"/>
          </p:cNvSpPr>
          <p:nvPr/>
        </p:nvSpPr>
        <p:spPr bwMode="auto">
          <a:xfrm>
            <a:off x="5497139" y="5601015"/>
            <a:ext cx="199183" cy="228285"/>
          </a:xfrm>
          <a:prstGeom prst="flowChartConnector">
            <a:avLst/>
          </a:prstGeom>
          <a:noFill/>
          <a:ln w="15875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cxnSp>
        <p:nvCxnSpPr>
          <p:cNvPr id="1033" name="AutoShape 9"/>
          <p:cNvCxnSpPr>
            <a:cxnSpLocks noChangeShapeType="1"/>
          </p:cNvCxnSpPr>
          <p:nvPr/>
        </p:nvCxnSpPr>
        <p:spPr bwMode="auto">
          <a:xfrm flipH="1" flipV="1">
            <a:off x="5611972" y="5857298"/>
            <a:ext cx="103028" cy="43295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4212036" y="6263409"/>
            <a:ext cx="3331764" cy="213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Aft>
                <a:spcPts val="1000"/>
              </a:spcAft>
            </a:pPr>
            <a:r>
              <a:rPr lang="en-US" sz="1100" b="1" dirty="0" smtClean="0">
                <a:solidFill>
                  <a:schemeClr val="bg1"/>
                </a:solidFill>
              </a:rPr>
              <a:t>Lake </a:t>
            </a:r>
            <a:r>
              <a:rPr lang="en-US" sz="1100" b="1" dirty="0">
                <a:solidFill>
                  <a:schemeClr val="bg1"/>
                </a:solidFill>
              </a:rPr>
              <a:t>Pontchartrain has 9 input watersheds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604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05" y="0"/>
            <a:ext cx="8874989" cy="6858000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3274116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05" y="0"/>
            <a:ext cx="8874989" cy="6858000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52978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2" name="Group 54"/>
          <p:cNvGrpSpPr>
            <a:grpSpLocks/>
          </p:cNvGrpSpPr>
          <p:nvPr/>
        </p:nvGrpSpPr>
        <p:grpSpPr bwMode="auto">
          <a:xfrm>
            <a:off x="152400" y="2438400"/>
            <a:ext cx="2438400" cy="3552825"/>
            <a:chOff x="228634" y="2438400"/>
            <a:chExt cx="2438366" cy="3552825"/>
          </a:xfrm>
        </p:grpSpPr>
        <p:pic>
          <p:nvPicPr>
            <p:cNvPr id="2096" name="Picture 50" descr="SeamlessDatabas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34" y="2438400"/>
              <a:ext cx="2438366" cy="3552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97" name="Rectangle 53"/>
            <p:cNvSpPr>
              <a:spLocks noChangeArrowheads="1"/>
            </p:cNvSpPr>
            <p:nvPr/>
          </p:nvSpPr>
          <p:spPr bwMode="auto">
            <a:xfrm>
              <a:off x="838200" y="2438400"/>
              <a:ext cx="1219200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dirty="0">
                  <a:solidFill>
                    <a:prstClr val="black"/>
                  </a:solidFill>
                  <a:latin typeface="Calibri" pitchFamily="34" charset="0"/>
                  <a:cs typeface="+mn-cs"/>
                </a:rPr>
                <a:t>DOTD</a:t>
              </a:r>
              <a:br>
                <a:rPr lang="en-US" dirty="0">
                  <a:solidFill>
                    <a:prstClr val="black"/>
                  </a:solidFill>
                  <a:latin typeface="Calibri" pitchFamily="34" charset="0"/>
                  <a:cs typeface="+mn-cs"/>
                </a:rPr>
              </a:br>
              <a:r>
                <a:rPr lang="en-US" dirty="0" smtClean="0">
                  <a:solidFill>
                    <a:prstClr val="black"/>
                  </a:solidFill>
                  <a:latin typeface="Calibri" pitchFamily="34" charset="0"/>
                  <a:cs typeface="+mn-cs"/>
                </a:rPr>
                <a:t>Geodatabase</a:t>
              </a:r>
              <a:endParaRPr lang="en-US" dirty="0">
                <a:solidFill>
                  <a:prstClr val="black"/>
                </a:solidFill>
                <a:cs typeface="+mn-cs"/>
              </a:endParaRPr>
            </a:p>
          </p:txBody>
        </p:sp>
      </p:grpSp>
      <p:sp>
        <p:nvSpPr>
          <p:cNvPr id="2053" name="TextBox 63"/>
          <p:cNvSpPr txBox="1">
            <a:spLocks noChangeArrowheads="1"/>
          </p:cNvSpPr>
          <p:nvPr/>
        </p:nvSpPr>
        <p:spPr bwMode="auto">
          <a:xfrm>
            <a:off x="2971800" y="4202113"/>
            <a:ext cx="2667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 dirty="0">
                <a:solidFill>
                  <a:prstClr val="white"/>
                </a:solidFill>
                <a:cs typeface="+mn-cs"/>
              </a:rPr>
              <a:t>Land Cover / Land Use</a:t>
            </a:r>
          </a:p>
        </p:txBody>
      </p:sp>
      <p:grpSp>
        <p:nvGrpSpPr>
          <p:cNvPr id="2054" name="Group 74"/>
          <p:cNvGrpSpPr>
            <a:grpSpLocks/>
          </p:cNvGrpSpPr>
          <p:nvPr/>
        </p:nvGrpSpPr>
        <p:grpSpPr bwMode="auto">
          <a:xfrm>
            <a:off x="2971800" y="2305050"/>
            <a:ext cx="2514600" cy="2895600"/>
            <a:chOff x="2971800" y="2286000"/>
            <a:chExt cx="2514600" cy="2895600"/>
          </a:xfrm>
        </p:grpSpPr>
        <p:sp>
          <p:nvSpPr>
            <p:cNvPr id="2089" name="TextBox 57"/>
            <p:cNvSpPr txBox="1">
              <a:spLocks noChangeArrowheads="1"/>
            </p:cNvSpPr>
            <p:nvPr/>
          </p:nvSpPr>
          <p:spPr bwMode="auto">
            <a:xfrm>
              <a:off x="2971800" y="2983468"/>
              <a:ext cx="23622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b="1" dirty="0">
                  <a:solidFill>
                    <a:prstClr val="white"/>
                  </a:solidFill>
                  <a:cs typeface="+mn-cs"/>
                </a:rPr>
                <a:t>Topography</a:t>
              </a:r>
            </a:p>
          </p:txBody>
        </p:sp>
        <p:sp>
          <p:nvSpPr>
            <p:cNvPr id="2090" name="TextBox 58"/>
            <p:cNvSpPr txBox="1">
              <a:spLocks noChangeArrowheads="1"/>
            </p:cNvSpPr>
            <p:nvPr/>
          </p:nvSpPr>
          <p:spPr bwMode="auto">
            <a:xfrm>
              <a:off x="2971800" y="3299936"/>
              <a:ext cx="23622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b="1" dirty="0">
                  <a:solidFill>
                    <a:prstClr val="white"/>
                  </a:solidFill>
                  <a:cs typeface="+mn-cs"/>
                </a:rPr>
                <a:t>Hydrography</a:t>
              </a:r>
            </a:p>
          </p:txBody>
        </p:sp>
        <p:sp>
          <p:nvSpPr>
            <p:cNvPr id="2091" name="TextBox 59"/>
            <p:cNvSpPr txBox="1">
              <a:spLocks noChangeArrowheads="1"/>
            </p:cNvSpPr>
            <p:nvPr/>
          </p:nvSpPr>
          <p:spPr bwMode="auto">
            <a:xfrm>
              <a:off x="2971800" y="3593068"/>
              <a:ext cx="23622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b="1" dirty="0">
                  <a:solidFill>
                    <a:prstClr val="white"/>
                  </a:solidFill>
                  <a:cs typeface="+mn-cs"/>
                </a:rPr>
                <a:t>Transportation</a:t>
              </a:r>
            </a:p>
          </p:txBody>
        </p:sp>
        <p:sp>
          <p:nvSpPr>
            <p:cNvPr id="2092" name="TextBox 60"/>
            <p:cNvSpPr txBox="1">
              <a:spLocks noChangeArrowheads="1"/>
            </p:cNvSpPr>
            <p:nvPr/>
          </p:nvSpPr>
          <p:spPr bwMode="auto">
            <a:xfrm>
              <a:off x="2971800" y="3897868"/>
              <a:ext cx="23622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b="1" dirty="0">
                  <a:solidFill>
                    <a:prstClr val="white"/>
                  </a:solidFill>
                  <a:cs typeface="+mn-cs"/>
                </a:rPr>
                <a:t>Boundaries</a:t>
              </a:r>
            </a:p>
          </p:txBody>
        </p:sp>
        <p:sp>
          <p:nvSpPr>
            <p:cNvPr id="2093" name="TextBox 61"/>
            <p:cNvSpPr txBox="1">
              <a:spLocks noChangeArrowheads="1"/>
            </p:cNvSpPr>
            <p:nvPr/>
          </p:nvSpPr>
          <p:spPr bwMode="auto">
            <a:xfrm>
              <a:off x="2971800" y="4507468"/>
              <a:ext cx="25146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b="1" dirty="0">
                  <a:solidFill>
                    <a:prstClr val="white"/>
                  </a:solidFill>
                  <a:cs typeface="+mn-cs"/>
                </a:rPr>
                <a:t>Manmade Structures</a:t>
              </a:r>
            </a:p>
          </p:txBody>
        </p:sp>
        <p:sp>
          <p:nvSpPr>
            <p:cNvPr id="2094" name="TextBox 62"/>
            <p:cNvSpPr txBox="1">
              <a:spLocks noChangeArrowheads="1"/>
            </p:cNvSpPr>
            <p:nvPr/>
          </p:nvSpPr>
          <p:spPr bwMode="auto">
            <a:xfrm>
              <a:off x="2971800" y="4812268"/>
              <a:ext cx="23622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b="1" dirty="0">
                  <a:solidFill>
                    <a:prstClr val="white"/>
                  </a:solidFill>
                  <a:cs typeface="+mn-cs"/>
                </a:rPr>
                <a:t>Public Land Survey</a:t>
              </a:r>
            </a:p>
          </p:txBody>
        </p:sp>
        <p:sp>
          <p:nvSpPr>
            <p:cNvPr id="2095" name="TextBox 64"/>
            <p:cNvSpPr txBox="1">
              <a:spLocks noChangeArrowheads="1"/>
            </p:cNvSpPr>
            <p:nvPr/>
          </p:nvSpPr>
          <p:spPr bwMode="auto">
            <a:xfrm>
              <a:off x="2971800" y="2286000"/>
              <a:ext cx="25146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b="1" u="sng" dirty="0">
                  <a:solidFill>
                    <a:prstClr val="white"/>
                  </a:solidFill>
                  <a:cs typeface="+mn-cs"/>
                </a:rPr>
                <a:t>FRAMEWORK DATA</a:t>
              </a:r>
            </a:p>
          </p:txBody>
        </p:sp>
      </p:grpSp>
      <p:sp>
        <p:nvSpPr>
          <p:cNvPr id="2055" name="TextBox 72"/>
          <p:cNvSpPr txBox="1">
            <a:spLocks noChangeArrowheads="1"/>
          </p:cNvSpPr>
          <p:nvPr/>
        </p:nvSpPr>
        <p:spPr bwMode="auto">
          <a:xfrm>
            <a:off x="6096000" y="1752600"/>
            <a:ext cx="2362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b="1" dirty="0">
                <a:solidFill>
                  <a:prstClr val="white"/>
                </a:solidFill>
                <a:cs typeface="+mn-cs"/>
              </a:rPr>
              <a:t>ESSENTIAL</a:t>
            </a:r>
          </a:p>
          <a:p>
            <a:pPr algn="ctr" eaLnBrk="1" hangingPunct="1"/>
            <a:r>
              <a:rPr lang="en-US" b="1" dirty="0">
                <a:solidFill>
                  <a:prstClr val="white"/>
                </a:solidFill>
                <a:cs typeface="+mn-cs"/>
              </a:rPr>
              <a:t>FUNCTIONS OF</a:t>
            </a:r>
          </a:p>
          <a:p>
            <a:pPr algn="ctr" eaLnBrk="1" hangingPunct="1"/>
            <a:r>
              <a:rPr lang="en-US" b="1" u="sng" dirty="0">
                <a:solidFill>
                  <a:prstClr val="white"/>
                </a:solidFill>
                <a:cs typeface="+mn-cs"/>
              </a:rPr>
              <a:t>GOVERNMENT</a:t>
            </a:r>
          </a:p>
        </p:txBody>
      </p:sp>
      <p:sp>
        <p:nvSpPr>
          <p:cNvPr id="77" name="Rounded Rectangle 76"/>
          <p:cNvSpPr/>
          <p:nvPr/>
        </p:nvSpPr>
        <p:spPr bwMode="auto">
          <a:xfrm>
            <a:off x="6400800" y="3619500"/>
            <a:ext cx="1752600" cy="80010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en-US" sz="1200" b="1" i="1" u="sng" dirty="0">
                <a:solidFill>
                  <a:prstClr val="black"/>
                </a:solidFill>
              </a:rPr>
              <a:t>Agriculture</a:t>
            </a:r>
          </a:p>
          <a:p>
            <a:pPr algn="ctr">
              <a:defRPr/>
            </a:pPr>
            <a:r>
              <a:rPr lang="en-US" sz="1200" b="1" i="1" u="sng" dirty="0">
                <a:solidFill>
                  <a:prstClr val="black"/>
                </a:solidFill>
              </a:rPr>
              <a:t>Natural Resources</a:t>
            </a:r>
          </a:p>
          <a:p>
            <a:pPr algn="ctr">
              <a:defRPr/>
            </a:pPr>
            <a:r>
              <a:rPr lang="en-US" sz="1200" b="1" i="1" u="sng" dirty="0">
                <a:solidFill>
                  <a:prstClr val="black"/>
                </a:solidFill>
              </a:rPr>
              <a:t>Environmental Quality</a:t>
            </a:r>
          </a:p>
        </p:txBody>
      </p:sp>
      <p:sp>
        <p:nvSpPr>
          <p:cNvPr id="79" name="Rounded Rectangle 78"/>
          <p:cNvSpPr/>
          <p:nvPr/>
        </p:nvSpPr>
        <p:spPr bwMode="auto">
          <a:xfrm>
            <a:off x="6400800" y="2743200"/>
            <a:ext cx="1752600" cy="80010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en-US" sz="1200" b="1" i="1" u="sng" dirty="0">
                <a:solidFill>
                  <a:prstClr val="black"/>
                </a:solidFill>
              </a:rPr>
              <a:t>Transportation</a:t>
            </a:r>
          </a:p>
          <a:p>
            <a:pPr algn="ctr">
              <a:defRPr/>
            </a:pPr>
            <a:r>
              <a:rPr lang="en-US" sz="1200" b="1" i="1" dirty="0">
                <a:solidFill>
                  <a:prstClr val="black"/>
                </a:solidFill>
              </a:rPr>
              <a:t>and</a:t>
            </a:r>
          </a:p>
          <a:p>
            <a:pPr algn="ctr">
              <a:defRPr/>
            </a:pPr>
            <a:r>
              <a:rPr lang="en-US" sz="1200" b="1" i="1" u="sng" dirty="0">
                <a:solidFill>
                  <a:prstClr val="black"/>
                </a:solidFill>
              </a:rPr>
              <a:t>Infrastructure</a:t>
            </a:r>
          </a:p>
          <a:p>
            <a:pPr algn="ctr">
              <a:defRPr/>
            </a:pPr>
            <a:endParaRPr lang="en-US" sz="1200" b="1" i="1" u="sng" dirty="0">
              <a:solidFill>
                <a:prstClr val="black"/>
              </a:solidFill>
            </a:endParaRPr>
          </a:p>
        </p:txBody>
      </p:sp>
      <p:sp>
        <p:nvSpPr>
          <p:cNvPr id="80" name="Rounded Rectangle 79"/>
          <p:cNvSpPr/>
          <p:nvPr/>
        </p:nvSpPr>
        <p:spPr bwMode="auto">
          <a:xfrm>
            <a:off x="6400800" y="4533900"/>
            <a:ext cx="1752600" cy="80010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en-US" sz="1200" b="1" i="1" u="sng" dirty="0">
                <a:solidFill>
                  <a:prstClr val="black"/>
                </a:solidFill>
              </a:rPr>
              <a:t>Public Safety</a:t>
            </a:r>
          </a:p>
          <a:p>
            <a:pPr algn="ctr">
              <a:defRPr/>
            </a:pPr>
            <a:r>
              <a:rPr lang="en-US" sz="1200" b="1" i="1" dirty="0">
                <a:solidFill>
                  <a:prstClr val="black"/>
                </a:solidFill>
              </a:rPr>
              <a:t>And</a:t>
            </a:r>
          </a:p>
          <a:p>
            <a:pPr algn="ctr">
              <a:defRPr/>
            </a:pPr>
            <a:r>
              <a:rPr lang="en-US" sz="1200" b="1" i="1" u="sng" dirty="0">
                <a:solidFill>
                  <a:prstClr val="black"/>
                </a:solidFill>
              </a:rPr>
              <a:t>Homeland Security</a:t>
            </a:r>
          </a:p>
        </p:txBody>
      </p:sp>
      <p:sp>
        <p:nvSpPr>
          <p:cNvPr id="81" name="Rounded Rectangle 80"/>
          <p:cNvSpPr/>
          <p:nvPr/>
        </p:nvSpPr>
        <p:spPr bwMode="auto">
          <a:xfrm>
            <a:off x="6400800" y="5448300"/>
            <a:ext cx="1752600" cy="80010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en-US" sz="1200" b="1" i="1" u="sng" dirty="0">
                <a:solidFill>
                  <a:prstClr val="black"/>
                </a:solidFill>
              </a:rPr>
              <a:t>Education</a:t>
            </a:r>
          </a:p>
          <a:p>
            <a:pPr algn="ctr">
              <a:defRPr/>
            </a:pPr>
            <a:r>
              <a:rPr lang="en-US" sz="1200" b="1" i="1" u="sng" dirty="0">
                <a:solidFill>
                  <a:prstClr val="black"/>
                </a:solidFill>
              </a:rPr>
              <a:t>Health</a:t>
            </a:r>
          </a:p>
          <a:p>
            <a:pPr algn="ctr">
              <a:defRPr/>
            </a:pPr>
            <a:r>
              <a:rPr lang="en-US" sz="1200" b="1" i="1" u="sng" dirty="0">
                <a:solidFill>
                  <a:prstClr val="black"/>
                </a:solidFill>
              </a:rPr>
              <a:t>Human Services</a:t>
            </a:r>
          </a:p>
        </p:txBody>
      </p:sp>
      <p:cxnSp>
        <p:nvCxnSpPr>
          <p:cNvPr id="85" name="Straight Connector 84"/>
          <p:cNvCxnSpPr>
            <a:stCxn id="2053" idx="3"/>
            <a:endCxn id="77" idx="1"/>
          </p:cNvCxnSpPr>
          <p:nvPr/>
        </p:nvCxnSpPr>
        <p:spPr>
          <a:xfrm flipV="1">
            <a:off x="5638800" y="4019550"/>
            <a:ext cx="762000" cy="3683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>
            <a:stCxn id="2053" idx="3"/>
            <a:endCxn id="79" idx="1"/>
          </p:cNvCxnSpPr>
          <p:nvPr/>
        </p:nvCxnSpPr>
        <p:spPr>
          <a:xfrm flipV="1">
            <a:off x="5638800" y="3143250"/>
            <a:ext cx="762000" cy="12446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>
            <a:stCxn id="2053" idx="3"/>
            <a:endCxn id="80" idx="1"/>
          </p:cNvCxnSpPr>
          <p:nvPr/>
        </p:nvCxnSpPr>
        <p:spPr>
          <a:xfrm>
            <a:off x="5638800" y="4387850"/>
            <a:ext cx="762000" cy="5461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 rot="5400000" flipH="1" flipV="1">
            <a:off x="5076825" y="3705225"/>
            <a:ext cx="1885950" cy="762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>
            <a:endCxn id="77" idx="1"/>
          </p:cNvCxnSpPr>
          <p:nvPr/>
        </p:nvCxnSpPr>
        <p:spPr>
          <a:xfrm rot="5400000" flipH="1" flipV="1">
            <a:off x="5514975" y="4143375"/>
            <a:ext cx="1009650" cy="762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>
            <a:endCxn id="80" idx="1"/>
          </p:cNvCxnSpPr>
          <p:nvPr/>
        </p:nvCxnSpPr>
        <p:spPr>
          <a:xfrm>
            <a:off x="5638800" y="4724400"/>
            <a:ext cx="762000" cy="20955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/>
          <p:cNvCxnSpPr/>
          <p:nvPr/>
        </p:nvCxnSpPr>
        <p:spPr>
          <a:xfrm rot="16200000" flipH="1">
            <a:off x="5457825" y="4905375"/>
            <a:ext cx="1123950" cy="762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>
            <a:endCxn id="79" idx="1"/>
          </p:cNvCxnSpPr>
          <p:nvPr/>
        </p:nvCxnSpPr>
        <p:spPr>
          <a:xfrm rot="5400000" flipH="1" flipV="1">
            <a:off x="5229225" y="3552825"/>
            <a:ext cx="1581150" cy="762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>
            <a:endCxn id="77" idx="1"/>
          </p:cNvCxnSpPr>
          <p:nvPr/>
        </p:nvCxnSpPr>
        <p:spPr>
          <a:xfrm flipV="1">
            <a:off x="5638800" y="4019550"/>
            <a:ext cx="762000" cy="70485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>
            <a:endCxn id="79" idx="1"/>
          </p:cNvCxnSpPr>
          <p:nvPr/>
        </p:nvCxnSpPr>
        <p:spPr>
          <a:xfrm rot="5400000" flipH="1" flipV="1">
            <a:off x="5572125" y="3209925"/>
            <a:ext cx="895350" cy="762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/>
          <p:cNvCxnSpPr>
            <a:endCxn id="77" idx="1"/>
          </p:cNvCxnSpPr>
          <p:nvPr/>
        </p:nvCxnSpPr>
        <p:spPr>
          <a:xfrm flipV="1">
            <a:off x="5638800" y="4019550"/>
            <a:ext cx="762000" cy="1905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/>
          <p:cNvCxnSpPr>
            <a:endCxn id="80" idx="1"/>
          </p:cNvCxnSpPr>
          <p:nvPr/>
        </p:nvCxnSpPr>
        <p:spPr>
          <a:xfrm rot="16200000" flipH="1">
            <a:off x="5572125" y="4105275"/>
            <a:ext cx="895350" cy="762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/>
          <p:cNvCxnSpPr/>
          <p:nvPr/>
        </p:nvCxnSpPr>
        <p:spPr>
          <a:xfrm rot="16200000" flipH="1">
            <a:off x="5124450" y="4552950"/>
            <a:ext cx="1809750" cy="78105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/>
          <p:cNvCxnSpPr>
            <a:endCxn id="79" idx="1"/>
          </p:cNvCxnSpPr>
          <p:nvPr/>
        </p:nvCxnSpPr>
        <p:spPr>
          <a:xfrm flipV="1">
            <a:off x="5638800" y="3143250"/>
            <a:ext cx="762000" cy="65722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/>
          <p:cNvCxnSpPr>
            <a:endCxn id="77" idx="1"/>
          </p:cNvCxnSpPr>
          <p:nvPr/>
        </p:nvCxnSpPr>
        <p:spPr>
          <a:xfrm>
            <a:off x="5638800" y="3810000"/>
            <a:ext cx="762000" cy="20955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/>
          <p:cNvCxnSpPr>
            <a:endCxn id="81" idx="1"/>
          </p:cNvCxnSpPr>
          <p:nvPr/>
        </p:nvCxnSpPr>
        <p:spPr>
          <a:xfrm rot="16200000" flipH="1">
            <a:off x="5000625" y="4448175"/>
            <a:ext cx="2038350" cy="762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/>
          <p:cNvCxnSpPr>
            <a:endCxn id="80" idx="1"/>
          </p:cNvCxnSpPr>
          <p:nvPr/>
        </p:nvCxnSpPr>
        <p:spPr>
          <a:xfrm rot="16200000" flipH="1">
            <a:off x="5457825" y="3990975"/>
            <a:ext cx="1123950" cy="762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/>
          <p:cNvCxnSpPr>
            <a:endCxn id="79" idx="1"/>
          </p:cNvCxnSpPr>
          <p:nvPr/>
        </p:nvCxnSpPr>
        <p:spPr>
          <a:xfrm flipV="1">
            <a:off x="5638800" y="3143250"/>
            <a:ext cx="762000" cy="36195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/>
          <p:cNvCxnSpPr>
            <a:endCxn id="77" idx="1"/>
          </p:cNvCxnSpPr>
          <p:nvPr/>
        </p:nvCxnSpPr>
        <p:spPr>
          <a:xfrm>
            <a:off x="5638800" y="3505200"/>
            <a:ext cx="762000" cy="51435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/>
          <p:cNvCxnSpPr>
            <a:endCxn id="80" idx="1"/>
          </p:cNvCxnSpPr>
          <p:nvPr/>
        </p:nvCxnSpPr>
        <p:spPr>
          <a:xfrm rot="16200000" flipH="1">
            <a:off x="5305425" y="3838575"/>
            <a:ext cx="1428750" cy="762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/>
          <p:cNvCxnSpPr>
            <a:endCxn id="81" idx="1"/>
          </p:cNvCxnSpPr>
          <p:nvPr/>
        </p:nvCxnSpPr>
        <p:spPr>
          <a:xfrm rot="16200000" flipH="1">
            <a:off x="4848225" y="4295775"/>
            <a:ext cx="2343150" cy="762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Connector 173"/>
          <p:cNvCxnSpPr>
            <a:endCxn id="79" idx="1"/>
          </p:cNvCxnSpPr>
          <p:nvPr/>
        </p:nvCxnSpPr>
        <p:spPr>
          <a:xfrm flipV="1">
            <a:off x="5638800" y="3143250"/>
            <a:ext cx="762000" cy="5715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Connector 177"/>
          <p:cNvCxnSpPr>
            <a:endCxn id="77" idx="1"/>
          </p:cNvCxnSpPr>
          <p:nvPr/>
        </p:nvCxnSpPr>
        <p:spPr>
          <a:xfrm rot="16200000" flipH="1">
            <a:off x="5610225" y="3228975"/>
            <a:ext cx="819150" cy="762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Connector 180"/>
          <p:cNvCxnSpPr>
            <a:endCxn id="80" idx="1"/>
          </p:cNvCxnSpPr>
          <p:nvPr/>
        </p:nvCxnSpPr>
        <p:spPr>
          <a:xfrm rot="16200000" flipH="1">
            <a:off x="5153025" y="3686175"/>
            <a:ext cx="1733550" cy="762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5400000" flipH="1" flipV="1">
            <a:off x="5229225" y="3533775"/>
            <a:ext cx="1581150" cy="762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rot="5400000" flipH="1" flipV="1">
            <a:off x="5572125" y="3190875"/>
            <a:ext cx="895350" cy="762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5638800" y="3124200"/>
            <a:ext cx="762000" cy="65722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5638800" y="3124200"/>
            <a:ext cx="762000" cy="36195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V="1">
            <a:off x="5638800" y="3124200"/>
            <a:ext cx="762000" cy="5715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itle 1"/>
          <p:cNvSpPr txBox="1">
            <a:spLocks/>
          </p:cNvSpPr>
          <p:nvPr/>
        </p:nvSpPr>
        <p:spPr bwMode="auto">
          <a:xfrm>
            <a:off x="152400" y="152400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What Data Are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lang="en-US" dirty="0">
                <a:solidFill>
                  <a:sysClr val="window" lastClr="FFFFFF"/>
                </a:solidFill>
                <a:latin typeface="Calibri"/>
              </a:rPr>
              <a:t>o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n a Topographic Map and How Are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They Used?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69294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05" y="0"/>
            <a:ext cx="8874989" cy="6858000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845360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05" y="0"/>
            <a:ext cx="8874989" cy="6858000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182075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05" y="0"/>
            <a:ext cx="8874989" cy="6858000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200980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05" y="0"/>
            <a:ext cx="8874989" cy="6858000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3376785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05" y="113"/>
            <a:ext cx="8874989" cy="6857773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295034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06" y="113"/>
            <a:ext cx="8874987" cy="6857773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423379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05" y="0"/>
            <a:ext cx="8874989" cy="6858000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1511082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History of Topographic Mapping</a:t>
            </a:r>
            <a:br>
              <a:rPr lang="en-US" dirty="0" smtClean="0"/>
            </a:br>
            <a:r>
              <a:rPr lang="en-US" dirty="0" smtClean="0"/>
              <a:t>in the United States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17637"/>
            <a:ext cx="8763000" cy="4525963"/>
          </a:xfrm>
        </p:spPr>
        <p:txBody>
          <a:bodyPr/>
          <a:lstStyle/>
          <a:p>
            <a:r>
              <a:rPr lang="en-US" sz="3000" dirty="0"/>
              <a:t>1879 - US Geological Survey </a:t>
            </a:r>
            <a:r>
              <a:rPr lang="en-US" sz="3000" dirty="0" smtClean="0"/>
              <a:t>established</a:t>
            </a:r>
            <a:br>
              <a:rPr lang="en-US" sz="3000" dirty="0" smtClean="0"/>
            </a:br>
            <a:endParaRPr lang="en-US" sz="3000" dirty="0"/>
          </a:p>
          <a:p>
            <a:r>
              <a:rPr lang="en-US" sz="3000" dirty="0"/>
              <a:t>1882 - Topographic Mapping Program </a:t>
            </a:r>
            <a:r>
              <a:rPr lang="en-US" sz="3000" dirty="0" smtClean="0"/>
              <a:t>begins</a:t>
            </a:r>
            <a:br>
              <a:rPr lang="en-US" sz="3000" dirty="0" smtClean="0"/>
            </a:br>
            <a:endParaRPr lang="en-US" sz="3000" dirty="0"/>
          </a:p>
          <a:p>
            <a:r>
              <a:rPr lang="en-US" sz="3000" dirty="0"/>
              <a:t>1980s – Last 7</a:t>
            </a:r>
            <a:r>
              <a:rPr lang="en-US" sz="3000" dirty="0" smtClean="0"/>
              <a:t>½-Minute Quad map done in Louisiana</a:t>
            </a:r>
            <a:br>
              <a:rPr lang="en-US" sz="3000" dirty="0" smtClean="0"/>
            </a:br>
            <a:endParaRPr lang="en-US" sz="3000" dirty="0"/>
          </a:p>
          <a:p>
            <a:r>
              <a:rPr lang="en-US" sz="3000" dirty="0"/>
              <a:t>2000 – Funds for </a:t>
            </a:r>
            <a:r>
              <a:rPr lang="en-US" sz="3000" dirty="0" smtClean="0"/>
              <a:t>USGS mapping terminated</a:t>
            </a:r>
            <a:br>
              <a:rPr lang="en-US" sz="3000" dirty="0" smtClean="0"/>
            </a:br>
            <a:endParaRPr lang="en-US" sz="3000" dirty="0"/>
          </a:p>
          <a:p>
            <a:r>
              <a:rPr lang="en-US" sz="3000" dirty="0"/>
              <a:t>2002 – USGS creates </a:t>
            </a:r>
            <a:r>
              <a:rPr lang="en-US" sz="3000" i="1" dirty="0"/>
              <a:t>The National Map </a:t>
            </a:r>
            <a:r>
              <a:rPr lang="en-US" sz="3000" dirty="0"/>
              <a:t>program to start digital mapping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336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History of Topographic Mapping</a:t>
            </a:r>
            <a:br>
              <a:rPr lang="en-US" dirty="0" smtClean="0"/>
            </a:br>
            <a:r>
              <a:rPr lang="en-US" dirty="0" smtClean="0"/>
              <a:t>in Louisiana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0"/>
            <a:ext cx="8839200" cy="5410200"/>
          </a:xfrm>
        </p:spPr>
        <p:txBody>
          <a:bodyPr/>
          <a:lstStyle/>
          <a:p>
            <a:r>
              <a:rPr lang="en-US" sz="2000" dirty="0" smtClean="0"/>
              <a:t>1928 - </a:t>
            </a:r>
            <a:r>
              <a:rPr lang="en-US" sz="2000" dirty="0"/>
              <a:t>Act </a:t>
            </a:r>
            <a:r>
              <a:rPr lang="en-US" sz="2000" dirty="0" smtClean="0"/>
              <a:t>159 establishes topographic mapping as a responsibility of the State Engineer.</a:t>
            </a:r>
            <a:br>
              <a:rPr lang="en-US" sz="2000" dirty="0" smtClean="0"/>
            </a:br>
            <a:endParaRPr lang="en-US" sz="2000" dirty="0" smtClean="0"/>
          </a:p>
          <a:p>
            <a:r>
              <a:rPr lang="en-US" sz="2000" dirty="0" smtClean="0"/>
              <a:t>1974 – Act 159 of 1928 is adopted by reference into the new Louisiana Constitution and eventually becomes the responsibility of DOTD.</a:t>
            </a:r>
            <a:br>
              <a:rPr lang="en-US" sz="2000" dirty="0" smtClean="0"/>
            </a:br>
            <a:endParaRPr lang="en-US" sz="2000" dirty="0" smtClean="0"/>
          </a:p>
          <a:p>
            <a:r>
              <a:rPr lang="en-US" sz="2000" dirty="0" smtClean="0"/>
              <a:t>1990s - DOTD </a:t>
            </a:r>
            <a:r>
              <a:rPr lang="en-US" sz="2000" dirty="0"/>
              <a:t>has been the lead </a:t>
            </a:r>
            <a:r>
              <a:rPr lang="en-US" sz="2000" dirty="0" smtClean="0"/>
              <a:t>in Louisiana for the </a:t>
            </a:r>
            <a:r>
              <a:rPr lang="en-US" sz="2000" dirty="0"/>
              <a:t>USGS Cooperative Topographic Mapping Program since its inception. </a:t>
            </a:r>
            <a:r>
              <a:rPr lang="en-US" sz="2000" dirty="0" smtClean="0"/>
              <a:t> By  2001, DOTD </a:t>
            </a:r>
            <a:r>
              <a:rPr lang="en-US" sz="2000" dirty="0"/>
              <a:t>i</a:t>
            </a:r>
            <a:r>
              <a:rPr lang="en-US" sz="2000" dirty="0" smtClean="0"/>
              <a:t>s spending nearly $200,000 </a:t>
            </a:r>
            <a:r>
              <a:rPr lang="en-US" sz="2000" dirty="0"/>
              <a:t>per year for map revisions </a:t>
            </a:r>
            <a:r>
              <a:rPr lang="en-US" sz="2000" dirty="0" smtClean="0"/>
              <a:t>by USGS</a:t>
            </a:r>
            <a:r>
              <a:rPr lang="en-US" sz="2000" dirty="0"/>
              <a:t>.  This </a:t>
            </a:r>
            <a:r>
              <a:rPr lang="en-US" sz="2000" dirty="0" smtClean="0"/>
              <a:t>partially updates </a:t>
            </a:r>
            <a:r>
              <a:rPr lang="en-US" sz="2000" dirty="0"/>
              <a:t>12-20 </a:t>
            </a:r>
            <a:r>
              <a:rPr lang="en-US" sz="2000" u="sng" dirty="0" smtClean="0"/>
              <a:t>paper</a:t>
            </a:r>
            <a:r>
              <a:rPr lang="en-US" sz="2000" dirty="0" smtClean="0"/>
              <a:t> maps (of ~900) in Louisiana.  </a:t>
            </a:r>
            <a:r>
              <a:rPr lang="en-US" sz="2000" u="sng" dirty="0" smtClean="0"/>
              <a:t>No digital data are ever updated</a:t>
            </a:r>
            <a:r>
              <a:rPr lang="en-US" sz="2000" dirty="0" smtClean="0"/>
              <a:t>.</a:t>
            </a:r>
            <a:br>
              <a:rPr lang="en-US" sz="2000" dirty="0" smtClean="0"/>
            </a:br>
            <a:endParaRPr lang="en-US" sz="2000" dirty="0"/>
          </a:p>
          <a:p>
            <a:r>
              <a:rPr lang="en-US" sz="2000" dirty="0" smtClean="0"/>
              <a:t>In </a:t>
            </a:r>
            <a:r>
              <a:rPr lang="en-US" sz="2000" dirty="0"/>
              <a:t>2007 USGS </a:t>
            </a:r>
            <a:r>
              <a:rPr lang="en-US" sz="2000" dirty="0" smtClean="0"/>
              <a:t>declares: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	“We have 5 quads to finish up for Louisiana, and have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          no </a:t>
            </a:r>
            <a:r>
              <a:rPr lang="en-US" sz="2000" dirty="0"/>
              <a:t>plans to </a:t>
            </a:r>
            <a:r>
              <a:rPr lang="en-US" sz="2000" dirty="0" smtClean="0"/>
              <a:t>do anymore</a:t>
            </a:r>
            <a:r>
              <a:rPr lang="en-US" sz="2000" dirty="0"/>
              <a:t>, anywhere.”</a:t>
            </a:r>
          </a:p>
        </p:txBody>
      </p:sp>
    </p:spTree>
    <p:extLst>
      <p:ext uri="{BB962C8B-B14F-4D97-AF65-F5344CB8AC3E}">
        <p14:creationId xmlns:p14="http://schemas.microsoft.com/office/powerpoint/2010/main" val="634301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Topographic Mapping Today</a:t>
            </a:r>
            <a:br>
              <a:rPr lang="en-US" dirty="0" smtClean="0"/>
            </a:br>
            <a:r>
              <a:rPr lang="en-US" dirty="0" smtClean="0"/>
              <a:t>in Louisiana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686800" cy="4525963"/>
          </a:xfrm>
        </p:spPr>
        <p:txBody>
          <a:bodyPr/>
          <a:lstStyle/>
          <a:p>
            <a:r>
              <a:rPr lang="en-US" sz="2400" dirty="0" smtClean="0"/>
              <a:t>2010 - The Louisiana Legislature passes Act 782, establishing Revised Statute 48:36, “Topographic Mapping,” stating that DOTD, </a:t>
            </a:r>
            <a:r>
              <a:rPr lang="en-US" sz="2400" dirty="0"/>
              <a:t>“may develop and maintain a statewide digital </a:t>
            </a:r>
            <a:r>
              <a:rPr lang="en-US" sz="2400" dirty="0" smtClean="0"/>
              <a:t>geospatial </a:t>
            </a:r>
            <a:r>
              <a:rPr lang="en-US" sz="2400" dirty="0"/>
              <a:t>database</a:t>
            </a:r>
            <a:r>
              <a:rPr lang="en-US" sz="2400" dirty="0" smtClean="0"/>
              <a:t>.”</a:t>
            </a:r>
            <a:br>
              <a:rPr lang="en-US" sz="2400" dirty="0" smtClean="0"/>
            </a:br>
            <a:r>
              <a:rPr lang="en-US" sz="1600" dirty="0" smtClean="0"/>
              <a:t>  </a:t>
            </a:r>
          </a:p>
          <a:p>
            <a:r>
              <a:rPr lang="en-US" sz="2400" dirty="0" smtClean="0"/>
              <a:t>2012 </a:t>
            </a:r>
            <a:r>
              <a:rPr lang="en-US" sz="2400" dirty="0"/>
              <a:t>- The Louisiana Legislature passes Act </a:t>
            </a:r>
            <a:r>
              <a:rPr lang="en-US" sz="2400" dirty="0" smtClean="0"/>
              <a:t>409, revising La. R. S. </a:t>
            </a:r>
            <a:r>
              <a:rPr lang="en-US" sz="2400" dirty="0"/>
              <a:t>48:36, </a:t>
            </a:r>
            <a:r>
              <a:rPr lang="en-US" sz="2400" dirty="0" smtClean="0"/>
              <a:t>to state </a:t>
            </a:r>
            <a:r>
              <a:rPr lang="en-US" sz="2400" dirty="0"/>
              <a:t>that </a:t>
            </a:r>
            <a:r>
              <a:rPr lang="en-US" sz="2400" dirty="0" smtClean="0"/>
              <a:t>DOTD, “shall </a:t>
            </a:r>
            <a:r>
              <a:rPr lang="en-US" sz="2400" dirty="0"/>
              <a:t>develop and maintain a statewide digital geospatial database</a:t>
            </a:r>
            <a:r>
              <a:rPr lang="en-US" sz="2400" dirty="0" smtClean="0"/>
              <a:t>.”</a:t>
            </a:r>
            <a:br>
              <a:rPr lang="en-US" sz="2400" dirty="0" smtClean="0"/>
            </a:br>
            <a:r>
              <a:rPr lang="en-US" sz="1600" dirty="0" smtClean="0"/>
              <a:t>   </a:t>
            </a:r>
          </a:p>
          <a:p>
            <a:r>
              <a:rPr lang="en-US" sz="2400" dirty="0" smtClean="0"/>
              <a:t>DOTD is in the process of promulgating rules for building and maintaining the geodatabase of Louisiana </a:t>
            </a:r>
            <a:br>
              <a:rPr lang="en-US" sz="2400" dirty="0" smtClean="0"/>
            </a:br>
            <a:r>
              <a:rPr lang="en-US" sz="1600" dirty="0" smtClean="0"/>
              <a:t>   </a:t>
            </a:r>
          </a:p>
          <a:p>
            <a:r>
              <a:rPr lang="en-US" sz="2400" dirty="0" smtClean="0"/>
              <a:t>DOTD continues funding statewide geodatabase development (mapping) with grants and cooperative agreements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3010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Act 782 of </a:t>
            </a:r>
            <a:r>
              <a:rPr lang="en-US" dirty="0"/>
              <a:t>2010 and Act </a:t>
            </a:r>
            <a:r>
              <a:rPr lang="en-US" dirty="0" smtClean="0"/>
              <a:t>409 </a:t>
            </a:r>
            <a:r>
              <a:rPr lang="en-US" dirty="0"/>
              <a:t>of </a:t>
            </a:r>
            <a:r>
              <a:rPr lang="en-US" dirty="0" smtClean="0"/>
              <a:t>2012</a:t>
            </a:r>
            <a:br>
              <a:rPr lang="en-US" dirty="0" smtClean="0"/>
            </a:br>
            <a:r>
              <a:rPr lang="en-US" dirty="0" smtClean="0"/>
              <a:t>La. R. S. 48:36 Topographic Mapping</a:t>
            </a:r>
          </a:p>
        </p:txBody>
      </p:sp>
      <p:sp>
        <p:nvSpPr>
          <p:cNvPr id="8195" name="Rectangle 3"/>
          <p:cNvSpPr txBox="1">
            <a:spLocks noChangeArrowheads="1"/>
          </p:cNvSpPr>
          <p:nvPr/>
        </p:nvSpPr>
        <p:spPr bwMode="auto">
          <a:xfrm>
            <a:off x="457200" y="1524000"/>
            <a:ext cx="82296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5" tIns="45708" rIns="91415" bIns="45708"/>
          <a:lstStyle/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latin typeface="Calibri" pitchFamily="34" charset="0"/>
              </a:rPr>
              <a:t>DOTD shall develop </a:t>
            </a:r>
            <a:r>
              <a:rPr lang="en-US" sz="2800" dirty="0">
                <a:latin typeface="Calibri" pitchFamily="34" charset="0"/>
              </a:rPr>
              <a:t>and maintain a statewide digital geospatial database</a:t>
            </a:r>
            <a:br>
              <a:rPr lang="en-US" sz="2800" dirty="0">
                <a:latin typeface="Calibri" pitchFamily="34" charset="0"/>
              </a:rPr>
            </a:br>
            <a:endParaRPr lang="en-US" sz="1600" dirty="0">
              <a:latin typeface="Calibri" pitchFamily="34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2800" dirty="0">
                <a:latin typeface="Calibri" pitchFamily="34" charset="0"/>
              </a:rPr>
              <a:t>Act as </a:t>
            </a:r>
            <a:r>
              <a:rPr lang="en-US" sz="2800" dirty="0" smtClean="0">
                <a:latin typeface="Calibri" pitchFamily="34" charset="0"/>
              </a:rPr>
              <a:t>the state authority </a:t>
            </a:r>
            <a:r>
              <a:rPr lang="en-US" sz="2800" dirty="0">
                <a:latin typeface="Calibri" pitchFamily="34" charset="0"/>
              </a:rPr>
              <a:t>for geographic names</a:t>
            </a:r>
            <a:br>
              <a:rPr lang="en-US" sz="2800" dirty="0">
                <a:latin typeface="Calibri" pitchFamily="34" charset="0"/>
              </a:rPr>
            </a:br>
            <a:endParaRPr lang="en-US" sz="1600" dirty="0">
              <a:latin typeface="Calibri" pitchFamily="34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2800" dirty="0">
                <a:latin typeface="Calibri" pitchFamily="34" charset="0"/>
              </a:rPr>
              <a:t>Set standards for the mapping of topographic features</a:t>
            </a:r>
            <a:br>
              <a:rPr lang="en-US" sz="2800" dirty="0">
                <a:latin typeface="Calibri" pitchFamily="34" charset="0"/>
              </a:rPr>
            </a:br>
            <a:endParaRPr lang="en-US" sz="1600" dirty="0">
              <a:latin typeface="Calibri" pitchFamily="34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2800" dirty="0">
                <a:latin typeface="Calibri" pitchFamily="34" charset="0"/>
              </a:rPr>
              <a:t>Plan and manage data collection for incorporation into a statewide database</a:t>
            </a:r>
            <a:br>
              <a:rPr lang="en-US" sz="2800" dirty="0">
                <a:latin typeface="Calibri" pitchFamily="34" charset="0"/>
              </a:rPr>
            </a:br>
            <a:endParaRPr lang="en-US" sz="1600" dirty="0">
              <a:latin typeface="Calibri" pitchFamily="34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latin typeface="Calibri" pitchFamily="34" charset="0"/>
              </a:rPr>
              <a:t>Promulgate rules </a:t>
            </a:r>
            <a:r>
              <a:rPr lang="en-US" sz="2800" dirty="0">
                <a:latin typeface="Calibri" pitchFamily="34" charset="0"/>
              </a:rPr>
              <a:t>and </a:t>
            </a:r>
            <a:r>
              <a:rPr lang="en-US" sz="2800" dirty="0" smtClean="0">
                <a:latin typeface="Calibri" pitchFamily="34" charset="0"/>
              </a:rPr>
              <a:t>regulations… as </a:t>
            </a:r>
            <a:r>
              <a:rPr lang="en-US" sz="2800" dirty="0">
                <a:latin typeface="Calibri" pitchFamily="34" charset="0"/>
              </a:rPr>
              <a:t>are necessary for the planning and managing of the geospatial data</a:t>
            </a:r>
            <a:r>
              <a:rPr lang="en-US" sz="2800" dirty="0" smtClean="0">
                <a:latin typeface="Calibri" pitchFamily="34" charset="0"/>
              </a:rPr>
              <a:t>.</a:t>
            </a:r>
            <a:endParaRPr lang="en-US" sz="28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ChangeArrowheads="1"/>
          </p:cNvSpPr>
          <p:nvPr/>
        </p:nvSpPr>
        <p:spPr bwMode="auto">
          <a:xfrm>
            <a:off x="631825" y="152400"/>
            <a:ext cx="790257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 dirty="0">
                <a:latin typeface="Calibri" pitchFamily="34" charset="0"/>
              </a:rPr>
              <a:t>The Current Status of Paper Maps</a:t>
            </a:r>
          </a:p>
        </p:txBody>
      </p:sp>
      <p:sp>
        <p:nvSpPr>
          <p:cNvPr id="4100" name="TextBox 3"/>
          <p:cNvSpPr txBox="1">
            <a:spLocks noChangeArrowheads="1"/>
          </p:cNvSpPr>
          <p:nvPr/>
        </p:nvSpPr>
        <p:spPr bwMode="auto">
          <a:xfrm>
            <a:off x="3368675" y="6324600"/>
            <a:ext cx="24987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Calibri" pitchFamily="34" charset="0"/>
              </a:rPr>
              <a:t>(Updated January, </a:t>
            </a:r>
            <a:r>
              <a:rPr lang="en-US" dirty="0" smtClean="0">
                <a:latin typeface="Calibri" pitchFamily="34" charset="0"/>
              </a:rPr>
              <a:t>2012)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06102" y="998538"/>
            <a:ext cx="6354018" cy="532606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How Up to Date are </a:t>
            </a:r>
            <a:br>
              <a:rPr lang="en-US" dirty="0" smtClean="0"/>
            </a:br>
            <a:r>
              <a:rPr lang="en-US" dirty="0" smtClean="0"/>
              <a:t>Louisiana’s Maps?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752600"/>
            <a:ext cx="8763000" cy="5872377"/>
          </a:xfrm>
        </p:spPr>
        <p:txBody>
          <a:bodyPr wrap="square" lIns="91440">
            <a:spAutoFit/>
          </a:bodyPr>
          <a:lstStyle/>
          <a:p>
            <a:pPr lvl="2" eaLnBrk="1" hangingPunct="1">
              <a:lnSpc>
                <a:spcPct val="80000"/>
              </a:lnSpc>
            </a:pPr>
            <a:r>
              <a:rPr lang="en-US" sz="3200" dirty="0" smtClean="0"/>
              <a:t>All paper maps are 6 years or older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3200" dirty="0" smtClean="0"/>
              <a:t>97% of paper maps are 10 years or older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3200" dirty="0" smtClean="0"/>
              <a:t>77% of paper maps are 15 years or older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3200" dirty="0"/>
              <a:t>6</a:t>
            </a:r>
            <a:r>
              <a:rPr lang="en-US" sz="3200" dirty="0" smtClean="0"/>
              <a:t>0% of paper maps are 20 years or older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3200" dirty="0" smtClean="0"/>
              <a:t>37% of paper maps are 25 years or older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3200" dirty="0" smtClean="0"/>
              <a:t>21% of paper maps are 30 </a:t>
            </a:r>
            <a:r>
              <a:rPr lang="en-US" sz="3200" dirty="0"/>
              <a:t>-</a:t>
            </a:r>
            <a:r>
              <a:rPr lang="en-US" sz="3200" dirty="0" smtClean="0"/>
              <a:t> 112 years old</a:t>
            </a:r>
            <a:br>
              <a:rPr lang="en-US" sz="3200" dirty="0" smtClean="0"/>
            </a:br>
            <a:endParaRPr lang="en-US" sz="3200" dirty="0" smtClean="0"/>
          </a:p>
          <a:p>
            <a:pPr indent="0" algn="ctr" eaLnBrk="1" hangingPunct="1">
              <a:lnSpc>
                <a:spcPct val="80000"/>
              </a:lnSpc>
              <a:buFontTx/>
              <a:buNone/>
            </a:pPr>
            <a:r>
              <a:rPr lang="en-US" dirty="0" smtClean="0">
                <a:latin typeface="Arial Unicode MS" pitchFamily="34" charset="-128"/>
              </a:rPr>
              <a:t>Digital map data were </a:t>
            </a:r>
            <a:r>
              <a:rPr lang="en-US" u="sng" dirty="0" smtClean="0">
                <a:latin typeface="Arial Unicode MS" pitchFamily="34" charset="-128"/>
              </a:rPr>
              <a:t>never</a:t>
            </a:r>
            <a:r>
              <a:rPr lang="en-US" dirty="0" smtClean="0">
                <a:latin typeface="Arial Unicode MS" pitchFamily="34" charset="-128"/>
              </a:rPr>
              <a:t> updated when paper maps were updated.  As a result, digital data are older than the paper maps.</a:t>
            </a:r>
          </a:p>
          <a:p>
            <a:pPr indent="0" algn="ctr" eaLnBrk="1" hangingPunct="1">
              <a:lnSpc>
                <a:spcPct val="80000"/>
              </a:lnSpc>
              <a:buFontTx/>
              <a:buNone/>
            </a:pPr>
            <a:r>
              <a:rPr lang="en-US" sz="1400" dirty="0" smtClean="0">
                <a:latin typeface="Arial Unicode MS" pitchFamily="34" charset="-128"/>
              </a:rPr>
              <a:t/>
            </a:r>
            <a:br>
              <a:rPr lang="en-US" sz="1400" dirty="0" smtClean="0">
                <a:latin typeface="Arial Unicode MS" pitchFamily="34" charset="-128"/>
              </a:rPr>
            </a:br>
            <a:r>
              <a:rPr lang="en-US" sz="1400" dirty="0" smtClean="0">
                <a:latin typeface="Arial Unicode MS" pitchFamily="34" charset="-128"/>
              </a:rPr>
              <a:t>(Updated January 2012)</a:t>
            </a:r>
          </a:p>
          <a:p>
            <a:pPr eaLnBrk="1" hangingPunct="1">
              <a:lnSpc>
                <a:spcPct val="80000"/>
              </a:lnSpc>
            </a:pPr>
            <a:endParaRPr lang="en-US" sz="2800" dirty="0" smtClean="0">
              <a:latin typeface="Arial Unicode MS" pitchFamily="34" charset="-128"/>
            </a:endParaRPr>
          </a:p>
          <a:p>
            <a:pPr eaLnBrk="1" hangingPunct="1">
              <a:lnSpc>
                <a:spcPct val="80000"/>
              </a:lnSpc>
            </a:pPr>
            <a:endParaRPr 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Storm Crossings Since 1900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14400"/>
            <a:ext cx="7809284" cy="576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42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1710</TotalTime>
  <Words>717</Words>
  <Application>Microsoft Office PowerPoint</Application>
  <PresentationFormat>On-screen Show (4:3)</PresentationFormat>
  <Paragraphs>118</Paragraphs>
  <Slides>26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Office Theme</vt:lpstr>
      <vt:lpstr>1_Office Theme</vt:lpstr>
      <vt:lpstr>DOTD Topographic Mapping Program   Building the Digital Geodatabase of Louisiana</vt:lpstr>
      <vt:lpstr>PowerPoint Presentation</vt:lpstr>
      <vt:lpstr>History of Topographic Mapping in the United States</vt:lpstr>
      <vt:lpstr>History of Topographic Mapping in Louisiana</vt:lpstr>
      <vt:lpstr>Topographic Mapping Today in Louisiana</vt:lpstr>
      <vt:lpstr>Act 782 of 2010 and Act 409 of 2012 La. R. S. 48:36 Topographic Mapping</vt:lpstr>
      <vt:lpstr>PowerPoint Presentation</vt:lpstr>
      <vt:lpstr>How Up to Date are  Louisiana’s Maps?</vt:lpstr>
      <vt:lpstr>Storm Crossings Since 1900</vt:lpstr>
      <vt:lpstr>Why Is Louisiana’s Geospatial Data So Difficult to Keep Up to Date?</vt:lpstr>
      <vt:lpstr>Why Are Up To Date Geospatial Data Important to Louisiana?</vt:lpstr>
      <vt:lpstr>PowerPoint Presentation</vt:lpstr>
      <vt:lpstr>Where Has All the Coastline Gone?</vt:lpstr>
      <vt:lpstr>Maps, Data, &amp; Imagery Do Not Match</vt:lpstr>
      <vt:lpstr>Vertical Disintegration</vt:lpstr>
      <vt:lpstr>Would you Drive Across the Us Using a 30-year Old Map?</vt:lpstr>
      <vt:lpstr>Geospatial Technology “Connects the Dots” in the Lake Pontchartrain Basin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LADOTD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Jim Mitchell</dc:creator>
  <cp:lastModifiedBy>James E. Mitchell, Ph. D.</cp:lastModifiedBy>
  <cp:revision>157</cp:revision>
  <dcterms:created xsi:type="dcterms:W3CDTF">2011-04-25T01:46:26Z</dcterms:created>
  <dcterms:modified xsi:type="dcterms:W3CDTF">2012-06-28T16:32:40Z</dcterms:modified>
</cp:coreProperties>
</file>