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4"/>
  </p:notesMasterIdLst>
  <p:sldIdLst>
    <p:sldId id="256" r:id="rId2"/>
    <p:sldId id="282" r:id="rId3"/>
    <p:sldId id="320" r:id="rId4"/>
    <p:sldId id="304" r:id="rId5"/>
    <p:sldId id="281" r:id="rId6"/>
    <p:sldId id="302" r:id="rId7"/>
    <p:sldId id="318" r:id="rId8"/>
    <p:sldId id="265" r:id="rId9"/>
    <p:sldId id="284" r:id="rId10"/>
    <p:sldId id="280" r:id="rId11"/>
    <p:sldId id="312" r:id="rId12"/>
    <p:sldId id="313" r:id="rId13"/>
    <p:sldId id="314" r:id="rId14"/>
    <p:sldId id="315" r:id="rId15"/>
    <p:sldId id="316" r:id="rId16"/>
    <p:sldId id="317" r:id="rId17"/>
    <p:sldId id="285" r:id="rId18"/>
    <p:sldId id="286" r:id="rId19"/>
    <p:sldId id="287" r:id="rId20"/>
    <p:sldId id="291" r:id="rId21"/>
    <p:sldId id="298" r:id="rId22"/>
    <p:sldId id="290" r:id="rId23"/>
    <p:sldId id="299" r:id="rId24"/>
    <p:sldId id="300" r:id="rId25"/>
    <p:sldId id="310" r:id="rId26"/>
    <p:sldId id="303" r:id="rId27"/>
    <p:sldId id="301" r:id="rId28"/>
    <p:sldId id="294" r:id="rId29"/>
    <p:sldId id="295" r:id="rId30"/>
    <p:sldId id="296" r:id="rId31"/>
    <p:sldId id="297" r:id="rId32"/>
    <p:sldId id="279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  <a:srgbClr val="DCCEB6"/>
    <a:srgbClr val="CBB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60" autoAdjust="0"/>
    <p:restoredTop sz="94685" autoAdjust="0"/>
  </p:normalViewPr>
  <p:slideViewPr>
    <p:cSldViewPr>
      <p:cViewPr varScale="1">
        <p:scale>
          <a:sx n="82" d="100"/>
          <a:sy n="82" d="100"/>
        </p:scale>
        <p:origin x="-11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9A0004C-47D8-4E69-893C-A0E0EFCC6B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056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004C-47D8-4E69-893C-A0E0EFCC6B1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4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004C-47D8-4E69-893C-A0E0EFCC6B1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4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004C-47D8-4E69-893C-A0E0EFCC6B1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44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</p:grpSp>
      </p:grpSp>
      <p:sp>
        <p:nvSpPr>
          <p:cNvPr id="52377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2378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7B330A63-7A05-4CCA-B66F-D7E9F9B381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1E436-40E8-46CF-9E4B-E52799E499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EC66E-E01D-47CB-BD86-A5B5D55446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6A290-48B9-43FE-9300-6490B1B3E5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0F7-F31A-4891-9FE6-051657CCCB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3343A-7972-45FA-9979-082AD26AE8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A2D78-9C3E-48D4-AEF8-7881930301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FAF59-7953-4C7C-804D-C80653FD55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40D99-F84E-471C-A674-33E2CC3E75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8644B-65A2-415F-A514-2EA836BCD7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2F347-C908-4086-99A7-4E740BA7C1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0783E-08EA-4427-ABE1-1844FEBA8B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51204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05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06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07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08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09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10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11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12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13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14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15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16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51218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19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0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1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2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3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4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5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6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7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8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9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0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1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2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3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4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5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6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7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8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9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0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1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2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3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4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5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6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7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8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9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0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1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2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3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4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5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6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7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8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9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0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1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2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3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4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5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6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7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8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9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0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1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2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3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4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5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6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7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8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9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0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1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2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3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4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5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6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7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8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9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0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1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2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3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4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5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6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7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8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9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0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1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2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3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4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5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6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7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8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9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0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1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2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3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4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5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6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7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8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9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0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1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2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3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4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5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6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7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8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9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0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1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2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3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4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5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6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7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8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9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0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1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2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3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4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5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6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7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8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9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50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51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52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</p:grpSp>
      </p:grpSp>
      <p:sp>
        <p:nvSpPr>
          <p:cNvPr id="51353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354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355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356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fld id="{70FBE390-679D-463A-8786-0AB2B34EFB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1357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64515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/>
              <a:t>New Protocol for NHD Coastal Watershed Revision and Updating</a:t>
            </a:r>
            <a:br>
              <a:rPr lang="en-US" sz="3200" b="1" dirty="0"/>
            </a:br>
            <a:endParaRPr lang="en-US" sz="3200" b="1" dirty="0"/>
          </a:p>
        </p:txBody>
      </p:sp>
      <p:pic>
        <p:nvPicPr>
          <p:cNvPr id="15362" name="Picture 4" descr="2002LogoClear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6764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04800" y="3810000"/>
            <a:ext cx="4191000" cy="1752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James 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E. Mitchell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Ph.D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IT 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GIS </a:t>
            </a: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Manager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&amp;</a:t>
            </a: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Kurt 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L. Johnson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IT GIS Technical Specialist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Louisiana Department of Transportation and Development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4419600" y="3733800"/>
            <a:ext cx="4800600" cy="1828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Sean Deinert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1600" dirty="0"/>
              <a:t>Director, Technical Operations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>GeoDigieal Mapping, International Services</a:t>
            </a: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28825"/>
            <a:ext cx="1600200" cy="120015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457200" y="617220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ESRI International User’s Conference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San Diego, CA, July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39725" y="762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Lake Maurepas Learning Curve</a:t>
            </a:r>
            <a:endParaRPr lang="en-US" dirty="0"/>
          </a:p>
        </p:txBody>
      </p:sp>
      <p:sp>
        <p:nvSpPr>
          <p:cNvPr id="798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13360" y="911225"/>
            <a:ext cx="8540750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First </a:t>
            </a:r>
            <a:r>
              <a:rPr lang="en-US" dirty="0"/>
              <a:t>experience </a:t>
            </a:r>
            <a:r>
              <a:rPr lang="en-US" dirty="0" smtClean="0"/>
              <a:t>with “Coastal Louisiana”– Pass Manchac</a:t>
            </a:r>
            <a:endParaRPr lang="en-US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 contrast="18000"/>
                    </a14:imgEffect>
                  </a14:imgLayer>
                </a14:imgProps>
              </a:ext>
            </a:extLst>
          </a:blip>
          <a:srcRect l="18205" t="16208" r="2878" b="5769"/>
          <a:stretch>
            <a:fillRect/>
          </a:stretch>
        </p:blipFill>
        <p:spPr bwMode="auto">
          <a:xfrm>
            <a:off x="328271" y="1981200"/>
            <a:ext cx="8510929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13000"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499" y="2078831"/>
            <a:ext cx="8264471" cy="449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685800"/>
            <a:ext cx="7702633" cy="59999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-762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Photorevision Overestimates Land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3124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Redfish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Bay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5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323" y="1407693"/>
            <a:ext cx="7267077" cy="545030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-76200"/>
            <a:ext cx="861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Joyce Wildlife Management Area</a:t>
            </a:r>
          </a:p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Swamp Walk Nature Trail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3124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Redfish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Bay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7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1090" y="1371600"/>
            <a:ext cx="6531310" cy="490035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-76200"/>
            <a:ext cx="861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Duck Weed Choked “Open” Area Along the Boardwalk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3124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Redfish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Bay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6248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forest floor is inundated, under a constant level of water.  This is a contiguous waterbody, blow the forest canopy.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1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1090" y="1372535"/>
            <a:ext cx="6531310" cy="48984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3825" y="-76200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The Swamp is Alive with Plants and Animals All Living in the Water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3124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Redfish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Bay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6248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the time of this photo, in late March, water is slowly flowing from north to south.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2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1090" y="1372535"/>
            <a:ext cx="6531309" cy="48984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3825" y="-76200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At the End of the Boardwalk</a:t>
            </a:r>
          </a:p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Looking East-northeast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3124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Redfish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Bay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62484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early spring vegetation is very overgrown and the underlying water is not apparent.  This location is almost 12 miles from the shore of Lake Pontchartrain.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1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685800"/>
            <a:ext cx="7702633" cy="59999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-762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Photorevision Overestimates Land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3124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Redfish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Bay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40750" cy="838199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08090301  </a:t>
            </a:r>
            <a:br>
              <a:rPr lang="en-US" dirty="0" smtClean="0"/>
            </a:br>
            <a:r>
              <a:rPr lang="en-US" sz="3600" dirty="0" smtClean="0"/>
              <a:t>East Central Louisiana Coastal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143000"/>
            <a:ext cx="8305800" cy="54102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94" y="1219200"/>
            <a:ext cx="7968106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08090301 Revision Timeline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599" cy="57912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defRPr/>
            </a:pPr>
            <a:r>
              <a:rPr lang="en-US" dirty="0" smtClean="0"/>
              <a:t>Initial Photorevision process begun in summer 2008 with 2005 post-Katrina imagery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dirty="0" smtClean="0"/>
              <a:t>January 2009 - Production halted due to lack of resources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dirty="0" smtClean="0"/>
              <a:t>Fall 2009 – Began reassessment of the practicality of revising 08090301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dirty="0"/>
              <a:t>February </a:t>
            </a:r>
            <a:r>
              <a:rPr lang="en-US" dirty="0" smtClean="0"/>
              <a:t>and </a:t>
            </a:r>
            <a:r>
              <a:rPr lang="en-US" dirty="0"/>
              <a:t>June, </a:t>
            </a:r>
            <a:r>
              <a:rPr lang="en-US" dirty="0" smtClean="0"/>
              <a:t>2010 - NHDGeoEdit Tool Workshops conducted by  USGS NHD Staff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dirty="0" smtClean="0"/>
              <a:t>March 2011 Revision completed and submitted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Challenges Encountered on </a:t>
            </a:r>
            <a:r>
              <a:rPr lang="en-US" sz="3600" dirty="0"/>
              <a:t>08090301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6172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Time </a:t>
            </a:r>
          </a:p>
          <a:p>
            <a:pPr lvl="1" eaLnBrk="1" hangingPunct="1">
              <a:spcBef>
                <a:spcPts val="1800"/>
              </a:spcBef>
              <a:defRPr/>
            </a:pPr>
            <a:r>
              <a:rPr lang="en-US" dirty="0" smtClean="0"/>
              <a:t>Revisions are extensive and time-consuming</a:t>
            </a:r>
          </a:p>
          <a:p>
            <a:pPr lvl="2" eaLnBrk="1" hangingPunct="1">
              <a:spcBef>
                <a:spcPts val="1800"/>
              </a:spcBef>
              <a:defRPr/>
            </a:pPr>
            <a:r>
              <a:rPr lang="en-US" dirty="0" smtClean="0"/>
              <a:t>The amount (number and aerial extent) of updates</a:t>
            </a:r>
          </a:p>
          <a:p>
            <a:pPr lvl="2" eaLnBrk="1" hangingPunct="1">
              <a:spcBef>
                <a:spcPts val="1800"/>
              </a:spcBef>
              <a:defRPr/>
            </a:pPr>
            <a:r>
              <a:rPr lang="en-US" dirty="0" smtClean="0"/>
              <a:t>The saltatory nature and erratic rate of feature change</a:t>
            </a:r>
          </a:p>
          <a:p>
            <a:pPr lvl="2" eaLnBrk="1" hangingPunct="1">
              <a:spcBef>
                <a:spcPts val="1800"/>
              </a:spcBef>
              <a:defRPr/>
            </a:pPr>
            <a:r>
              <a:rPr lang="en-US" dirty="0" smtClean="0"/>
              <a:t>The dataset size (number of FlowLine elements) and topological complexity (ArtificialPaths)</a:t>
            </a:r>
          </a:p>
          <a:p>
            <a:pPr lvl="2" eaLnBrk="1" hangingPunct="1">
              <a:spcBef>
                <a:spcPts val="1800"/>
              </a:spcBef>
              <a:defRPr/>
            </a:pPr>
            <a:r>
              <a:rPr lang="en-US" dirty="0" smtClean="0"/>
              <a:t>The NHDGeoEdit Tool is designed for single, isolated revisions, not wholesale feature replacement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dirty="0" smtClean="0"/>
              <a:t>Cost</a:t>
            </a:r>
          </a:p>
          <a:p>
            <a:pPr lvl="1" eaLnBrk="1" hangingPunct="1">
              <a:spcBef>
                <a:spcPts val="1800"/>
              </a:spcBef>
              <a:defRPr/>
            </a:pPr>
            <a:r>
              <a:rPr lang="en-US" dirty="0" smtClean="0"/>
              <a:t>Frequent, protracted revisions will greatly increase maintenance cost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Why Does the NHD Require Updating?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199" cy="4114800"/>
          </a:xfrm>
        </p:spPr>
        <p:txBody>
          <a:bodyPr/>
          <a:lstStyle/>
          <a:p>
            <a:pPr eaLnBrk="1" hangingPunct="1">
              <a:spcBef>
                <a:spcPts val="1200"/>
              </a:spcBef>
              <a:defRPr/>
            </a:pPr>
            <a:r>
              <a:rPr lang="en-US" sz="2800" dirty="0" smtClean="0"/>
              <a:t>High Resolution NHD was built from “best available” data… old USGS Quad maps and imagery</a:t>
            </a:r>
            <a:br>
              <a:rPr lang="en-US" sz="2800" dirty="0" smtClean="0"/>
            </a:br>
            <a:endParaRPr lang="en-US" sz="2800" dirty="0" smtClean="0"/>
          </a:p>
          <a:p>
            <a:pPr eaLnBrk="1" hangingPunct="1">
              <a:spcBef>
                <a:spcPts val="1200"/>
              </a:spcBef>
              <a:defRPr/>
            </a:pPr>
            <a:r>
              <a:rPr lang="en-US" sz="2800" dirty="0" smtClean="0"/>
              <a:t>Source maps were never edge-matched, so created inconsistencies as features crossed map boundaries </a:t>
            </a:r>
            <a:br>
              <a:rPr lang="en-US" sz="2800" dirty="0" smtClean="0"/>
            </a:br>
            <a:endParaRPr lang="en-US" sz="2800" dirty="0" smtClean="0"/>
          </a:p>
          <a:p>
            <a:pPr eaLnBrk="1" hangingPunct="1">
              <a:spcBef>
                <a:spcPts val="1200"/>
              </a:spcBef>
              <a:defRPr/>
            </a:pPr>
            <a:r>
              <a:rPr lang="en-US" sz="2800" dirty="0" smtClean="0"/>
              <a:t>Adjacent maps were not contemporaneous, so hydrography may change across map boundaries </a:t>
            </a:r>
            <a:br>
              <a:rPr lang="en-US" sz="2800" dirty="0" smtClean="0"/>
            </a:br>
            <a:endParaRPr lang="en-US" sz="2800" dirty="0" smtClean="0"/>
          </a:p>
          <a:p>
            <a:pPr eaLnBrk="1" hangingPunct="1">
              <a:spcBef>
                <a:spcPts val="1200"/>
              </a:spcBef>
              <a:defRPr/>
            </a:pPr>
            <a:r>
              <a:rPr lang="en-US" sz="2800" dirty="0" smtClean="0"/>
              <a:t>Map revisions never kept pace with the rate and frequency of </a:t>
            </a:r>
            <a:r>
              <a:rPr lang="en-US" sz="2800" dirty="0"/>
              <a:t>coastal </a:t>
            </a:r>
            <a:r>
              <a:rPr lang="en-US" sz="2800" dirty="0" smtClean="0"/>
              <a:t>landscape change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81000"/>
            <a:ext cx="854075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Solution - Step 1</a:t>
            </a:r>
            <a:br>
              <a:rPr lang="en-US" dirty="0" smtClean="0"/>
            </a:br>
            <a:r>
              <a:rPr lang="en-US" dirty="0" smtClean="0"/>
              <a:t>Analyze Basin Flow Regime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991600" cy="5638800"/>
          </a:xfrm>
        </p:spPr>
        <p:txBody>
          <a:bodyPr/>
          <a:lstStyle/>
          <a:p>
            <a:pPr eaLnBrk="1" hangingPunct="1">
              <a:lnSpc>
                <a:spcPct val="200000"/>
              </a:lnSpc>
              <a:defRPr/>
            </a:pPr>
            <a:r>
              <a:rPr lang="en-US" dirty="0" smtClean="0"/>
              <a:t>Assess basin for flow network complexity 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dirty="0" smtClean="0"/>
              <a:t>Classification into three flow regimes:</a:t>
            </a:r>
          </a:p>
          <a:p>
            <a:pPr lvl="1" eaLnBrk="1" hangingPunct="1">
              <a:lnSpc>
                <a:spcPct val="200000"/>
              </a:lnSpc>
              <a:defRPr/>
            </a:pPr>
            <a:r>
              <a:rPr lang="en-US" sz="2400" dirty="0" smtClean="0"/>
              <a:t>1. Upper basin - downstream freshwater dominated flow</a:t>
            </a:r>
          </a:p>
          <a:p>
            <a:pPr lvl="1" eaLnBrk="1" hangingPunct="1">
              <a:lnSpc>
                <a:spcPct val="200000"/>
              </a:lnSpc>
              <a:defRPr/>
            </a:pPr>
            <a:r>
              <a:rPr lang="en-US" sz="2400" dirty="0" smtClean="0"/>
              <a:t>2. Mid basin - freshwater/saltwater tidal mixing regime</a:t>
            </a:r>
          </a:p>
          <a:p>
            <a:pPr lvl="1" eaLnBrk="1" hangingPunct="1">
              <a:lnSpc>
                <a:spcPct val="200000"/>
              </a:lnSpc>
              <a:defRPr/>
            </a:pPr>
            <a:r>
              <a:rPr lang="en-US" sz="2400" dirty="0" smtClean="0"/>
              <a:t>3. Lower basin - saltwater tidal dominated tidal regime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dirty="0" smtClean="0"/>
              <a:t>Develop </a:t>
            </a:r>
            <a:r>
              <a:rPr lang="en-US" dirty="0"/>
              <a:t>strategy </a:t>
            </a:r>
            <a:r>
              <a:rPr lang="en-US" dirty="0" smtClean="0"/>
              <a:t>to simplify the flow network</a:t>
            </a:r>
            <a:endParaRPr lang="en-US" dirty="0"/>
          </a:p>
          <a:p>
            <a:pPr marL="457200" lvl="1" indent="0" eaLnBrk="1" hangingPunct="1">
              <a:lnSpc>
                <a:spcPct val="200000"/>
              </a:lnSpc>
              <a:buNone/>
              <a:defRPr/>
            </a:pPr>
            <a:endParaRPr lang="en-US" sz="2400" dirty="0" smtClean="0"/>
          </a:p>
          <a:p>
            <a:pPr marL="457200" lvl="1" indent="0" eaLnBrk="1" hangingPunct="1">
              <a:lnSpc>
                <a:spcPct val="200000"/>
              </a:lnSpc>
              <a:buNone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Upper “Non-Coastal” Basin Delineation</a:t>
            </a:r>
            <a:br>
              <a:rPr lang="en-US" sz="4000" dirty="0" smtClean="0"/>
            </a:br>
            <a:r>
              <a:rPr lang="en-US" sz="4000" dirty="0" smtClean="0"/>
              <a:t>	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11000"/>
                    </a14:imgEffect>
                  </a14:imgLayer>
                </a14:imgProps>
              </a:ext>
            </a:extLst>
          </a:blip>
          <a:srcRect l="44968" t="24532" r="1553" b="12552"/>
          <a:stretch/>
        </p:blipFill>
        <p:spPr>
          <a:xfrm>
            <a:off x="685800" y="1333171"/>
            <a:ext cx="7848600" cy="527031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914400"/>
            <a:ext cx="906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Intercoastal Waterway creates both a HUC 12 and physical flow barrier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921" y="76200"/>
            <a:ext cx="854075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Mid and Lower Basin Delineation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966" t="25871" r="695" b="11245"/>
          <a:stretch/>
        </p:blipFill>
        <p:spPr>
          <a:xfrm>
            <a:off x="304800" y="1295400"/>
            <a:ext cx="8534400" cy="525780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8200" y="773668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Chabreck–Linscombe vegetation classes identify saltwater habitats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334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722203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11111"/>
                </a:solidFill>
              </a:rPr>
              <a:t>Green – Fresh Marsh, Non-Marsh, &amp; Swamp</a:t>
            </a:r>
          </a:p>
          <a:p>
            <a:r>
              <a:rPr lang="en-US" sz="1600" b="1" dirty="0" smtClean="0">
                <a:solidFill>
                  <a:srgbClr val="111111"/>
                </a:solidFill>
              </a:rPr>
              <a:t>Yellow – Intermediate Marsh</a:t>
            </a:r>
          </a:p>
          <a:p>
            <a:r>
              <a:rPr lang="en-US" sz="1600" b="1" dirty="0" smtClean="0">
                <a:solidFill>
                  <a:srgbClr val="111111"/>
                </a:solidFill>
              </a:rPr>
              <a:t>Red – Saline Marsh </a:t>
            </a:r>
            <a:endParaRPr lang="en-US" sz="1600" b="1" dirty="0">
              <a:solidFill>
                <a:srgbClr val="11111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National Wetlands Inventory Classification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128" t="31763" r="1606" b="2677"/>
          <a:stretch/>
        </p:blipFill>
        <p:spPr>
          <a:xfrm>
            <a:off x="381000" y="1219199"/>
            <a:ext cx="8382000" cy="5456383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10" y="30480"/>
            <a:ext cx="8921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“Non-Coastal” and “Coastal“ Flow Regimes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4" y="914400"/>
            <a:ext cx="7198403" cy="5562600"/>
          </a:xfrm>
          <a:solidFill>
            <a:schemeClr val="tx1"/>
          </a:solidFill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301625" y="-19050"/>
            <a:ext cx="8540750" cy="122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kern="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Revision Solution - </a:t>
            </a:r>
            <a:r>
              <a:rPr lang="en-US" sz="4400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Step </a:t>
            </a:r>
            <a:r>
              <a:rPr lang="en-US" sz="4400" kern="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2</a:t>
            </a:r>
            <a:br>
              <a:rPr lang="en-US" sz="4400" kern="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</a:br>
            <a:r>
              <a:rPr lang="en-US" sz="4400" kern="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“Prune” and Simplify Flow Paths</a:t>
            </a:r>
            <a:endParaRPr lang="en-US" sz="3600" kern="0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</a:endParaRPr>
          </a:p>
        </p:txBody>
      </p:sp>
      <p:sp>
        <p:nvSpPr>
          <p:cNvPr id="3" name="Content Placeholder 2"/>
          <p:cNvSpPr>
            <a:spLocks/>
          </p:cNvSpPr>
          <p:nvPr/>
        </p:nvSpPr>
        <p:spPr bwMode="auto">
          <a:xfrm>
            <a:off x="304800" y="1520825"/>
            <a:ext cx="8540750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CC00"/>
              </a:buClr>
              <a:buSzPct val="80000"/>
              <a:buFont typeface="Arial" charset="0"/>
              <a:buChar char="►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Modify “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Estuary”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features and adjust Artificial Paths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lnSpc>
                <a:spcPct val="150000"/>
              </a:lnSpc>
              <a:spcBef>
                <a:spcPts val="1000"/>
              </a:spcBef>
              <a:buClr>
                <a:srgbClr val="CCCC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 and Delineate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Bays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other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named features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within Estuary</a:t>
            </a:r>
          </a:p>
          <a:p>
            <a:pPr marL="742950" lvl="1" indent="-285750">
              <a:lnSpc>
                <a:spcPct val="150000"/>
              </a:lnSpc>
              <a:spcBef>
                <a:spcPts val="1000"/>
              </a:spcBef>
              <a:buClr>
                <a:srgbClr val="CCCC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Remove (dissolve) Swamp/Marsh from Estuary </a:t>
            </a:r>
          </a:p>
          <a:p>
            <a:pPr marL="1200150" lvl="2" indent="-285750">
              <a:lnSpc>
                <a:spcPct val="150000"/>
              </a:lnSpc>
              <a:spcBef>
                <a:spcPts val="1000"/>
              </a:spcBef>
              <a:buClr>
                <a:srgbClr val="CCCC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Create a </a:t>
            </a:r>
            <a:r>
              <a:rPr lang="en-US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separate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Swam/Marsh feature (use as “Water Cover)</a:t>
            </a:r>
          </a:p>
          <a:p>
            <a:pPr marL="1200150" lvl="2" indent="-285750">
              <a:lnSpc>
                <a:spcPct val="150000"/>
              </a:lnSpc>
              <a:spcBef>
                <a:spcPts val="1000"/>
              </a:spcBef>
              <a:buClr>
                <a:srgbClr val="CCCC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Reclassify Swamp/Marsh as Estuary (water)</a:t>
            </a:r>
          </a:p>
          <a:p>
            <a:pPr marL="742950" lvl="1" indent="-285750">
              <a:lnSpc>
                <a:spcPct val="150000"/>
              </a:lnSpc>
              <a:spcBef>
                <a:spcPts val="1000"/>
              </a:spcBef>
              <a:buClr>
                <a:srgbClr val="CCCC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Keep only Artificial Paths to support:</a:t>
            </a:r>
          </a:p>
          <a:p>
            <a:pPr marL="1200150" lvl="2" indent="-285750">
              <a:lnSpc>
                <a:spcPct val="150000"/>
              </a:lnSpc>
              <a:spcBef>
                <a:spcPts val="1000"/>
              </a:spcBef>
              <a:buClr>
                <a:srgbClr val="CCCC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Names – GNIS or other local features</a:t>
            </a:r>
          </a:p>
          <a:p>
            <a:pPr marL="1200150" lvl="2" indent="-285750">
              <a:lnSpc>
                <a:spcPct val="150000"/>
              </a:lnSpc>
              <a:spcBef>
                <a:spcPts val="1000"/>
              </a:spcBef>
              <a:buClr>
                <a:srgbClr val="CCCC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Other target events – Water quality stations, oyster leases, </a:t>
            </a:r>
            <a:r>
              <a:rPr lang="en-US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etc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marL="1200150" lvl="2" indent="-285750">
              <a:lnSpc>
                <a:spcPct val="150000"/>
              </a:lnSpc>
              <a:spcBef>
                <a:spcPts val="1000"/>
              </a:spcBef>
              <a:buClr>
                <a:srgbClr val="CCCC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HUC12 connectivity – support Watershed Boundary Database topology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spcBef>
                <a:spcPct val="20000"/>
              </a:spcBef>
              <a:buClr>
                <a:srgbClr val="CCCC00"/>
              </a:buClr>
              <a:buFont typeface="Wingdings" pitchFamily="2" charset="2"/>
              <a:buChar char="§"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rgbClr val="FFCC00"/>
              </a:buClr>
              <a:buSzPct val="80000"/>
              <a:buFont typeface="Arial" charset="0"/>
              <a:buNone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" y="565467"/>
            <a:ext cx="9052560" cy="575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58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9067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08090301 </a:t>
            </a:r>
            <a:r>
              <a:rPr lang="en-US" sz="3600" dirty="0" smtClean="0"/>
              <a:t>East Central Louisiana </a:t>
            </a:r>
            <a:r>
              <a:rPr lang="en-US" sz="3600" dirty="0"/>
              <a:t>Coastal</a:t>
            </a:r>
            <a:br>
              <a:rPr lang="en-US" sz="3600" dirty="0"/>
            </a:br>
            <a:r>
              <a:rPr lang="en-US" sz="3600" dirty="0"/>
              <a:t>Pre-Revision   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269214"/>
            <a:ext cx="8495243" cy="5309386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47800"/>
            <a:ext cx="8137326" cy="487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76200"/>
            <a:ext cx="854075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08090301 Post-Revision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990600"/>
            <a:ext cx="8686800" cy="5528281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8382000" cy="5334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Revision Solution - Step 3</a:t>
            </a:r>
            <a:br>
              <a:rPr lang="en-US" dirty="0" smtClean="0"/>
            </a:br>
            <a:r>
              <a:rPr lang="en-US" dirty="0" smtClean="0"/>
              <a:t>Conflation for Wholesale Revisions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97025"/>
            <a:ext cx="8540750" cy="50323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NHD GeoConflation Toolset</a:t>
            </a:r>
            <a:br>
              <a:rPr lang="en-US" dirty="0" smtClean="0"/>
            </a:br>
            <a:endParaRPr lang="en-US" dirty="0" smtClean="0"/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dirty="0" smtClean="0"/>
              <a:t>Provides for revisions using large-area datasets</a:t>
            </a:r>
            <a:br>
              <a:rPr lang="en-US" dirty="0" smtClean="0"/>
            </a:b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Automates NHDStatus, NHDReachCrossReference, </a:t>
            </a:r>
            <a:r>
              <a:rPr lang="en-US" i="1" dirty="0" smtClean="0"/>
              <a:t>etc</a:t>
            </a:r>
            <a:r>
              <a:rPr lang="en-US" dirty="0" smtClean="0"/>
              <a:t>., automatically generated</a:t>
            </a:r>
          </a:p>
          <a:p>
            <a:pPr marL="457200" lvl="1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08090301 Comparing Results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368425"/>
            <a:ext cx="8540750" cy="50323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Old method: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dirty="0" smtClean="0"/>
              <a:t>60,000+ features revised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dirty="0" smtClean="0"/>
              <a:t>8 months+ to update and revise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dirty="0" smtClean="0"/>
              <a:t>Manual table generation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dirty="0" smtClean="0"/>
              <a:t>New Method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dirty="0" smtClean="0"/>
              <a:t>31,000+ features revised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dirty="0" smtClean="0"/>
              <a:t>~5 months to update and revise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dirty="0" smtClean="0"/>
              <a:t>Automated table generation</a:t>
            </a:r>
          </a:p>
          <a:p>
            <a:pPr marL="457200" lvl="1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8575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How Old Are Louisiana’s </a:t>
            </a:r>
            <a:r>
              <a:rPr lang="en-US" sz="4000" dirty="0"/>
              <a:t>Paper </a:t>
            </a:r>
            <a:r>
              <a:rPr lang="en-US" sz="4000" dirty="0" smtClean="0"/>
              <a:t>Maps?</a:t>
            </a:r>
            <a:endParaRPr lang="en-US" sz="4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2755" y="914400"/>
            <a:ext cx="6354018" cy="53260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415328" y="6389914"/>
            <a:ext cx="2498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(Updated January, </a:t>
            </a:r>
            <a:r>
              <a:rPr lang="en-US" dirty="0" smtClean="0">
                <a:latin typeface="Calibri" pitchFamily="34" charset="0"/>
              </a:rPr>
              <a:t>2012)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1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08090301 Lessons Learned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40750" cy="503237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dirty="0" smtClean="0"/>
              <a:t>Remaining Concerns</a:t>
            </a:r>
          </a:p>
          <a:p>
            <a:pPr lvl="1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dirty="0" smtClean="0"/>
              <a:t>XML Extract size</a:t>
            </a:r>
          </a:p>
          <a:p>
            <a:pPr lvl="1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dirty="0" smtClean="0"/>
              <a:t>Computer Limitations – Editor and USGS</a:t>
            </a:r>
          </a:p>
          <a:p>
            <a:pPr lvl="1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dirty="0" smtClean="0"/>
              <a:t>Robustness of New Protocol</a:t>
            </a:r>
          </a:p>
          <a:p>
            <a:pPr lvl="2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dirty="0" smtClean="0"/>
              <a:t>Will this work for other basins?</a:t>
            </a:r>
          </a:p>
          <a:p>
            <a:pPr marL="457200" lvl="1" indent="0" eaLnBrk="1" hangingPunct="1">
              <a:buNone/>
              <a:defRPr/>
            </a:pPr>
            <a:endParaRPr lang="en-US" dirty="0" smtClean="0"/>
          </a:p>
          <a:p>
            <a:pPr marL="457200" lvl="1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Benefits of the New Protocol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68425"/>
            <a:ext cx="8686800" cy="526097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dirty="0" smtClean="0"/>
              <a:t>Reduction in </a:t>
            </a:r>
            <a:r>
              <a:rPr lang="en-US" dirty="0"/>
              <a:t>time </a:t>
            </a:r>
            <a:r>
              <a:rPr lang="en-US" dirty="0" smtClean="0"/>
              <a:t>and cost for initial NHD revision</a:t>
            </a:r>
            <a:br>
              <a:rPr lang="en-US" dirty="0" smtClean="0"/>
            </a:br>
            <a:endParaRPr lang="en-US" sz="2400" dirty="0"/>
          </a:p>
          <a:p>
            <a:pPr eaLnBrk="1" hangingPunct="1">
              <a:defRPr/>
            </a:pPr>
            <a:r>
              <a:rPr lang="en-US" dirty="0" smtClean="0"/>
              <a:t>Provides a method for assessment/revision following catastrophic natural events at the HUC12 level</a:t>
            </a:r>
            <a:br>
              <a:rPr lang="en-US" dirty="0" smtClean="0"/>
            </a:b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Streamlines regular HUC8 maintenance as well as, post-event (floods, storms) updates</a:t>
            </a:r>
          </a:p>
          <a:p>
            <a:pPr marL="0" indent="0" eaLnBrk="1" hangingPunct="1">
              <a:buNone/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457200" lvl="1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" y="860286"/>
            <a:ext cx="7662863" cy="592151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Louisiana NHD Update Status July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0" y="6172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/>
              <a:t>Through 2005, paper maps were revised in Louisiana, however digital geospatial data and digital raster graphics (DRG) were not.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Louisiana’s Tropical Storms</a:t>
            </a:r>
            <a:br>
              <a:rPr lang="en-US" dirty="0" smtClean="0"/>
            </a:br>
            <a:r>
              <a:rPr lang="en-US" dirty="0" smtClean="0"/>
              <a:t>and Hurricanes Since 1900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2896"/>
            <a:ext cx="6553200" cy="4839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What Makes Louisiana’s Hydrology  Different?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200000"/>
              </a:lnSpc>
              <a:defRPr/>
            </a:pPr>
            <a:r>
              <a:rPr lang="en-US" dirty="0"/>
              <a:t>“</a:t>
            </a:r>
            <a:r>
              <a:rPr lang="en-US" dirty="0" smtClean="0"/>
              <a:t>Backward” </a:t>
            </a:r>
            <a:r>
              <a:rPr lang="en-US" dirty="0"/>
              <a:t>distributary </a:t>
            </a:r>
            <a:r>
              <a:rPr lang="en-US" dirty="0" smtClean="0"/>
              <a:t>basins</a:t>
            </a:r>
            <a:endParaRPr lang="en-US" dirty="0"/>
          </a:p>
          <a:p>
            <a:pPr eaLnBrk="1" hangingPunct="1">
              <a:lnSpc>
                <a:spcPct val="200000"/>
              </a:lnSpc>
              <a:defRPr/>
            </a:pPr>
            <a:r>
              <a:rPr lang="en-US" dirty="0" smtClean="0"/>
              <a:t>Extensive wetlands (almost no beaches)</a:t>
            </a:r>
            <a:endParaRPr lang="en-US" dirty="0"/>
          </a:p>
          <a:p>
            <a:pPr eaLnBrk="1" hangingPunct="1">
              <a:lnSpc>
                <a:spcPct val="200000"/>
              </a:lnSpc>
              <a:defRPr/>
            </a:pPr>
            <a:r>
              <a:rPr lang="en-US" dirty="0" smtClean="0"/>
              <a:t>Hurricane and tropical cyclone frequency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dirty="0" smtClean="0"/>
              <a:t>Deltaic geomorphology</a:t>
            </a:r>
          </a:p>
          <a:p>
            <a:pPr lvl="1" eaLnBrk="1" hangingPunct="1">
              <a:lnSpc>
                <a:spcPct val="200000"/>
              </a:lnSpc>
              <a:defRPr/>
            </a:pPr>
            <a:r>
              <a:rPr lang="en-US" dirty="0" smtClean="0"/>
              <a:t>Non-stationary subsidence and land-loss issues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152400"/>
            <a:ext cx="85407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“Backward” Distributary Basins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838200"/>
            <a:ext cx="8305800" cy="528478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2400" y="62484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levees are the high ground and the water flows away from the Mississippi River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ShellIslan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647700"/>
            <a:ext cx="71628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38100" y="6172200"/>
            <a:ext cx="8953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Red features are from the NHD.  Orange polygons are areas represented by NOAA </a:t>
            </a:r>
            <a:endParaRPr lang="en-US" dirty="0" smtClean="0"/>
          </a:p>
          <a:p>
            <a:pPr eaLnBrk="0" hangingPunct="0"/>
            <a:r>
              <a:rPr lang="en-US" dirty="0" smtClean="0"/>
              <a:t>as </a:t>
            </a:r>
            <a:r>
              <a:rPr lang="en-US" dirty="0"/>
              <a:t>land in 1940 (most current data).  These </a:t>
            </a:r>
            <a:r>
              <a:rPr lang="en-US" dirty="0" smtClean="0"/>
              <a:t>areas are </a:t>
            </a:r>
            <a:r>
              <a:rPr lang="en-US" dirty="0"/>
              <a:t>now open water in the NHD.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Where Has All The Coastline Gone?</a:t>
            </a:r>
          </a:p>
        </p:txBody>
      </p:sp>
    </p:spTree>
    <p:extLst>
      <p:ext uri="{BB962C8B-B14F-4D97-AF65-F5344CB8AC3E}">
        <p14:creationId xmlns:p14="http://schemas.microsoft.com/office/powerpoint/2010/main" val="104207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Example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09601"/>
            <a:ext cx="8077200" cy="583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43000" y="-762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NHD </a:t>
            </a:r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Land-Water Interface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3124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Redfish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Bay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30480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Southeast Pass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7620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Pass a Loutre WMA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Yellow line is the NHD shoreline.  Adjacent dark areas are open water in the background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76200"/>
            <a:ext cx="854075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08070204</a:t>
            </a:r>
            <a:br>
              <a:rPr lang="en-US" dirty="0" smtClean="0"/>
            </a:br>
            <a:r>
              <a:rPr lang="en-US" dirty="0" smtClean="0"/>
              <a:t>Lake </a:t>
            </a:r>
            <a:r>
              <a:rPr lang="en-US" dirty="0"/>
              <a:t>Maurepas </a:t>
            </a:r>
            <a:r>
              <a:rPr lang="en-US" dirty="0" smtClean="0"/>
              <a:t>Pilot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Out of date data sources (USGS Quad Maps) require extensive revisions</a:t>
            </a:r>
          </a:p>
          <a:p>
            <a:pPr eaLnBrk="1" hangingPunct="1">
              <a:defRPr/>
            </a:pPr>
            <a:r>
              <a:rPr lang="en-US" dirty="0" smtClean="0"/>
              <a:t>Manual revision with NHD GeoEdit</a:t>
            </a:r>
          </a:p>
          <a:p>
            <a:pPr lvl="1" eaLnBrk="1" hangingPunct="1">
              <a:defRPr/>
            </a:pPr>
            <a:r>
              <a:rPr lang="en-US" dirty="0" smtClean="0"/>
              <a:t>Photorevision</a:t>
            </a:r>
          </a:p>
          <a:p>
            <a:pPr lvl="1" eaLnBrk="1" hangingPunct="1">
              <a:defRPr/>
            </a:pPr>
            <a:r>
              <a:rPr lang="en-US" dirty="0" smtClean="0"/>
              <a:t>Manual deletion of all features and accompanying NHDStatus records</a:t>
            </a:r>
          </a:p>
          <a:p>
            <a:pPr lvl="1" eaLnBrk="1" hangingPunct="1">
              <a:defRPr/>
            </a:pPr>
            <a:r>
              <a:rPr lang="en-US" dirty="0" smtClean="0"/>
              <a:t>Manual allocation of ReachCodes</a:t>
            </a:r>
          </a:p>
          <a:p>
            <a:pPr lvl="1" eaLnBrk="1" hangingPunct="1">
              <a:defRPr/>
            </a:pPr>
            <a:r>
              <a:rPr lang="en-US" dirty="0" smtClean="0"/>
              <a:t>Manual tabulation of NHDCrossReference</a:t>
            </a:r>
          </a:p>
          <a:p>
            <a:pPr lvl="1" eaLnBrk="1" hangingPunct="1">
              <a:defRPr/>
            </a:pPr>
            <a:r>
              <a:rPr lang="en-US" dirty="0" smtClean="0"/>
              <a:t>Appropriate Add/ModifyGeometry NHDStatus records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ass">
  <a:themeElements>
    <a:clrScheme name="Compass 6">
      <a:dk1>
        <a:srgbClr val="526133"/>
      </a:dk1>
      <a:lt1>
        <a:srgbClr val="FFFFFF"/>
      </a:lt1>
      <a:dk2>
        <a:srgbClr val="4E5D31"/>
      </a:dk2>
      <a:lt2>
        <a:srgbClr val="FFFFCC"/>
      </a:lt2>
      <a:accent1>
        <a:srgbClr val="99CC00"/>
      </a:accent1>
      <a:accent2>
        <a:srgbClr val="7A9505"/>
      </a:accent2>
      <a:accent3>
        <a:srgbClr val="B2B6AD"/>
      </a:accent3>
      <a:accent4>
        <a:srgbClr val="DADADA"/>
      </a:accent4>
      <a:accent5>
        <a:srgbClr val="CAE2AA"/>
      </a:accent5>
      <a:accent6>
        <a:srgbClr val="6E8704"/>
      </a:accent6>
      <a:hlink>
        <a:srgbClr val="FFCC00"/>
      </a:hlink>
      <a:folHlink>
        <a:srgbClr val="CCCC00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10">
        <a:dk1>
          <a:srgbClr val="000000"/>
        </a:dk1>
        <a:lt1>
          <a:srgbClr val="DDDCC5"/>
        </a:lt1>
        <a:dk2>
          <a:srgbClr val="3366FF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7407</TotalTime>
  <Words>825</Words>
  <Application>Microsoft Office PowerPoint</Application>
  <PresentationFormat>On-screen Show (4:3)</PresentationFormat>
  <Paragraphs>145</Paragraphs>
  <Slides>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Compass</vt:lpstr>
      <vt:lpstr>New Protocol for NHD Coastal Watershed Revision and Updating </vt:lpstr>
      <vt:lpstr>Why Does the NHD Require Updating?</vt:lpstr>
      <vt:lpstr>How Old Are Louisiana’s Paper Maps?</vt:lpstr>
      <vt:lpstr>Louisiana’s Tropical Storms and Hurricanes Since 1900</vt:lpstr>
      <vt:lpstr>What Makes Louisiana’s Hydrology  Different?</vt:lpstr>
      <vt:lpstr>“Backward” Distributary Basins</vt:lpstr>
      <vt:lpstr>Where Has All The Coastline Gone?</vt:lpstr>
      <vt:lpstr>PowerPoint Presentation</vt:lpstr>
      <vt:lpstr>08070204 Lake Maurepas Pilot Project</vt:lpstr>
      <vt:lpstr>Lake Maurepas Learning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08090301   East Central Louisiana Coastal</vt:lpstr>
      <vt:lpstr>08090301 Revision Timeline</vt:lpstr>
      <vt:lpstr>Challenges Encountered on 08090301 </vt:lpstr>
      <vt:lpstr>Solution - Step 1 Analyze Basin Flow Regime </vt:lpstr>
      <vt:lpstr> Upper “Non-Coastal” Basin Delineation  </vt:lpstr>
      <vt:lpstr>    Mid and Lower Basin Delineation     </vt:lpstr>
      <vt:lpstr>National Wetlands Inventory Classification </vt:lpstr>
      <vt:lpstr>“Non-Coastal” and “Coastal“ Flow Regimes </vt:lpstr>
      <vt:lpstr>PowerPoint Presentation</vt:lpstr>
      <vt:lpstr>08090301 East Central Louisiana Coastal Pre-Revision    </vt:lpstr>
      <vt:lpstr>08090301 Post-Revision </vt:lpstr>
      <vt:lpstr>Revision Solution - Step 3 Conflation for Wholesale Revisions</vt:lpstr>
      <vt:lpstr>08090301 Comparing Results</vt:lpstr>
      <vt:lpstr>08090301 Lessons Learned</vt:lpstr>
      <vt:lpstr>Benefits of the New Protocol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Seamless GIS Basemap</dc:title>
  <dc:creator>Sean Deinert</dc:creator>
  <cp:lastModifiedBy> James E. Mitchell, Ph. D.</cp:lastModifiedBy>
  <cp:revision>239</cp:revision>
  <dcterms:created xsi:type="dcterms:W3CDTF">2011-01-06T15:48:19Z</dcterms:created>
  <dcterms:modified xsi:type="dcterms:W3CDTF">2012-07-29T01:00:37Z</dcterms:modified>
</cp:coreProperties>
</file>