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30"/>
  </p:notesMasterIdLst>
  <p:sldIdLst>
    <p:sldId id="256" r:id="rId7"/>
    <p:sldId id="295" r:id="rId8"/>
    <p:sldId id="294" r:id="rId9"/>
    <p:sldId id="298" r:id="rId10"/>
    <p:sldId id="296" r:id="rId11"/>
    <p:sldId id="297" r:id="rId12"/>
    <p:sldId id="299" r:id="rId13"/>
    <p:sldId id="310" r:id="rId14"/>
    <p:sldId id="311" r:id="rId15"/>
    <p:sldId id="312" r:id="rId16"/>
    <p:sldId id="313" r:id="rId17"/>
    <p:sldId id="314" r:id="rId18"/>
    <p:sldId id="300" r:id="rId19"/>
    <p:sldId id="301" r:id="rId20"/>
    <p:sldId id="302" r:id="rId21"/>
    <p:sldId id="303" r:id="rId22"/>
    <p:sldId id="315" r:id="rId23"/>
    <p:sldId id="316" r:id="rId24"/>
    <p:sldId id="317" r:id="rId25"/>
    <p:sldId id="318" r:id="rId26"/>
    <p:sldId id="320" r:id="rId27"/>
    <p:sldId id="321" r:id="rId28"/>
    <p:sldId id="31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660"/>
  </p:normalViewPr>
  <p:slideViewPr>
    <p:cSldViewPr>
      <p:cViewPr varScale="1">
        <p:scale>
          <a:sx n="112" d="100"/>
          <a:sy n="11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6040B-3A3A-4FD6-83F4-EB462F3BADB4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A4978-8490-48FE-9B9B-7204FAA9F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2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by James E. Mitchell, Ph. D. at the 2012</a:t>
            </a:r>
            <a:r>
              <a:rPr lang="en-US" i="1" dirty="0" smtClean="0"/>
              <a:t> State of The Coast </a:t>
            </a:r>
            <a:r>
              <a:rPr lang="en-US" dirty="0" smtClean="0"/>
              <a:t>Conference, sponsored by the Coalition for</a:t>
            </a:r>
            <a:r>
              <a:rPr lang="en-US" baseline="0" dirty="0" smtClean="0"/>
              <a:t> Coastal Louisiana, New Orleans, LA, June 25,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4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A4978-8490-48FE-9B9B-7204FAA9F5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159D-9A49-48D7-8A28-2763E5E18B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4888-09C6-419B-906F-0D41F2E4C21B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4EA2-563C-4FCF-B25E-F6EFC9767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482F-5380-4F93-BE0D-751D21959AE7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74F1-9046-4492-8327-7F5AE995C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4521-C15C-4004-8755-35EAE65C2DC1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32E2-54ED-48D7-AFA3-14F5926B7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2AD-F8B1-4146-A077-30C6CB0B54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F663-90C4-457A-AE81-CB6DB54664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C3F5-BBFD-415A-94C7-A6C7EF3E7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C860-D251-4E12-930D-3BE639746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5658-DF9A-4A66-AC6A-818EE5B251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9764-2AA1-4A25-BB8C-2B119BC901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B67-5A62-4CA4-9260-2B12F2E268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677D-F01A-4BAB-83D2-06590A5616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10CF-035F-481B-A78D-4AC8182EF1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76FD-D8CC-4353-8761-FB5D6D6CC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2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C9F-58D3-408C-8DC8-01884040A9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32B0-EADC-45ED-AA96-1134E60D3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A67C-A3AB-43F3-8AB9-CCC5453A38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ED5D-2B7A-4358-A2D9-7EDB67713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197A-5AB7-49D3-91F4-9A663DFC9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00B4-B21D-4B30-AE8C-078BAC4BA4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945C-065C-4747-B151-06765CBFD26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3CD0-3DE3-4A54-BDCD-EC0249AC8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8137-0F21-4249-A2AB-5B1E3F0F2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1768-95AC-4508-8512-BB6A700570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848-4010-4049-8B5A-F1BAE9A061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B987-C337-4720-BE7C-B78B2FF7C6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6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C339-2D64-4C41-AAEB-0B89AE7546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8895-365D-41A1-9BCF-9FBFDD14F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0F89-9CBA-4609-A450-EC6D58056CC2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873A-78F4-4DF2-B276-5CFF79D08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F0AE-7FF4-466C-A1FE-FF554906E7D2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6D36-36AB-4271-8ABD-AC42C77FF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A7D2-1744-4510-BC92-0F139ECBDD9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D226-47E0-4573-B071-09E5F4AAA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C65E-CDE4-4ECD-A00F-88C6583D0E9A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9B1C-E67F-4FE1-8CE7-084F7438B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18C5-264B-4213-A1F6-AA092E0DE899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FC3-17D9-45DA-A2C5-AF113C651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8141-39FB-4D09-A9EC-92A1BC8FFB23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B039-495F-4421-B639-E9D5CB4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5CD6-2A86-463F-B6B9-DD8710E4A70E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991A-1659-4083-A9ED-A9147029B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8ADA7-67CD-4E37-AEDF-9610CD4C77B1}" type="datetimeFigureOut">
              <a:rPr lang="en-US"/>
              <a:pPr>
                <a:defRPr/>
              </a:pPr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6CF2C-F451-450C-ADBF-D6A003A6DA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E28AB-8E22-43E4-9780-AF01376E426C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1/22/2013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E4EEE-9107-4D72-B8EF-BE2D90061924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-228600"/>
            <a:ext cx="9067800" cy="2286000"/>
          </a:xfrm>
        </p:spPr>
        <p:txBody>
          <a:bodyPr/>
          <a:lstStyle/>
          <a:p>
            <a:pPr eaLnBrk="1" hangingPunct="1"/>
            <a:r>
              <a:rPr lang="en-US" sz="4000" dirty="0"/>
              <a:t>Providing Geography for Topology;</a:t>
            </a:r>
            <a:br>
              <a:rPr lang="en-US" sz="4000" dirty="0"/>
            </a:br>
            <a:r>
              <a:rPr lang="en-US" sz="4000" dirty="0"/>
              <a:t>A Schematic View of the National Watershed Boundary Dataset (WBD</a:t>
            </a:r>
            <a:r>
              <a:rPr lang="en-US" sz="4000" dirty="0" smtClean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885"/>
              </p:ext>
            </p:extLst>
          </p:nvPr>
        </p:nvGraphicFramePr>
        <p:xfrm>
          <a:off x="533400" y="6141720"/>
          <a:ext cx="8077200" cy="51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00"/>
              </a:tblGrid>
              <a:tr h="518161">
                <a:tc>
                  <a:txBody>
                    <a:bodyPr/>
                    <a:lstStyle/>
                    <a:p>
                      <a:pPr algn="ctr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209800"/>
            <a:ext cx="4762500" cy="2676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317312"/>
            <a:ext cx="4191000" cy="566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James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E. Mitchell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, Ph.D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IT GIS Manager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28805"/>
            <a:ext cx="4191000" cy="658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Kurt L. Johnson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charset="0"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IT GIS Technical Specialist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096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2012 ESRI International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User’s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Conference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San Diego, California – July, </a:t>
            </a:r>
            <a:r>
              <a:rPr lang="en-US" b="1" dirty="0" smtClean="0">
                <a:solidFill>
                  <a:prstClr val="white"/>
                </a:solidFill>
                <a:latin typeface="Calibri"/>
              </a:rPr>
              <a:t>2012 (</a:t>
            </a:r>
            <a:r>
              <a:rPr lang="en-US" b="1" smtClean="0">
                <a:solidFill>
                  <a:prstClr val="white"/>
                </a:solidFill>
                <a:latin typeface="Calibri"/>
              </a:rPr>
              <a:t>Revised January, 2013)</a:t>
            </a:r>
            <a:endParaRPr lang="en-US" b="1" dirty="0">
              <a:solidFill>
                <a:prstClr val="white"/>
              </a:solidFill>
              <a:latin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8" y="1828800"/>
            <a:ext cx="891988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4 – Transfer X,Y to Schematic Nodes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4495800"/>
            <a:ext cx="8839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“InitialXPosition” attribute is named and set to a Type of “Geo Geometry”</a:t>
            </a:r>
          </a:p>
          <a:p>
            <a:endParaRPr lang="en-US" dirty="0"/>
          </a:p>
          <a:p>
            <a:r>
              <a:rPr lang="en-US" dirty="0" smtClean="0"/>
              <a:t>The Field dropdown is set to “Shape” and “X Coordinate” is selected for Geometry</a:t>
            </a:r>
          </a:p>
          <a:p>
            <a:endParaRPr lang="en-US" dirty="0"/>
          </a:p>
          <a:p>
            <a:r>
              <a:rPr lang="en-US" dirty="0" smtClean="0"/>
              <a:t>The same process is used to create the “InitialYPosition” attribute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4488" y="2631612"/>
            <a:ext cx="1007604" cy="314876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78432" y="3288035"/>
            <a:ext cx="1981197" cy="586735"/>
          </a:xfrm>
          <a:prstGeom prst="curvedConnector3">
            <a:avLst>
              <a:gd name="adj1" fmla="val 9984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attributes for the schematic nodes – “InitialXPosition” and “InitialYPosition”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49051" y="1877851"/>
            <a:ext cx="1042987" cy="640084"/>
          </a:xfrm>
          <a:prstGeom prst="curvedConnector3">
            <a:avLst>
              <a:gd name="adj1" fmla="val 99973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37683" y="2416645"/>
            <a:ext cx="829819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297680" y="2923032"/>
            <a:ext cx="754380" cy="173182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0800000">
            <a:off x="5167502" y="3048004"/>
            <a:ext cx="3595498" cy="1981199"/>
          </a:xfrm>
          <a:prstGeom prst="curvedConnector3">
            <a:avLst>
              <a:gd name="adj1" fmla="val 408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98059" y="2689631"/>
            <a:ext cx="829819" cy="190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0909" y="3552063"/>
            <a:ext cx="912801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2849166" y="3363269"/>
            <a:ext cx="1659030" cy="606033"/>
          </a:xfrm>
          <a:prstGeom prst="curvedConnector3">
            <a:avLst>
              <a:gd name="adj1" fmla="val 100707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0800000">
            <a:off x="4953002" y="3667318"/>
            <a:ext cx="3809998" cy="1361883"/>
          </a:xfrm>
          <a:prstGeom prst="curvedConnector3">
            <a:avLst>
              <a:gd name="adj1" fmla="val 32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651"/>
            <a:ext cx="8191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5 – Schematic Link Featureclass Created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features will be a “Link” type schematic feature</a:t>
            </a:r>
          </a:p>
          <a:p>
            <a:endParaRPr lang="en-US" dirty="0"/>
          </a:p>
          <a:p>
            <a:r>
              <a:rPr lang="en-US" dirty="0" smtClean="0"/>
              <a:t>The geometry of the schematic features will be “Polyline” type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02792" y="2921889"/>
            <a:ext cx="1341120" cy="507111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875914" y="3893699"/>
            <a:ext cx="2834391" cy="533397"/>
          </a:xfrm>
          <a:prstGeom prst="curvedConnector3">
            <a:avLst>
              <a:gd name="adj1" fmla="val 9968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of the schematic links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153804" y="2131954"/>
            <a:ext cx="1551194" cy="640085"/>
          </a:xfrm>
          <a:prstGeom prst="curvedConnector3">
            <a:avLst>
              <a:gd name="adj1" fmla="val 9951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047488" y="2661571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051298" y="2914650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4579810" y="4307013"/>
            <a:ext cx="3305176" cy="729999"/>
          </a:xfrm>
          <a:prstGeom prst="curvedConnector3">
            <a:avLst>
              <a:gd name="adj1" fmla="val 9841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1794325"/>
            <a:ext cx="856392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6 – Create Schematic Links by Defining Origin and Extremity Nodes</a:t>
            </a:r>
            <a:endParaRPr lang="en-US" dirty="0"/>
          </a:p>
        </p:txBody>
      </p: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228600" y="4495800"/>
            <a:ext cx="8116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“OriginNode” attribute is named and set to a Type of “Field”</a:t>
            </a:r>
          </a:p>
          <a:p>
            <a:endParaRPr lang="en-US" dirty="0"/>
          </a:p>
          <a:p>
            <a:r>
              <a:rPr lang="en-US" dirty="0" smtClean="0"/>
              <a:t>The Field is used to define a query to erect the centroid node at the beginning of the link (</a:t>
            </a:r>
            <a:r>
              <a:rPr lang="en-US" i="1" dirty="0" smtClean="0"/>
              <a:t>HUC12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same process is used to create the “ExtremityNode” attribute, specifying the </a:t>
            </a:r>
            <a:r>
              <a:rPr lang="en-US" i="1" dirty="0" err="1" smtClean="0"/>
              <a:t>ToHUC</a:t>
            </a:r>
            <a:r>
              <a:rPr lang="en-US" dirty="0" smtClean="0"/>
              <a:t> field, to select the node</a:t>
            </a:r>
            <a:r>
              <a:rPr lang="en-US" dirty="0"/>
              <a:t> (</a:t>
            </a:r>
            <a:r>
              <a:rPr lang="en-US" dirty="0" smtClean="0"/>
              <a:t>centroid) at the end of the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921092"/>
            <a:ext cx="832731" cy="346364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60144" y="3126487"/>
            <a:ext cx="1981197" cy="586735"/>
          </a:xfrm>
          <a:prstGeom prst="curvedConnector3">
            <a:avLst>
              <a:gd name="adj1" fmla="val 99846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410700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attributes for the schematic links – “OriginNode” and “ExtremityNode”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217757" y="2111104"/>
            <a:ext cx="1426115" cy="533399"/>
          </a:xfrm>
          <a:prstGeom prst="curvedConnector3">
            <a:avLst>
              <a:gd name="adj1" fmla="val 9972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96439" y="2323909"/>
            <a:ext cx="566777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48912" y="2568130"/>
            <a:ext cx="566777" cy="1905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3352800"/>
            <a:ext cx="912801" cy="230505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2754677" y="3277924"/>
            <a:ext cx="1811433" cy="606032"/>
          </a:xfrm>
          <a:prstGeom prst="curvedConnector3">
            <a:avLst>
              <a:gd name="adj1" fmla="val 99975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16200000" flipV="1">
            <a:off x="6763226" y="3867626"/>
            <a:ext cx="1713548" cy="914400"/>
          </a:xfrm>
          <a:prstGeom prst="curvedConnector3">
            <a:avLst>
              <a:gd name="adj1" fmla="val 100695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Initial Schematic Diagram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6" y="1437603"/>
            <a:ext cx="6098957" cy="4633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Terminal nodes have no downstream element with which to link.  This can be used as a means to examine, diagnose, and correct topological errors and anomalies.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Examining and Correcting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6" y="1441814"/>
            <a:ext cx="6098957" cy="46255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Four topology errors become immediately apparent.  One is a basin outside of Lake Pontchartrain.  The others relate to missing or incorrect downstream links.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After Correcting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41814"/>
            <a:ext cx="5985862" cy="46255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correcting the topology errors, the new diagram is complete and only requires the removal of the arbitrary terminal node.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 smtClean="0"/>
              <a:t>What Can Be Done with this Schematic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8991600" cy="5334000"/>
          </a:xfrm>
        </p:spPr>
        <p:txBody>
          <a:bodyPr/>
          <a:lstStyle/>
          <a:p>
            <a:r>
              <a:rPr lang="en-US" sz="3000" dirty="0" smtClean="0"/>
              <a:t>WBD QA/QC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Identify flow relationships</a:t>
            </a:r>
            <a:endParaRPr lang="en-US" sz="2600" dirty="0" smtClean="0"/>
          </a:p>
          <a:p>
            <a:pPr lvl="1"/>
            <a:r>
              <a:rPr lang="en-US" sz="2600" dirty="0" smtClean="0"/>
              <a:t>Upstream/downstream (including multiple pourpoints</a:t>
            </a:r>
            <a:endParaRPr lang="en-US" sz="2200" dirty="0"/>
          </a:p>
          <a:p>
            <a:pPr lvl="1"/>
            <a:r>
              <a:rPr lang="en-US" sz="2600" dirty="0" smtClean="0"/>
              <a:t>Flow accumulation</a:t>
            </a:r>
          </a:p>
          <a:p>
            <a:pPr lvl="1"/>
            <a:r>
              <a:rPr lang="en-US" sz="2600" dirty="0" smtClean="0"/>
              <a:t>Diversions and interbasin transfers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3000" dirty="0" smtClean="0"/>
              <a:t>Visualize the flow network in different formats (styles)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Trace flow paths</a:t>
            </a:r>
          </a:p>
          <a:p>
            <a:pPr lvl="1"/>
            <a:r>
              <a:rPr lang="en-US" sz="2600" dirty="0" smtClean="0"/>
              <a:t>Connect pollution sources to water quality impacts</a:t>
            </a:r>
          </a:p>
        </p:txBody>
      </p:sp>
    </p:spTree>
    <p:extLst>
      <p:ext uri="{BB962C8B-B14F-4D97-AF65-F5344CB8AC3E}">
        <p14:creationId xmlns:p14="http://schemas.microsoft.com/office/powerpoint/2010/main" val="9356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0" y="-76200"/>
            <a:ext cx="9144000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Flow Topology Applications</a:t>
            </a:r>
          </a:p>
          <a:p>
            <a:pPr lvl="0" eaLnBrk="1" hangingPunct="1">
              <a:defRPr/>
            </a:pP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Connecting Upstream and Downstream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6738"/>
            <a:ext cx="6603388" cy="5210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04800" y="6488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Schematic diagrams can be “traced” and selections propagated into the data frame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Geographic and Schematic Diagrams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49416"/>
            <a:ext cx="5985861" cy="4610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Maps and diagrams are linked allowing selections to be propagated between them.  The schematic depiction of these basins provides a clear view of their topology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Hierarchical Smart Tree Diagram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4657"/>
            <a:ext cx="5985861" cy="45798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diagram provides a simplified depiction of the topology of the Lake Pontchartrain Basin.  Up and downstream traces can be executed and transferred to the map.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Watershed Boundary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763000" cy="4525963"/>
          </a:xfrm>
        </p:spPr>
        <p:txBody>
          <a:bodyPr/>
          <a:lstStyle/>
          <a:p>
            <a:r>
              <a:rPr lang="en-US" sz="3000" dirty="0" smtClean="0"/>
              <a:t>A national database defining hydrologic boundaries</a:t>
            </a:r>
          </a:p>
          <a:p>
            <a:pPr lvl="1"/>
            <a:r>
              <a:rPr lang="en-US" sz="2600" dirty="0" smtClean="0"/>
              <a:t>Based on the USGS Hydrologic Unit Codes</a:t>
            </a:r>
          </a:p>
          <a:p>
            <a:r>
              <a:rPr lang="en-US" sz="3000" dirty="0" smtClean="0"/>
              <a:t>Hierarchical organization that aggregates basins into</a:t>
            </a:r>
          </a:p>
          <a:p>
            <a:pPr lvl="1"/>
            <a:r>
              <a:rPr lang="en-US" sz="2400" dirty="0" smtClean="0"/>
              <a:t>Regions – “HUC 2”</a:t>
            </a:r>
          </a:p>
          <a:p>
            <a:pPr lvl="1"/>
            <a:r>
              <a:rPr lang="en-US" sz="2400" dirty="0" smtClean="0"/>
              <a:t>Subregions</a:t>
            </a:r>
            <a:r>
              <a:rPr lang="en-US" sz="2400" dirty="0"/>
              <a:t> – “</a:t>
            </a:r>
            <a:r>
              <a:rPr lang="en-US" sz="2400" dirty="0" smtClean="0"/>
              <a:t>HUC 4”</a:t>
            </a:r>
          </a:p>
          <a:p>
            <a:pPr lvl="1"/>
            <a:r>
              <a:rPr lang="en-US" sz="2400" dirty="0" smtClean="0"/>
              <a:t>Basins</a:t>
            </a:r>
            <a:r>
              <a:rPr lang="en-US" sz="2400" dirty="0"/>
              <a:t> – “</a:t>
            </a:r>
            <a:r>
              <a:rPr lang="en-US" sz="2400" smtClean="0"/>
              <a:t>HUC 6”</a:t>
            </a:r>
            <a:endParaRPr lang="en-US" sz="2400" dirty="0" smtClean="0"/>
          </a:p>
          <a:p>
            <a:pPr lvl="1"/>
            <a:r>
              <a:rPr lang="en-US" sz="2400" dirty="0"/>
              <a:t>Subbasins – “</a:t>
            </a:r>
            <a:r>
              <a:rPr lang="en-US" sz="2400" dirty="0" smtClean="0"/>
              <a:t>HUC 8”</a:t>
            </a:r>
          </a:p>
          <a:p>
            <a:pPr lvl="1"/>
            <a:r>
              <a:rPr lang="en-US" sz="2400" dirty="0" smtClean="0"/>
              <a:t>Watersheds</a:t>
            </a:r>
            <a:r>
              <a:rPr lang="en-US" sz="2400" dirty="0"/>
              <a:t> – “</a:t>
            </a:r>
            <a:r>
              <a:rPr lang="en-US" sz="2400" dirty="0" smtClean="0"/>
              <a:t>HUC 10”</a:t>
            </a:r>
          </a:p>
          <a:p>
            <a:pPr lvl="1"/>
            <a:r>
              <a:rPr lang="en-US" sz="2400" dirty="0"/>
              <a:t>Subwatersheds – “</a:t>
            </a:r>
            <a:r>
              <a:rPr lang="en-US" sz="2400" dirty="0" smtClean="0"/>
              <a:t>HUC 12</a:t>
            </a:r>
            <a:r>
              <a:rPr lang="en-US" sz="2400" dirty="0"/>
              <a:t>”</a:t>
            </a:r>
            <a:endParaRPr lang="en-US" sz="2600" dirty="0"/>
          </a:p>
          <a:p>
            <a:r>
              <a:rPr lang="en-US" sz="3000" dirty="0" smtClean="0"/>
              <a:t>An areal depiction of the organization of watersheds and the flow of water across the landscape</a:t>
            </a:r>
            <a:br>
              <a:rPr lang="en-US" sz="3000" dirty="0" smtClean="0"/>
            </a:b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0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sz="4000" dirty="0" smtClean="0">
                <a:solidFill>
                  <a:sysClr val="window" lastClr="FFFFFF"/>
                </a:solidFill>
              </a:rPr>
              <a:t>Hierarchical Diagram/Orthogonal Corners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3" y="1465437"/>
            <a:ext cx="5985861" cy="45782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Diagrams can be edited and reformatted using varies options.  Using this capability, diagrams can be designed to satisfy essential operational and functional requirements.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762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4000" dirty="0" err="1">
                <a:solidFill>
                  <a:sysClr val="window" lastClr="FFFFFF"/>
                </a:solidFill>
              </a:rPr>
              <a:t>Interbasin</a:t>
            </a:r>
            <a:r>
              <a:rPr lang="en-US" sz="4000" dirty="0">
                <a:solidFill>
                  <a:sysClr val="window" lastClr="FFFFFF"/>
                </a:solidFill>
              </a:rPr>
              <a:t> </a:t>
            </a:r>
            <a:r>
              <a:rPr lang="en-US" sz="4000" dirty="0" smtClean="0">
                <a:solidFill>
                  <a:sysClr val="window" lastClr="FFFFFF"/>
                </a:solidFill>
              </a:rPr>
              <a:t>Transfer</a:t>
            </a:r>
            <a:br>
              <a:rPr lang="en-US" sz="4000" dirty="0" smtClean="0">
                <a:solidFill>
                  <a:sysClr val="window" lastClr="FFFFFF"/>
                </a:solidFill>
              </a:rPr>
            </a:br>
            <a:r>
              <a:rPr lang="en-US" sz="4000" dirty="0" smtClean="0">
                <a:solidFill>
                  <a:sysClr val="window" lastClr="FFFFFF"/>
                </a:solidFill>
              </a:rPr>
              <a:t>The Bonnet Carré Spillway</a:t>
            </a:r>
            <a:endParaRPr lang="en-US" sz="4000" dirty="0">
              <a:solidFill>
                <a:sysClr val="window" lastClr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7049"/>
            <a:ext cx="6019800" cy="4514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Bonnet Carré </a:t>
            </a:r>
            <a:r>
              <a:rPr lang="en-US" dirty="0" smtClean="0">
                <a:solidFill>
                  <a:schemeClr val="bg1"/>
                </a:solidFill>
              </a:rPr>
              <a:t>Spillway is opened to relieve pressure on New Orleans’ levees from the Mississippi River and moves water </a:t>
            </a:r>
            <a:r>
              <a:rPr lang="en-US" smtClean="0">
                <a:solidFill>
                  <a:schemeClr val="bg1"/>
                </a:solidFill>
              </a:rPr>
              <a:t>into the Lake Pontchartrain Basin.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762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sz="4000" dirty="0">
                <a:solidFill>
                  <a:sysClr val="window" lastClr="FFFFFF"/>
                </a:solidFill>
              </a:rPr>
              <a:t>Interbasin Transfers in the</a:t>
            </a:r>
            <a:br>
              <a:rPr lang="en-US" sz="4000" dirty="0">
                <a:solidFill>
                  <a:sysClr val="window" lastClr="FFFFFF"/>
                </a:solidFill>
              </a:rPr>
            </a:br>
            <a:r>
              <a:rPr lang="en-US" sz="4000" dirty="0">
                <a:solidFill>
                  <a:sysClr val="window" lastClr="FFFFFF"/>
                </a:solidFill>
              </a:rPr>
              <a:t>Watershed Boundary </a:t>
            </a:r>
            <a:r>
              <a:rPr lang="en-US" sz="4000" dirty="0" smtClean="0">
                <a:solidFill>
                  <a:sysClr val="window" lastClr="FFFFFF"/>
                </a:solidFill>
              </a:rPr>
              <a:t>Dataset</a:t>
            </a:r>
            <a:endParaRPr lang="en-US" sz="4000" dirty="0">
              <a:solidFill>
                <a:sysClr val="window" lastClr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019800" cy="49381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Interbasin transfers or diversions can be accounted for by adding additional points to the centroids data and modifying the WBD attribute table for proper routing.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0496"/>
            <a:ext cx="8991600" cy="5334000"/>
          </a:xfrm>
        </p:spPr>
        <p:txBody>
          <a:bodyPr/>
          <a:lstStyle/>
          <a:p>
            <a:r>
              <a:rPr lang="en-US" sz="3000" dirty="0" smtClean="0"/>
              <a:t>Schematics provide a powerful tool </a:t>
            </a:r>
            <a:r>
              <a:rPr lang="en-US" sz="2600" dirty="0" smtClean="0"/>
              <a:t>for visualizing topological relationships</a:t>
            </a:r>
          </a:p>
          <a:p>
            <a:pPr lvl="1"/>
            <a:r>
              <a:rPr lang="en-US" sz="2200" dirty="0" smtClean="0"/>
              <a:t>“Geographic” space</a:t>
            </a:r>
          </a:p>
          <a:p>
            <a:pPr lvl="1"/>
            <a:r>
              <a:rPr lang="en-US" sz="2200" dirty="0" smtClean="0"/>
              <a:t>“Logical” space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600" dirty="0" smtClean="0"/>
              <a:t>Schematics can be used to investigate, reconcile, and ensure topological integrity (QA/QC)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Schematics can be used to extend the capabilities of geospatial data, such as the Watershed Boundary Dataset by:</a:t>
            </a:r>
            <a:br>
              <a:rPr lang="en-US" sz="26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Creating a logical network representing the flow through geographic elements</a:t>
            </a:r>
          </a:p>
          <a:p>
            <a:pPr lvl="1"/>
            <a:r>
              <a:rPr lang="en-US" sz="1800" dirty="0" smtClean="0"/>
              <a:t>Augmenting simple topology with complex networks</a:t>
            </a:r>
          </a:p>
          <a:p>
            <a:pPr lvl="1"/>
            <a:r>
              <a:rPr lang="en-US" sz="2200" dirty="0" smtClean="0"/>
              <a:t>Extending the capabilities of the data with tools that can navigate through the network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622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the WBD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83130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“Out of the box,” it is easy to see basin delineations.  However, flow direction is less evident.  As complexity increases and topography decreases relationships are unclear.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 smtClean="0">
                <a:solidFill>
                  <a:sysClr val="window" lastClr="FFFFFF"/>
                </a:solidFill>
              </a:rPr>
              <a:t>Symbolized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by HUC 10 Basins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4" y="1371600"/>
            <a:ext cx="6275302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Drainage patterns are more evident, using symbology.  However detail is still lacking and relationships in complex areas are not clearly revealed.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Lake Pontchartrain Basin</a:t>
            </a:r>
            <a:r>
              <a:rPr lang="en-US" dirty="0">
                <a:solidFill>
                  <a:sysClr val="window" lastClr="FFFFFF"/>
                </a:solidFill>
              </a:rPr>
              <a:t/>
            </a:r>
            <a:br>
              <a:rPr lang="en-US" dirty="0">
                <a:solidFill>
                  <a:sysClr val="window" lastClr="FFFFFF"/>
                </a:solidFill>
              </a:rPr>
            </a:br>
            <a:r>
              <a:rPr lang="en-US" dirty="0">
                <a:solidFill>
                  <a:sysClr val="window" lastClr="FFFFFF"/>
                </a:solidFill>
              </a:rPr>
              <a:t>S</a:t>
            </a:r>
            <a:r>
              <a:rPr lang="en-US" dirty="0" smtClean="0">
                <a:solidFill>
                  <a:sysClr val="window" lastClr="FFFFFF"/>
                </a:solidFill>
              </a:rPr>
              <a:t>howing WBD Downstream Topology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9" y="1371600"/>
            <a:ext cx="6187931" cy="47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00584" y="6172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schematic visualization of the Lake Pontchartrain Basin drainage pattern.  This clearly depicts the drainage network in geographic space.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dirty="0" smtClean="0"/>
              <a:t>Creating a Schematic Diagram to Using Schematics to Represent the Hierarchical Topology of Adjacent WBD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51037"/>
            <a:ext cx="8991600" cy="4830763"/>
          </a:xfrm>
        </p:spPr>
        <p:txBody>
          <a:bodyPr/>
          <a:lstStyle/>
          <a:p>
            <a:r>
              <a:rPr lang="en-US" sz="3000" dirty="0" smtClean="0"/>
              <a:t>Use the </a:t>
            </a:r>
            <a:r>
              <a:rPr lang="en-US" sz="3000" dirty="0"/>
              <a:t>downstream HUC </a:t>
            </a:r>
            <a:r>
              <a:rPr lang="en-US" sz="3000" dirty="0" smtClean="0"/>
              <a:t>12 attribute (</a:t>
            </a:r>
            <a:r>
              <a:rPr lang="en-US" sz="3000" i="1" dirty="0" err="1" smtClean="0"/>
              <a:t>ToHUC</a:t>
            </a:r>
            <a:r>
              <a:rPr lang="en-US" sz="3000" dirty="0" smtClean="0"/>
              <a:t>) to define the flow relationship between WBD Basins</a:t>
            </a:r>
            <a:endParaRPr lang="en-US" sz="2600" dirty="0" smtClean="0"/>
          </a:p>
          <a:p>
            <a:r>
              <a:rPr lang="en-US" sz="3000" dirty="0" smtClean="0"/>
              <a:t>Create a centroid point to represent each WBD basin polygon (Feature to Point Tool, in </a:t>
            </a:r>
            <a:r>
              <a:rPr lang="en-US" sz="3000" dirty="0" err="1" smtClean="0"/>
              <a:t>ArcToolBox</a:t>
            </a:r>
            <a:r>
              <a:rPr lang="en-US" sz="3000" dirty="0" smtClean="0"/>
              <a:t>)</a:t>
            </a:r>
            <a:endParaRPr lang="en-US" sz="2600" dirty="0"/>
          </a:p>
          <a:p>
            <a:pPr lvl="1"/>
            <a:r>
              <a:rPr lang="en-US" sz="2600" dirty="0" smtClean="0"/>
              <a:t>Force the centroid to lie within the polygon</a:t>
            </a:r>
          </a:p>
          <a:p>
            <a:r>
              <a:rPr lang="en-US" sz="3000" dirty="0" smtClean="0"/>
              <a:t>Create a schematic diagram </a:t>
            </a:r>
          </a:p>
          <a:p>
            <a:pPr lvl="1"/>
            <a:r>
              <a:rPr lang="en-US" sz="2600" dirty="0" smtClean="0"/>
              <a:t>Use the basin centroids to define the schematic nodes</a:t>
            </a:r>
          </a:p>
          <a:p>
            <a:pPr lvl="1"/>
            <a:r>
              <a:rPr lang="en-US" sz="2600" dirty="0" smtClean="0"/>
              <a:t>Use the </a:t>
            </a:r>
            <a:r>
              <a:rPr lang="en-US" sz="2600" i="1" dirty="0" err="1" smtClean="0"/>
              <a:t>ToHUC</a:t>
            </a:r>
            <a:r>
              <a:rPr lang="en-US" sz="2600" dirty="0" smtClean="0"/>
              <a:t> field to develop the link to the next downstream node</a:t>
            </a:r>
          </a:p>
          <a:p>
            <a:r>
              <a:rPr lang="en-US" sz="3000" dirty="0" smtClean="0"/>
              <a:t>Examine diagram for topology errors and “loose ends”</a:t>
            </a:r>
            <a:br>
              <a:rPr lang="en-US" sz="3000" dirty="0" smtClean="0"/>
            </a:b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5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 bwMode="auto">
          <a:xfrm>
            <a:off x="76200" y="152400"/>
            <a:ext cx="906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dirty="0" smtClean="0">
                <a:solidFill>
                  <a:sysClr val="window" lastClr="FFFFFF"/>
                </a:solidFill>
              </a:rPr>
              <a:t>Step 1 – Create Basin Centroids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4" y="1371600"/>
            <a:ext cx="6275302" cy="47659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Centroids placed within each HUC 12 basin polygon contain the attribute information form their originating polygon.  This is used to create links between up and down stream.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81200"/>
            <a:ext cx="82962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2 – </a:t>
            </a:r>
            <a:r>
              <a:rPr lang="en-US" dirty="0" smtClean="0">
                <a:solidFill>
                  <a:sysClr val="window" lastClr="FFFFFF"/>
                </a:solidFill>
              </a:rPr>
              <a:t>Identify a Schematic Dataset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0335" y="2369335"/>
            <a:ext cx="2147888" cy="17318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10683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 </a:t>
            </a:r>
            <a:r>
              <a:rPr lang="en-US" dirty="0"/>
              <a:t>geodatabase</a:t>
            </a:r>
            <a:r>
              <a:rPr lang="en-US" dirty="0" smtClean="0"/>
              <a:t>, create a new Schematic Dataset</a:t>
            </a:r>
            <a:br>
              <a:rPr lang="en-US" dirty="0" smtClean="0"/>
            </a:br>
            <a:r>
              <a:rPr lang="en-US" dirty="0" smtClean="0"/>
              <a:t>or use an existing Diagram Template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2551938" y="1655064"/>
            <a:ext cx="827532" cy="774192"/>
          </a:xfrm>
          <a:prstGeom prst="curvedConnector2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93161" y="2532888"/>
            <a:ext cx="1467036" cy="143125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0800000" flipV="1">
            <a:off x="2438400" y="1775992"/>
            <a:ext cx="3207072" cy="828457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5468" y="1096522"/>
            <a:ext cx="349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Diagram Template defines the style and elements in the diagram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26158" y="2705716"/>
            <a:ext cx="1212426" cy="407443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763869"/>
            <a:ext cx="883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element of this template is a schematic node feature that captures the X,Y position of each centroid point from its </a:t>
            </a:r>
            <a:r>
              <a:rPr lang="en-US" i="1" dirty="0" smtClean="0"/>
              <a:t>Shape</a:t>
            </a:r>
            <a:r>
              <a:rPr lang="en-US" dirty="0" smtClean="0"/>
              <a:t> field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 rot="16200000" flipV="1">
            <a:off x="2102421" y="3016820"/>
            <a:ext cx="1891160" cy="1676400"/>
          </a:xfrm>
          <a:prstGeom prst="curvedConnector3">
            <a:avLst>
              <a:gd name="adj1" fmla="val 9835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00435" y="3159814"/>
            <a:ext cx="1309366" cy="448187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-593451" y="4205961"/>
            <a:ext cx="2253704" cy="609598"/>
          </a:xfrm>
          <a:prstGeom prst="curvedConnector3">
            <a:avLst>
              <a:gd name="adj1" fmla="val 100509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element of this template is a schematic link (line) feature that uses a query to select a starting point (centroid) and end point (downstream centroid from </a:t>
            </a:r>
            <a:r>
              <a:rPr lang="en-US" i="1" dirty="0" err="1" smtClean="0"/>
              <a:t>ToHUC</a:t>
            </a:r>
            <a:r>
              <a:rPr lang="en-US" dirty="0" smtClean="0"/>
              <a:t>) and transfers the X,Y position of each to the link origin and extremity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4529"/>
            <a:ext cx="8763000" cy="1349929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" lastClr="FFFFFF"/>
                </a:solidFill>
              </a:rPr>
              <a:t>Step </a:t>
            </a:r>
            <a:r>
              <a:rPr lang="en-US" dirty="0" smtClean="0">
                <a:solidFill>
                  <a:sysClr val="window" lastClr="FFFFFF"/>
                </a:solidFill>
              </a:rPr>
              <a:t>3 – Schematic Node Featureclass Created from Basin Centroids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" y="5577592"/>
            <a:ext cx="883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features will be a “Node” type schematic feature</a:t>
            </a:r>
          </a:p>
          <a:p>
            <a:endParaRPr lang="en-US" dirty="0"/>
          </a:p>
          <a:p>
            <a:r>
              <a:rPr lang="en-US" dirty="0" smtClean="0"/>
              <a:t>The geometry of the schematic features will be “Point”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71650"/>
            <a:ext cx="8391525" cy="3486150"/>
          </a:xfrm>
          <a:prstGeom prst="rect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2465832"/>
            <a:ext cx="1219200" cy="507111"/>
          </a:xfrm>
          <a:prstGeom prst="round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Curved Connector 46"/>
          <p:cNvCxnSpPr/>
          <p:nvPr/>
        </p:nvCxnSpPr>
        <p:spPr>
          <a:xfrm rot="5400000" flipH="1" flipV="1">
            <a:off x="2659505" y="3893699"/>
            <a:ext cx="2834391" cy="533397"/>
          </a:xfrm>
          <a:prstGeom prst="curvedConnector3">
            <a:avLst>
              <a:gd name="adj1" fmla="val 9968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1307068"/>
            <a:ext cx="88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of the schematic nodes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-49051" y="1877851"/>
            <a:ext cx="1042987" cy="640084"/>
          </a:xfrm>
          <a:prstGeom prst="curvedConnector3">
            <a:avLst>
              <a:gd name="adj1" fmla="val 99973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958334" y="2661571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962144" y="2914650"/>
            <a:ext cx="754380" cy="209550"/>
          </a:xfrm>
          <a:prstGeom prst="ellipse">
            <a:avLst/>
          </a:prstGeom>
          <a:noFill/>
          <a:ln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/>
          <p:cNvCxnSpPr/>
          <p:nvPr/>
        </p:nvCxnSpPr>
        <p:spPr>
          <a:xfrm rot="16200000" flipV="1">
            <a:off x="4538663" y="4348163"/>
            <a:ext cx="3305175" cy="647700"/>
          </a:xfrm>
          <a:prstGeom prst="curvedConnector3">
            <a:avLst>
              <a:gd name="adj1" fmla="val 9924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632AD7A-AA54-44E5-9C40-5A11CDFE3FE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4394D3A-F942-47CD-9988-50C3AD88105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5FD4D78-D997-4351-886A-318D37D2736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4CDCFF1-41A0-41F4-AEDB-7E294A75E8D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</TotalTime>
  <Words>1022</Words>
  <Application>Microsoft Office PowerPoint</Application>
  <PresentationFormat>On-screen Show (4:3)</PresentationFormat>
  <Paragraphs>119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Providing Geography for Topology; A Schematic View of the National Watershed Boundary Dataset (WBD)</vt:lpstr>
      <vt:lpstr>The Watershed Boundary Database</vt:lpstr>
      <vt:lpstr>PowerPoint Presentation</vt:lpstr>
      <vt:lpstr>PowerPoint Presentation</vt:lpstr>
      <vt:lpstr>PowerPoint Presentation</vt:lpstr>
      <vt:lpstr>Creating a Schematic Diagram to Using Schematics to Represent the Hierarchical Topology of Adjacent WBD Polygons</vt:lpstr>
      <vt:lpstr>PowerPoint Presentation</vt:lpstr>
      <vt:lpstr>Step 2 – Identify a Schematic Dataset</vt:lpstr>
      <vt:lpstr>Step 3 – Schematic Node Featureclass Created from Basin Centroids</vt:lpstr>
      <vt:lpstr>Step 4 – Transfer X,Y to Schematic Nodes from Basin Centroids</vt:lpstr>
      <vt:lpstr>Step 5 – Schematic Link Featureclass Created from Basin Centroids</vt:lpstr>
      <vt:lpstr>Step 6 – Create Schematic Links by Defining Origin and Extremity Nodes</vt:lpstr>
      <vt:lpstr>PowerPoint Presentation</vt:lpstr>
      <vt:lpstr>PowerPoint Presentation</vt:lpstr>
      <vt:lpstr>PowerPoint Presentation</vt:lpstr>
      <vt:lpstr>What Can Be Done with this Schematic Diagram?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LADOTD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Mitchell</dc:creator>
  <cp:lastModifiedBy>James E. Mitchell, Ph. D.</cp:lastModifiedBy>
  <cp:revision>252</cp:revision>
  <dcterms:created xsi:type="dcterms:W3CDTF">2011-04-25T01:46:26Z</dcterms:created>
  <dcterms:modified xsi:type="dcterms:W3CDTF">2013-01-22T16:33:13Z</dcterms:modified>
</cp:coreProperties>
</file>