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2"/>
  </p:sldMasterIdLst>
  <p:notesMasterIdLst>
    <p:notesMasterId r:id="rId78"/>
  </p:notesMasterIdLst>
  <p:sldIdLst>
    <p:sldId id="256" r:id="rId63"/>
    <p:sldId id="259" r:id="rId64"/>
    <p:sldId id="257" r:id="rId65"/>
    <p:sldId id="258" r:id="rId66"/>
    <p:sldId id="260" r:id="rId67"/>
    <p:sldId id="261" r:id="rId68"/>
    <p:sldId id="272" r:id="rId69"/>
    <p:sldId id="263" r:id="rId70"/>
    <p:sldId id="266" r:id="rId71"/>
    <p:sldId id="267" r:id="rId72"/>
    <p:sldId id="269" r:id="rId73"/>
    <p:sldId id="265" r:id="rId74"/>
    <p:sldId id="271" r:id="rId75"/>
    <p:sldId id="273" r:id="rId76"/>
    <p:sldId id="270" r:id="rId77"/>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48E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3" autoAdjust="0"/>
    <p:restoredTop sz="94660"/>
  </p:normalViewPr>
  <p:slideViewPr>
    <p:cSldViewPr>
      <p:cViewPr varScale="1">
        <p:scale>
          <a:sx n="104" d="100"/>
          <a:sy n="104" d="100"/>
        </p:scale>
        <p:origin x="216" y="78"/>
      </p:cViewPr>
      <p:guideLst>
        <p:guide orient="horz" pos="2160"/>
        <p:guide pos="2880"/>
      </p:guideLst>
    </p:cSldViewPr>
  </p:slideViewPr>
  <p:notesTextViewPr>
    <p:cViewPr>
      <p:scale>
        <a:sx n="150" d="100"/>
        <a:sy n="150" d="100"/>
      </p:scale>
      <p:origin x="0" y="0"/>
    </p:cViewPr>
  </p:notesTextViewPr>
  <p:notesViewPr>
    <p:cSldViewPr>
      <p:cViewPr varScale="1">
        <p:scale>
          <a:sx n="83" d="100"/>
          <a:sy n="83" d="100"/>
        </p:scale>
        <p:origin x="196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customXml" Target="../customXml/item55.xml"/><Relationship Id="rId63" Type="http://schemas.openxmlformats.org/officeDocument/2006/relationships/slide" Target="slides/slide1.xml"/><Relationship Id="rId68" Type="http://schemas.openxmlformats.org/officeDocument/2006/relationships/slide" Target="slides/slide6.xml"/><Relationship Id="rId76" Type="http://schemas.openxmlformats.org/officeDocument/2006/relationships/slide" Target="slides/slide14.xml"/><Relationship Id="rId7" Type="http://schemas.openxmlformats.org/officeDocument/2006/relationships/customXml" Target="../customXml/item7.xml"/><Relationship Id="rId71"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slide" Target="slides/slide4.xml"/><Relationship Id="rId74" Type="http://schemas.openxmlformats.org/officeDocument/2006/relationships/slide" Target="slides/slide12.xml"/><Relationship Id="rId79"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 Target="slides/slide3.xml"/><Relationship Id="rId73" Type="http://schemas.openxmlformats.org/officeDocument/2006/relationships/slide" Target="slides/slide1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2.xml"/><Relationship Id="rId69" Type="http://schemas.openxmlformats.org/officeDocument/2006/relationships/slide" Target="slides/slide7.xml"/><Relationship Id="rId77" Type="http://schemas.openxmlformats.org/officeDocument/2006/relationships/slide" Target="slides/slide15.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0.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5.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Master" Target="slideMasters/slideMaster1.xml"/><Relationship Id="rId70" Type="http://schemas.openxmlformats.org/officeDocument/2006/relationships/slide" Target="slides/slide8.xml"/><Relationship Id="rId75"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CBB6040B-3A3A-4FD6-83F4-EB462F3BADB4}" type="datetimeFigureOut">
              <a:rPr lang="en-US"/>
              <a:pPr>
                <a:defRPr/>
              </a:pPr>
              <a:t>7/12/2015</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6C5A4978-8490-48FE-9B9B-7204FAA9F580}" type="slidenum">
              <a:rPr lang="en-US"/>
              <a:pPr>
                <a:defRPr/>
              </a:pPr>
              <a:t>‹#›</a:t>
            </a:fld>
            <a:endParaRPr lang="en-US" dirty="0"/>
          </a:p>
        </p:txBody>
      </p:sp>
    </p:spTree>
    <p:extLst>
      <p:ext uri="{BB962C8B-B14F-4D97-AF65-F5344CB8AC3E}">
        <p14:creationId xmlns:p14="http://schemas.microsoft.com/office/powerpoint/2010/main" val="836629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 by James E. Mitchell, Ph. D. at the 2015</a:t>
            </a:r>
            <a:r>
              <a:rPr lang="en-US" i="1" dirty="0" smtClean="0"/>
              <a:t> ESRI International Users’ Conference</a:t>
            </a:r>
            <a:r>
              <a:rPr lang="en-US" dirty="0" smtClean="0"/>
              <a:t>, in San Diego, CA, on July 22, 2015. </a:t>
            </a:r>
            <a:endParaRPr lang="en-US" dirty="0"/>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1</a:t>
            </a:fld>
            <a:endParaRPr lang="en-US" dirty="0"/>
          </a:p>
        </p:txBody>
      </p:sp>
    </p:spTree>
    <p:extLst>
      <p:ext uri="{BB962C8B-B14F-4D97-AF65-F5344CB8AC3E}">
        <p14:creationId xmlns:p14="http://schemas.microsoft.com/office/powerpoint/2010/main" val="335383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GIS User Level are differentiated by their level of use of GIS technology.  Everyone starts in Level-0, just wanting to “see stuff on a map.”  As their requirements to handle and interact with the data increase, they can increase their skills and move to a higher level.  Eventually, users will find their own level.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all of this to work, it is necessary to have an IT-centric GIS program, comprised of knowledgeable, experienced GIS professionals with advanced IT skills.</a:t>
            </a:r>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10</a:t>
            </a:fld>
            <a:endParaRPr lang="en-US" dirty="0"/>
          </a:p>
        </p:txBody>
      </p:sp>
    </p:spTree>
    <p:extLst>
      <p:ext uri="{BB962C8B-B14F-4D97-AF65-F5344CB8AC3E}">
        <p14:creationId xmlns:p14="http://schemas.microsoft.com/office/powerpoint/2010/main" val="153140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Who does what, or “division of labor” became a focal point of many discussions.  Where do you draw the line between what users do and what IT does?  In general, this boiled down to users handle data and use GIS to do their job, while IT handles technology and their job is to make GIS work for the users.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division becomes very difficult to determine in many state agencies without an IT-centric GIS program.  In these cases, it is often the users who are doing all of it.  Sometimes this is done completely outside of IT.  In some cases, IT just doesn’t care.</a:t>
            </a:r>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11</a:t>
            </a:fld>
            <a:endParaRPr lang="en-US" dirty="0"/>
          </a:p>
        </p:txBody>
      </p:sp>
    </p:spTree>
    <p:extLst>
      <p:ext uri="{BB962C8B-B14F-4D97-AF65-F5344CB8AC3E}">
        <p14:creationId xmlns:p14="http://schemas.microsoft.com/office/powerpoint/2010/main" val="2797366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the uncertainty of transition, many GIS users could only see consolidation as taking GIS away from them.  In agencies with little or no GIS, many looked to consolidation as a new resource.  The bottom line I that GIS is not free and that will not change.  Access to GIS will still need to be bought by agencies who want the technology.  If an agency is not willing to pay for GIS, they will still not have any GIS.</a:t>
            </a:r>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12</a:t>
            </a:fld>
            <a:endParaRPr lang="en-US" dirty="0"/>
          </a:p>
        </p:txBody>
      </p:sp>
    </p:spTree>
    <p:extLst>
      <p:ext uri="{BB962C8B-B14F-4D97-AF65-F5344CB8AC3E}">
        <p14:creationId xmlns:p14="http://schemas.microsoft.com/office/powerpoint/2010/main" val="691110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Many of the myths about GIS are due to a lack of understanding that GIS happens in the hands of GIS users.  An agency can use GIS in many ways, but it is their staff applying their discipline-specific knowledge, to their discipline-specific workflows and problems.  You cannot expect someone else to do your work for you.</a:t>
            </a:r>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13</a:t>
            </a:fld>
            <a:endParaRPr lang="en-US" dirty="0"/>
          </a:p>
        </p:txBody>
      </p:sp>
    </p:spTree>
    <p:extLst>
      <p:ext uri="{BB962C8B-B14F-4D97-AF65-F5344CB8AC3E}">
        <p14:creationId xmlns:p14="http://schemas.microsoft.com/office/powerpoint/2010/main" val="2023907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Users will eventually be able to reap the benefits promised by consolidation – a more efficient, effective delivery of GIS technology, as well as, an environment that will facilitate the appropriate sharing of GIS data and services.</a:t>
            </a:r>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14</a:t>
            </a:fld>
            <a:endParaRPr lang="en-US" dirty="0"/>
          </a:p>
        </p:txBody>
      </p:sp>
    </p:spTree>
    <p:extLst>
      <p:ext uri="{BB962C8B-B14F-4D97-AF65-F5344CB8AC3E}">
        <p14:creationId xmlns:p14="http://schemas.microsoft.com/office/powerpoint/2010/main" val="3304356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story is not over and</a:t>
            </a:r>
            <a:r>
              <a:rPr lang="en-US" baseline="0" dirty="0" smtClean="0"/>
              <a:t> state-government-wide IT consolidation continues…</a:t>
            </a:r>
            <a:endParaRPr lang="en-US" dirty="0"/>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15</a:t>
            </a:fld>
            <a:endParaRPr lang="en-US" dirty="0"/>
          </a:p>
        </p:txBody>
      </p:sp>
    </p:spTree>
    <p:extLst>
      <p:ext uri="{BB962C8B-B14F-4D97-AF65-F5344CB8AC3E}">
        <p14:creationId xmlns:p14="http://schemas.microsoft.com/office/powerpoint/2010/main" val="341439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On March 17, 2014, all state employees, working for “in-scope” agencies (described in next slide) with Civil Service IT job titles, were transferred into a new organization within the Louisiana Division of Administration (DOA), the Office of Technology Services (OTS).  OTS immediately had some 800 new employees.</a:t>
            </a:r>
            <a:endParaRPr lang="en-US" dirty="0"/>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2</a:t>
            </a:fld>
            <a:endParaRPr lang="en-US" dirty="0"/>
          </a:p>
        </p:txBody>
      </p:sp>
    </p:spTree>
    <p:extLst>
      <p:ext uri="{BB962C8B-B14F-4D97-AF65-F5344CB8AC3E}">
        <p14:creationId xmlns:p14="http://schemas.microsoft.com/office/powerpoint/2010/main" val="249745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goals of the IT consolidation are embodied in the phrase, “reinvent IT.”  Creating increased efficiencies and effectiveness by improving and sharing services across the “silos,” previously imposed by separate IT infrastructures in individual agencies.</a:t>
            </a:r>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3</a:t>
            </a:fld>
            <a:endParaRPr lang="en-US" dirty="0"/>
          </a:p>
        </p:txBody>
      </p:sp>
    </p:spTree>
    <p:extLst>
      <p:ext uri="{BB962C8B-B14F-4D97-AF65-F5344CB8AC3E}">
        <p14:creationId xmlns:p14="http://schemas.microsoft.com/office/powerpoint/2010/main" val="154114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At the annual meeting of the Council of Information Systems Directors (CISD), Louisiana CIO Chad McGee stated the need to centralize all IT resources and infrastructure into one, central organization.  It was a decade before this would be realized.</a:t>
            </a:r>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4</a:t>
            </a:fld>
            <a:endParaRPr lang="en-US" dirty="0"/>
          </a:p>
        </p:txBody>
      </p:sp>
    </p:spTree>
    <p:extLst>
      <p:ext uri="{BB962C8B-B14F-4D97-AF65-F5344CB8AC3E}">
        <p14:creationId xmlns:p14="http://schemas.microsoft.com/office/powerpoint/2010/main" val="164883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plan for consolidation involved the formation of workgroups, related to topical areas of IT responsibility.  These groups were to include representatives from in-scope agencies, with expertise in that subject.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challenge for GIS was clear.  GIS, particularly enterprise GIS, crossed across many of these workgroups.  To properly implemented a statewide enterprise GIS, many non-GIS IT resources must be engaged and integrated.  The GIS Workgroup identified the issues of common interest and realized it virtually involved all the other workgroups.</a:t>
            </a:r>
            <a:endParaRPr lang="en-US" dirty="0"/>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5</a:t>
            </a:fld>
            <a:endParaRPr lang="en-US" dirty="0"/>
          </a:p>
        </p:txBody>
      </p:sp>
    </p:spTree>
    <p:extLst>
      <p:ext uri="{BB962C8B-B14F-4D97-AF65-F5344CB8AC3E}">
        <p14:creationId xmlns:p14="http://schemas.microsoft.com/office/powerpoint/2010/main" val="145728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GIS is an “integrating technology” and acts as a platform that sits above other base information technologies (databases, web services, </a:t>
            </a:r>
            <a:r>
              <a:rPr lang="en-US" sz="1200" i="1" kern="1200" dirty="0"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and integrates the services and functions those technologies provide to the enterprise, through a geospatial platform.  For this to work, GIS services and resources must be able to access and interact across the physical infrastructure (networks, storage, mobile devices, </a:t>
            </a:r>
            <a:r>
              <a:rPr lang="en-US" sz="1200" i="1" kern="1200" dirty="0"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into those systems.  This requires elements of security, access authority, and the governance that mediates that.</a:t>
            </a:r>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6</a:t>
            </a:fld>
            <a:endParaRPr lang="en-US" dirty="0"/>
          </a:p>
        </p:txBody>
      </p:sp>
    </p:spTree>
    <p:extLst>
      <p:ext uri="{BB962C8B-B14F-4D97-AF65-F5344CB8AC3E}">
        <p14:creationId xmlns:p14="http://schemas.microsoft.com/office/powerpoint/2010/main" val="1106548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Enterprise GIS is “the big picture” approach to providing GIS resources across the entire organization, to anyone who can use it to do their work.  Enterprise GIS includes the IT people and infrastructure, as well as, the users, the work they do, and the data they create and use.</a:t>
            </a:r>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7</a:t>
            </a:fld>
            <a:endParaRPr lang="en-US" dirty="0"/>
          </a:p>
        </p:txBody>
      </p:sp>
    </p:spTree>
    <p:extLst>
      <p:ext uri="{BB962C8B-B14F-4D97-AF65-F5344CB8AC3E}">
        <p14:creationId xmlns:p14="http://schemas.microsoft.com/office/powerpoint/2010/main" val="138592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Who does GIS?  The users who use it to do their work.  The IT GIS professionals create and support the technology and environment that makes that all happen.</a:t>
            </a:r>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8</a:t>
            </a:fld>
            <a:endParaRPr lang="en-US" dirty="0"/>
          </a:p>
        </p:txBody>
      </p:sp>
    </p:spTree>
    <p:extLst>
      <p:ext uri="{BB962C8B-B14F-4D97-AF65-F5344CB8AC3E}">
        <p14:creationId xmlns:p14="http://schemas.microsoft.com/office/powerpoint/2010/main" val="141423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GIS User Model can be visualized as a martini glass.  The cup holds the different levels of users, from the least sophisticated (Level-0) to “super-users” (Level-3).  As GIS experience increases, the number of individual’s decreases.  The kinds of technology that supports these users, Desktop, Web, and “Cloud;” are seen on the right.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users are supported by the stem, comprised of IT GIS professionals.  These are specialized IT professionals, who have experience in GIS and bridge the gap between users and the IT infrastructure that makes it happen (the base of the glass).</a:t>
            </a:r>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9</a:t>
            </a:fld>
            <a:endParaRPr lang="en-US" dirty="0"/>
          </a:p>
        </p:txBody>
      </p:sp>
    </p:spTree>
    <p:extLst>
      <p:ext uri="{BB962C8B-B14F-4D97-AF65-F5344CB8AC3E}">
        <p14:creationId xmlns:p14="http://schemas.microsoft.com/office/powerpoint/2010/main" val="3474572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3EF4888-09C6-419B-906F-0D41F2E4C21B}" type="datetimeFigureOut">
              <a:rPr lang="en-US"/>
              <a:pPr>
                <a:defRPr/>
              </a:pPr>
              <a:t>7/12/2015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B6E4EA2-563C-4FCF-B25E-F6EFC9767AE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14482F-5380-4F93-BE0D-751D21959AE7}" type="datetimeFigureOut">
              <a:rPr lang="en-US"/>
              <a:pPr>
                <a:defRPr/>
              </a:pPr>
              <a:t>7/12/2015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2D674F1-9046-4492-8327-7F5AE995C68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804521-C15C-4004-8755-35EAE65C2DC1}" type="datetimeFigureOut">
              <a:rPr lang="en-US"/>
              <a:pPr>
                <a:defRPr/>
              </a:pPr>
              <a:t>7/12/2015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EB32E2-54ED-48D7-AFA3-14F5926B732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A9945C-065C-4747-B151-06765CBFD269}" type="datetimeFigureOut">
              <a:rPr lang="en-US"/>
              <a:pPr>
                <a:defRPr/>
              </a:pPr>
              <a:t>7/12/2015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853CD0-3DE3-4A54-BDCD-EC0249AC81A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EA0F89-9CBA-4609-A450-EC6D58056CC2}" type="datetimeFigureOut">
              <a:rPr lang="en-US"/>
              <a:pPr>
                <a:defRPr/>
              </a:pPr>
              <a:t>7/12/2015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C2873A-78F4-4DF2-B276-5CFF79D0893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8CF0AE-7FF4-466C-A1FE-FF554906E7D2}" type="datetimeFigureOut">
              <a:rPr lang="en-US"/>
              <a:pPr>
                <a:defRPr/>
              </a:pPr>
              <a:t>7/12/2015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61E6D36-36AB-4271-8ABD-AC42C77FF69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BCA7D2-1744-4510-BC92-0F139ECBDD99}" type="datetimeFigureOut">
              <a:rPr lang="en-US"/>
              <a:pPr>
                <a:defRPr/>
              </a:pPr>
              <a:t>7/12/2015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E84D226-47E0-4573-B071-09E5F4AAA2F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21C65E-CDE4-4ECD-A00F-88C6583D0E9A}" type="datetimeFigureOut">
              <a:rPr lang="en-US"/>
              <a:pPr>
                <a:defRPr/>
              </a:pPr>
              <a:t>7/12/2015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8D9B1C-E67F-4FE1-8CE7-084F7438BCD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6D18C5-264B-4213-A1F6-AA092E0DE899}" type="datetimeFigureOut">
              <a:rPr lang="en-US"/>
              <a:pPr>
                <a:defRPr/>
              </a:pPr>
              <a:t>7/12/2015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6C9EFC3-17D9-45DA-A2C5-AF113C65119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E38141-39FB-4D09-A9EC-92A1BC8FFB23}" type="datetimeFigureOut">
              <a:rPr lang="en-US"/>
              <a:pPr>
                <a:defRPr/>
              </a:pPr>
              <a:t>7/12/2015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06B039-495F-4421-B639-E9D5CB4B622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335CD6-2A86-463F-B6B9-DD8710E4A70E}" type="datetimeFigureOut">
              <a:rPr lang="en-US"/>
              <a:pPr>
                <a:defRPr/>
              </a:pPr>
              <a:t>7/12/2015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761991A-1659-4083-A9ED-A9147029B1A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EE8ADA7-67CD-4E37-AEDF-9610CD4C77B1}" type="datetimeFigureOut">
              <a:rPr lang="en-US"/>
              <a:pPr>
                <a:defRPr/>
              </a:pPr>
              <a:t>7/12/2015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D36CF2C-F451-450C-ADBF-D6A003A6DAD4}"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 y="76200"/>
            <a:ext cx="9067800" cy="1493520"/>
          </a:xfrm>
        </p:spPr>
        <p:txBody>
          <a:bodyPr/>
          <a:lstStyle/>
          <a:p>
            <a:pPr eaLnBrk="1" hangingPunct="1"/>
            <a:r>
              <a:rPr lang="en-US" sz="4000" dirty="0"/>
              <a:t>Making State Government IT Consolidation Work for GIS in Louisiana</a:t>
            </a:r>
            <a:endParaRPr lang="en-US" sz="4000" dirty="0" smtClean="0"/>
          </a:p>
        </p:txBody>
      </p:sp>
      <p:graphicFrame>
        <p:nvGraphicFramePr>
          <p:cNvPr id="5" name="Table 4"/>
          <p:cNvGraphicFramePr>
            <a:graphicFrameLocks noGrp="1"/>
          </p:cNvGraphicFramePr>
          <p:nvPr>
            <p:extLst>
              <p:ext uri="{D42A27DB-BD31-4B8C-83A1-F6EECF244321}">
                <p14:modId xmlns:p14="http://schemas.microsoft.com/office/powerpoint/2010/main" val="235851885"/>
              </p:ext>
            </p:extLst>
          </p:nvPr>
        </p:nvGraphicFramePr>
        <p:xfrm>
          <a:off x="533400" y="6141720"/>
          <a:ext cx="8077200" cy="518161"/>
        </p:xfrm>
        <a:graphic>
          <a:graphicData uri="http://schemas.openxmlformats.org/drawingml/2006/table">
            <a:tbl>
              <a:tblPr>
                <a:tableStyleId>{5C22544A-7EE6-4342-B048-85BDC9FD1C3A}</a:tableStyleId>
              </a:tblPr>
              <a:tblGrid>
                <a:gridCol w="8077200"/>
              </a:tblGrid>
              <a:tr h="518161">
                <a:tc>
                  <a:txBody>
                    <a:bodyPr/>
                    <a:lstStyle/>
                    <a:p>
                      <a:pPr algn="ctr"/>
                      <a:endParaRPr lang="en-US" sz="1800" b="1" kern="1200" dirty="0" smtClean="0">
                        <a:solidFill>
                          <a:schemeClr val="lt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705100" y="1600200"/>
            <a:ext cx="3467100" cy="3467100"/>
          </a:xfrm>
          <a:prstGeom prst="rect">
            <a:avLst/>
          </a:prstGeom>
          <a:noFill/>
          <a:ln w="9525">
            <a:noFill/>
            <a:miter lim="800000"/>
            <a:headEnd/>
            <a:tailEnd/>
          </a:ln>
        </p:spPr>
      </p:pic>
      <p:sp>
        <p:nvSpPr>
          <p:cNvPr id="7" name="Rectangle 6"/>
          <p:cNvSpPr>
            <a:spLocks noChangeArrowheads="1"/>
          </p:cNvSpPr>
          <p:nvPr/>
        </p:nvSpPr>
        <p:spPr bwMode="auto">
          <a:xfrm>
            <a:off x="2420112" y="5241112"/>
            <a:ext cx="4191000" cy="778688"/>
          </a:xfrm>
          <a:prstGeom prst="rect">
            <a:avLst/>
          </a:prstGeom>
          <a:noFill/>
          <a:ln>
            <a:noFill/>
          </a:ln>
          <a:effectLst/>
          <a:extLst/>
        </p:spPr>
        <p:txBody>
          <a:bodyPr/>
          <a:ls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marL="0" marR="0" lvl="0" indent="0" algn="ctr" defTabSz="914400" rtl="0" eaLnBrk="1" fontAlgn="base" latinLnBrk="0" hangingPunct="1">
              <a:lnSpc>
                <a:spcPct val="80000"/>
              </a:lnSpc>
              <a:spcBef>
                <a:spcPct val="20000"/>
              </a:spcBef>
              <a:spcAft>
                <a:spcPct val="0"/>
              </a:spcAft>
              <a:buClr>
                <a:srgbClr val="FFCC00"/>
              </a:buClr>
              <a:buSzPct val="80000"/>
              <a:buFont typeface="Arial" charset="0"/>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rPr>
              <a:t>James </a:t>
            </a:r>
            <a:r>
              <a:rPr kumimoji="0" lang="en-US" sz="24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pitchFamily="34" charset="0"/>
                <a:ea typeface="+mn-ea"/>
                <a:cs typeface="+mn-cs"/>
              </a:rPr>
              <a:t>E. Mitchell</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rPr>
              <a:t>, Ph.D</a:t>
            </a:r>
            <a:r>
              <a:rPr kumimoji="0" lang="en-US" sz="24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pitchFamily="34" charset="0"/>
                <a:ea typeface="+mn-ea"/>
                <a:cs typeface="+mn-cs"/>
              </a:rPr>
              <a:t>.</a:t>
            </a:r>
            <a:endPar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a:p>
            <a:pPr marL="0" marR="0" indent="0" algn="ctr" defTabSz="914400" eaLnBrk="1" fontAlgn="auto" latinLnBrk="0" hangingPunct="1">
              <a:lnSpc>
                <a:spcPct val="80000"/>
              </a:lnSpc>
              <a:spcBef>
                <a:spcPts val="0"/>
              </a:spcBef>
              <a:spcAft>
                <a:spcPts val="0"/>
              </a:spcAft>
              <a:buClr>
                <a:srgbClr val="FFCC00"/>
              </a:buClr>
              <a:buSzPct val="80000"/>
              <a:buFont typeface="Arial" charset="0"/>
              <a:buNone/>
              <a:tabLst/>
              <a:defRPr/>
            </a:pPr>
            <a:r>
              <a:rPr lang="en-US" b="1" dirty="0">
                <a:solidFill>
                  <a:prstClr val="white"/>
                </a:solidFill>
                <a:latin typeface="Calibri"/>
              </a:rPr>
              <a:t>Louisiana Office of Technology Services</a:t>
            </a:r>
          </a:p>
          <a:p>
            <a:pPr marL="0" marR="0" indent="0" algn="ctr" defTabSz="914400" eaLnBrk="1" fontAlgn="auto" latinLnBrk="0" hangingPunct="1">
              <a:lnSpc>
                <a:spcPct val="80000"/>
              </a:lnSpc>
              <a:spcBef>
                <a:spcPts val="0"/>
              </a:spcBef>
              <a:spcAft>
                <a:spcPts val="0"/>
              </a:spcAft>
              <a:buClr>
                <a:srgbClr val="FFCC00"/>
              </a:buClr>
              <a:buSzPct val="80000"/>
              <a:buFont typeface="Arial" charset="0"/>
              <a:buNone/>
              <a:tabLst/>
              <a:defRPr/>
            </a:pPr>
            <a:r>
              <a:rPr lang="en-US" b="1" dirty="0">
                <a:solidFill>
                  <a:prstClr val="white"/>
                </a:solidFill>
                <a:latin typeface="Calibri"/>
              </a:rPr>
              <a:t>Geospatial Services  Manager</a:t>
            </a:r>
          </a:p>
        </p:txBody>
      </p:sp>
      <p:sp>
        <p:nvSpPr>
          <p:cNvPr id="2" name="TextBox 1"/>
          <p:cNvSpPr txBox="1"/>
          <p:nvPr/>
        </p:nvSpPr>
        <p:spPr>
          <a:xfrm>
            <a:off x="2286000" y="6135469"/>
            <a:ext cx="4343400" cy="646331"/>
          </a:xfrm>
          <a:prstGeom prst="rect">
            <a:avLst/>
          </a:prstGeom>
          <a:noFill/>
        </p:spPr>
        <p:txBody>
          <a:bodyPr wrap="square" rtlCol="0">
            <a:spAutoFit/>
          </a:bodyPr>
          <a:lstStyle/>
          <a:p>
            <a:pPr lvl="0" algn="ctr" fontAlgn="auto">
              <a:spcBef>
                <a:spcPts val="0"/>
              </a:spcBef>
              <a:spcAft>
                <a:spcPts val="0"/>
              </a:spcAft>
            </a:pPr>
            <a:r>
              <a:rPr lang="en-US" b="1" dirty="0" smtClean="0">
                <a:solidFill>
                  <a:prstClr val="white"/>
                </a:solidFill>
                <a:latin typeface="Calibri"/>
              </a:rPr>
              <a:t>2015 ESRI International Users’ Conference</a:t>
            </a:r>
          </a:p>
          <a:p>
            <a:pPr lvl="0" algn="ctr" fontAlgn="auto">
              <a:spcBef>
                <a:spcPts val="0"/>
              </a:spcBef>
              <a:spcAft>
                <a:spcPts val="0"/>
              </a:spcAft>
            </a:pPr>
            <a:r>
              <a:rPr lang="en-US" b="1" dirty="0" smtClean="0">
                <a:solidFill>
                  <a:prstClr val="white"/>
                </a:solidFill>
                <a:latin typeface="Calibri"/>
              </a:rPr>
              <a:t>July 22, 2015 – San Diego, 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639762"/>
          </a:xfrm>
        </p:spPr>
        <p:txBody>
          <a:bodyPr/>
          <a:lstStyle/>
          <a:p>
            <a:r>
              <a:rPr lang="en-US" dirty="0" smtClean="0"/>
              <a:t>GIS User Level Descriptions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7428121"/>
              </p:ext>
            </p:extLst>
          </p:nvPr>
        </p:nvGraphicFramePr>
        <p:xfrm>
          <a:off x="381000" y="1066800"/>
          <a:ext cx="8382000" cy="5379880"/>
        </p:xfrm>
        <a:graphic>
          <a:graphicData uri="http://schemas.openxmlformats.org/drawingml/2006/table">
            <a:tbl>
              <a:tblPr firstRow="1" bandRow="1">
                <a:tableStyleId>{5C22544A-7EE6-4342-B048-85BDC9FD1C3A}</a:tableStyleId>
              </a:tblPr>
              <a:tblGrid>
                <a:gridCol w="2514600"/>
                <a:gridCol w="5867400"/>
              </a:tblGrid>
              <a:tr h="487362">
                <a:tc>
                  <a:txBody>
                    <a:bodyPr/>
                    <a:lstStyle/>
                    <a:p>
                      <a:pPr algn="ctr"/>
                      <a:r>
                        <a:rPr lang="en-US" sz="2400" u="sng" dirty="0" smtClean="0">
                          <a:ln>
                            <a:solidFill>
                              <a:schemeClr val="tx1"/>
                            </a:solidFill>
                          </a:ln>
                        </a:rPr>
                        <a:t>Level</a:t>
                      </a:r>
                      <a:endParaRPr lang="en-US" sz="2400" u="sng" dirty="0">
                        <a:ln>
                          <a:solidFill>
                            <a:schemeClr val="tx1"/>
                          </a:solidFill>
                        </a:ln>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u="sng" dirty="0" smtClean="0">
                          <a:ln>
                            <a:solidFill>
                              <a:schemeClr val="tx1"/>
                            </a:solidFill>
                          </a:ln>
                        </a:rPr>
                        <a:t>Description</a:t>
                      </a:r>
                    </a:p>
                    <a:p>
                      <a:pPr algn="ctr"/>
                      <a:endParaRPr lang="en-US" sz="2400" u="sng" dirty="0">
                        <a:ln>
                          <a:solidFill>
                            <a:schemeClr val="tx1"/>
                          </a:solidFill>
                        </a:ln>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838">
                <a:tc>
                  <a:txBody>
                    <a:bodyPr/>
                    <a:lstStyle/>
                    <a:p>
                      <a:pPr marL="0" algn="l" defTabSz="914400" rtl="0" eaLnBrk="1" latinLnBrk="0" hangingPunct="1"/>
                      <a:r>
                        <a:rPr lang="en-US" sz="1600" b="1" u="none" kern="1200" dirty="0" smtClean="0">
                          <a:ln>
                            <a:solidFill>
                              <a:schemeClr val="tx1"/>
                            </a:solidFill>
                          </a:ln>
                          <a:solidFill>
                            <a:schemeClr val="lt1"/>
                          </a:solidFill>
                          <a:latin typeface="+mn-lt"/>
                          <a:ea typeface="+mn-ea"/>
                          <a:cs typeface="+mn-cs"/>
                        </a:rPr>
                        <a:t>Level-0 – Casual User</a:t>
                      </a:r>
                      <a:endParaRPr lang="en-US" sz="1600" b="1" u="none" kern="1200" dirty="0">
                        <a:ln>
                          <a:solidFill>
                            <a:schemeClr val="tx1"/>
                          </a:solidFill>
                        </a:ln>
                        <a:solidFill>
                          <a:schemeClr val="lt1"/>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1" u="none" kern="1200" dirty="0" smtClean="0">
                          <a:ln>
                            <a:solidFill>
                              <a:schemeClr val="tx1"/>
                            </a:solidFill>
                          </a:ln>
                          <a:solidFill>
                            <a:schemeClr val="lt1"/>
                          </a:solidFill>
                          <a:latin typeface="+mn-lt"/>
                          <a:ea typeface="+mn-ea"/>
                          <a:cs typeface="+mn-cs"/>
                        </a:rPr>
                        <a:t>Want to see information on maps (visualization).  Primarily consume GIS </a:t>
                      </a:r>
                      <a:r>
                        <a:rPr lang="en-US" sz="1600" b="1" u="none" kern="1200" baseline="0" dirty="0" smtClean="0">
                          <a:ln>
                            <a:solidFill>
                              <a:schemeClr val="tx1"/>
                            </a:solidFill>
                          </a:ln>
                          <a:solidFill>
                            <a:schemeClr val="lt1"/>
                          </a:solidFill>
                          <a:latin typeface="+mn-lt"/>
                          <a:ea typeface="+mn-ea"/>
                          <a:cs typeface="+mn-cs"/>
                        </a:rPr>
                        <a:t>data.  Very little direct interaction with data.</a:t>
                      </a:r>
                      <a:endParaRPr lang="en-US" sz="1600" b="1" u="none" kern="1200" dirty="0">
                        <a:ln>
                          <a:solidFill>
                            <a:schemeClr val="tx1"/>
                          </a:solidFill>
                        </a:ln>
                        <a:solidFill>
                          <a:schemeClr val="lt1"/>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609600">
                <a:tc>
                  <a:txBody>
                    <a:bodyPr/>
                    <a:lstStyle/>
                    <a:p>
                      <a:pPr marL="0" algn="l" defTabSz="914400" rtl="0" eaLnBrk="1" latinLnBrk="0" hangingPunct="1"/>
                      <a:r>
                        <a:rPr lang="en-US" sz="1600" b="1" u="none" kern="1200" dirty="0" smtClean="0">
                          <a:ln>
                            <a:solidFill>
                              <a:schemeClr val="tx1"/>
                            </a:solidFill>
                          </a:ln>
                          <a:solidFill>
                            <a:schemeClr val="lt1"/>
                          </a:solidFill>
                          <a:latin typeface="+mn-lt"/>
                          <a:ea typeface="+mn-ea"/>
                          <a:cs typeface="+mn-cs"/>
                        </a:rPr>
                        <a:t>Level-1 – Occasional User</a:t>
                      </a:r>
                      <a:endParaRPr lang="en-US" sz="1600" b="1" u="none" kern="1200" dirty="0">
                        <a:ln>
                          <a:solidFill>
                            <a:schemeClr val="tx1"/>
                          </a:solidFill>
                        </a:ln>
                        <a:solidFill>
                          <a:schemeClr val="lt1"/>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1" u="none" kern="1200" dirty="0" smtClean="0">
                          <a:ln>
                            <a:solidFill>
                              <a:schemeClr val="tx1"/>
                            </a:solidFill>
                          </a:ln>
                          <a:solidFill>
                            <a:schemeClr val="lt1"/>
                          </a:solidFill>
                          <a:latin typeface="+mn-lt"/>
                          <a:ea typeface="+mn-ea"/>
                          <a:cs typeface="+mn-cs"/>
                        </a:rPr>
                        <a:t>Job functions require visualization of geospatial data to perform their work.  May need to perform basic GIS functions or analysis.</a:t>
                      </a:r>
                    </a:p>
                    <a:p>
                      <a:pPr marL="0" algn="l" defTabSz="914400" rtl="0" eaLnBrk="1" latinLnBrk="0" hangingPunct="1"/>
                      <a:endParaRPr lang="en-US" sz="1600" b="1" u="none" kern="1200" dirty="0">
                        <a:ln>
                          <a:solidFill>
                            <a:schemeClr val="tx1"/>
                          </a:solidFill>
                        </a:ln>
                        <a:solidFill>
                          <a:schemeClr val="lt1"/>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701040">
                <a:tc>
                  <a:txBody>
                    <a:bodyPr/>
                    <a:lstStyle/>
                    <a:p>
                      <a:pPr marL="0" algn="l" defTabSz="914400" rtl="0" eaLnBrk="1" latinLnBrk="0" hangingPunct="1"/>
                      <a:r>
                        <a:rPr lang="en-US" sz="1600" b="1" u="none" kern="1200" dirty="0" smtClean="0">
                          <a:ln>
                            <a:solidFill>
                              <a:schemeClr val="tx1"/>
                            </a:solidFill>
                          </a:ln>
                          <a:solidFill>
                            <a:schemeClr val="lt1"/>
                          </a:solidFill>
                          <a:latin typeface="+mn-lt"/>
                          <a:ea typeface="+mn-ea"/>
                          <a:cs typeface="+mn-cs"/>
                        </a:rPr>
                        <a:t>Level-2</a:t>
                      </a:r>
                      <a:r>
                        <a:rPr lang="en-US" sz="1600" b="1" u="none" kern="1200" baseline="0" dirty="0" smtClean="0">
                          <a:ln>
                            <a:solidFill>
                              <a:schemeClr val="tx1"/>
                            </a:solidFill>
                          </a:ln>
                          <a:solidFill>
                            <a:schemeClr val="lt1"/>
                          </a:solidFill>
                          <a:latin typeface="+mn-lt"/>
                          <a:ea typeface="+mn-ea"/>
                          <a:cs typeface="+mn-cs"/>
                        </a:rPr>
                        <a:t> – Regular User</a:t>
                      </a:r>
                      <a:endParaRPr lang="en-US" sz="1600" b="1" u="none" kern="1200" dirty="0">
                        <a:ln>
                          <a:solidFill>
                            <a:schemeClr val="tx1"/>
                          </a:solidFill>
                        </a:ln>
                        <a:solidFill>
                          <a:schemeClr val="lt1"/>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1" u="none" kern="1200" dirty="0" smtClean="0">
                          <a:ln>
                            <a:solidFill>
                              <a:schemeClr val="tx1"/>
                            </a:solidFill>
                          </a:ln>
                          <a:solidFill>
                            <a:schemeClr val="lt1"/>
                          </a:solidFill>
                          <a:latin typeface="+mn-lt"/>
                          <a:ea typeface="+mn-ea"/>
                          <a:cs typeface="+mn-cs"/>
                        </a:rPr>
                        <a:t>Work</a:t>
                      </a:r>
                      <a:r>
                        <a:rPr lang="en-US" sz="1600" b="1" u="none" kern="1200" baseline="0" dirty="0" smtClean="0">
                          <a:ln>
                            <a:solidFill>
                              <a:schemeClr val="tx1"/>
                            </a:solidFill>
                          </a:ln>
                          <a:solidFill>
                            <a:schemeClr val="lt1"/>
                          </a:solidFill>
                          <a:latin typeface="+mn-lt"/>
                          <a:ea typeface="+mn-ea"/>
                          <a:cs typeface="+mn-cs"/>
                        </a:rPr>
                        <a:t> requires  use of geospatial data to solve problems that require GIS analysis.  May create and edit geospatial data.</a:t>
                      </a:r>
                      <a:endParaRPr lang="en-US" sz="1600" b="1" u="none" kern="1200" dirty="0">
                        <a:ln>
                          <a:solidFill>
                            <a:schemeClr val="tx1"/>
                          </a:solidFill>
                        </a:ln>
                        <a:solidFill>
                          <a:schemeClr val="lt1"/>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1150541">
                <a:tc>
                  <a:txBody>
                    <a:bodyPr/>
                    <a:lstStyle/>
                    <a:p>
                      <a:pPr marL="0" algn="l" defTabSz="914400" rtl="0" eaLnBrk="1" latinLnBrk="0" hangingPunct="1"/>
                      <a:r>
                        <a:rPr lang="en-US" sz="1600" b="1" u="none" kern="1200" dirty="0" smtClean="0">
                          <a:ln>
                            <a:solidFill>
                              <a:schemeClr val="tx1"/>
                            </a:solidFill>
                          </a:ln>
                          <a:solidFill>
                            <a:schemeClr val="lt1"/>
                          </a:solidFill>
                          <a:latin typeface="+mn-lt"/>
                          <a:ea typeface="+mn-ea"/>
                          <a:cs typeface="+mn-cs"/>
                        </a:rPr>
                        <a:t>Level-3 – Advanced User</a:t>
                      </a:r>
                      <a:endParaRPr lang="en-US" sz="1600" b="1" u="none" kern="1200" dirty="0">
                        <a:ln>
                          <a:solidFill>
                            <a:schemeClr val="tx1"/>
                          </a:solidFill>
                        </a:ln>
                        <a:solidFill>
                          <a:schemeClr val="lt1"/>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1" u="none" kern="1200" dirty="0" smtClean="0">
                          <a:ln>
                            <a:solidFill>
                              <a:schemeClr val="tx1"/>
                            </a:solidFill>
                          </a:ln>
                          <a:solidFill>
                            <a:schemeClr val="lt1"/>
                          </a:solidFill>
                          <a:latin typeface="+mn-lt"/>
                          <a:ea typeface="+mn-ea"/>
                          <a:cs typeface="+mn-cs"/>
                        </a:rPr>
                        <a:t>Work</a:t>
                      </a:r>
                      <a:r>
                        <a:rPr lang="en-US" sz="1600" b="1" u="none" kern="1200" baseline="0" dirty="0" smtClean="0">
                          <a:ln>
                            <a:solidFill>
                              <a:schemeClr val="tx1"/>
                            </a:solidFill>
                          </a:ln>
                          <a:solidFill>
                            <a:schemeClr val="lt1"/>
                          </a:solidFill>
                          <a:latin typeface="+mn-lt"/>
                          <a:ea typeface="+mn-ea"/>
                          <a:cs typeface="+mn-cs"/>
                        </a:rPr>
                        <a:t> requires advanced GIS experience to create, edit, and/or model and analyze geospatial data to solve business problems or generate cartographic products.</a:t>
                      </a:r>
                      <a:endParaRPr lang="en-US" sz="1600" b="1" u="none" kern="1200" dirty="0">
                        <a:ln>
                          <a:solidFill>
                            <a:schemeClr val="tx1"/>
                          </a:solidFill>
                        </a:ln>
                        <a:solidFill>
                          <a:schemeClr val="lt1"/>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1150541">
                <a:tc>
                  <a:txBody>
                    <a:bodyPr/>
                    <a:lstStyle/>
                    <a:p>
                      <a:pPr marL="0" algn="l" defTabSz="914400" rtl="0" eaLnBrk="1" latinLnBrk="0" hangingPunct="1"/>
                      <a:r>
                        <a:rPr lang="en-US" sz="1600" b="1" u="none" kern="1200" dirty="0" smtClean="0">
                          <a:ln>
                            <a:solidFill>
                              <a:schemeClr val="tx1"/>
                            </a:solidFill>
                          </a:ln>
                          <a:solidFill>
                            <a:schemeClr val="lt1"/>
                          </a:solidFill>
                          <a:latin typeface="+mn-lt"/>
                          <a:ea typeface="+mn-ea"/>
                          <a:cs typeface="+mn-cs"/>
                        </a:rPr>
                        <a:t>IT </a:t>
                      </a:r>
                      <a:r>
                        <a:rPr lang="en-US" sz="1600" b="1" u="none" kern="1200" dirty="0" smtClean="0">
                          <a:ln>
                            <a:solidFill>
                              <a:schemeClr val="tx1"/>
                            </a:solidFill>
                          </a:ln>
                          <a:solidFill>
                            <a:schemeClr val="lt1"/>
                          </a:solidFill>
                          <a:latin typeface="+mn-lt"/>
                          <a:ea typeface="+mn-ea"/>
                          <a:cs typeface="+mn-cs"/>
                        </a:rPr>
                        <a:t>GIS </a:t>
                      </a:r>
                      <a:r>
                        <a:rPr lang="en-US" sz="1600" b="1" u="none" kern="1200" dirty="0" smtClean="0">
                          <a:ln>
                            <a:solidFill>
                              <a:schemeClr val="tx1"/>
                            </a:solidFill>
                          </a:ln>
                          <a:solidFill>
                            <a:schemeClr val="lt1"/>
                          </a:solidFill>
                          <a:latin typeface="+mn-lt"/>
                          <a:ea typeface="+mn-ea"/>
                          <a:cs typeface="+mn-cs"/>
                        </a:rPr>
                        <a:t>– IT Professionals </a:t>
                      </a:r>
                    </a:p>
                    <a:p>
                      <a:pPr marL="0" algn="l" defTabSz="914400" rtl="0" eaLnBrk="1" latinLnBrk="0" hangingPunct="1"/>
                      <a:r>
                        <a:rPr lang="en-US" sz="1600" b="1" u="none" kern="1200" dirty="0" smtClean="0">
                          <a:ln>
                            <a:solidFill>
                              <a:schemeClr val="tx1"/>
                            </a:solidFill>
                          </a:ln>
                          <a:solidFill>
                            <a:schemeClr val="lt1"/>
                          </a:solidFill>
                          <a:latin typeface="+mn-lt"/>
                          <a:ea typeface="+mn-ea"/>
                          <a:cs typeface="+mn-cs"/>
                        </a:rPr>
                        <a:t>             with GIS Experience</a:t>
                      </a:r>
                      <a:endParaRPr lang="en-US" sz="1600" b="1" u="none" kern="1200" dirty="0">
                        <a:ln>
                          <a:solidFill>
                            <a:schemeClr val="tx1"/>
                          </a:solidFill>
                        </a:ln>
                        <a:solidFill>
                          <a:schemeClr val="lt1"/>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1" u="none" kern="1200" dirty="0" smtClean="0">
                          <a:ln>
                            <a:solidFill>
                              <a:schemeClr val="tx1"/>
                            </a:solidFill>
                          </a:ln>
                          <a:solidFill>
                            <a:schemeClr val="lt1"/>
                          </a:solidFill>
                          <a:latin typeface="+mn-lt"/>
                          <a:ea typeface="+mn-ea"/>
                          <a:cs typeface="+mn-cs"/>
                        </a:rPr>
                        <a:t>IT staff experiences with geospatial applications, data structures, data management, and GIS application development.  These IT staff need to have experience using</a:t>
                      </a:r>
                      <a:r>
                        <a:rPr lang="en-US" sz="1600" b="1" u="none" kern="1200" baseline="0" dirty="0" smtClean="0">
                          <a:ln>
                            <a:solidFill>
                              <a:schemeClr val="tx1"/>
                            </a:solidFill>
                          </a:ln>
                          <a:solidFill>
                            <a:schemeClr val="lt1"/>
                          </a:solidFill>
                          <a:latin typeface="+mn-lt"/>
                          <a:ea typeface="+mn-ea"/>
                          <a:cs typeface="+mn-cs"/>
                        </a:rPr>
                        <a:t> and applying GIS technology to solve busies problems.</a:t>
                      </a:r>
                      <a:endParaRPr lang="en-US" sz="1600" b="1" u="none" kern="1200" dirty="0">
                        <a:ln>
                          <a:solidFill>
                            <a:schemeClr val="tx1"/>
                          </a:solidFill>
                        </a:ln>
                        <a:solidFill>
                          <a:schemeClr val="lt1"/>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381000" y="6485879"/>
            <a:ext cx="8430513" cy="229326"/>
          </a:xfrm>
          <a:prstGeom prst="rect">
            <a:avLst/>
          </a:prstGeom>
          <a:noFill/>
        </p:spPr>
        <p:txBody>
          <a:bodyPr wrap="none" rtlCol="0">
            <a:spAutoFit/>
          </a:bodyPr>
          <a:lstStyle/>
          <a:p>
            <a:r>
              <a:rPr lang="en-US" dirty="0" smtClean="0"/>
              <a:t>Users will determine their own level, based on their job function and requirements</a:t>
            </a:r>
            <a:endParaRPr lang="en-US" dirty="0"/>
          </a:p>
        </p:txBody>
      </p:sp>
    </p:spTree>
    <p:extLst>
      <p:ext uri="{BB962C8B-B14F-4D97-AF65-F5344CB8AC3E}">
        <p14:creationId xmlns:p14="http://schemas.microsoft.com/office/powerpoint/2010/main" val="3378664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639762"/>
          </a:xfrm>
        </p:spPr>
        <p:txBody>
          <a:bodyPr/>
          <a:lstStyle/>
          <a:p>
            <a:r>
              <a:rPr lang="en-US" dirty="0" smtClean="0"/>
              <a:t>Division of Labor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8532743"/>
              </p:ext>
            </p:extLst>
          </p:nvPr>
        </p:nvGraphicFramePr>
        <p:xfrm>
          <a:off x="381000" y="1066800"/>
          <a:ext cx="8382000" cy="10910824"/>
        </p:xfrm>
        <a:graphic>
          <a:graphicData uri="http://schemas.openxmlformats.org/drawingml/2006/table">
            <a:tbl>
              <a:tblPr firstRow="1" bandRow="1">
                <a:tableStyleId>{5C22544A-7EE6-4342-B048-85BDC9FD1C3A}</a:tableStyleId>
              </a:tblPr>
              <a:tblGrid>
                <a:gridCol w="4191000"/>
                <a:gridCol w="4191000"/>
              </a:tblGrid>
              <a:tr h="543982">
                <a:tc>
                  <a:txBody>
                    <a:bodyPr/>
                    <a:lstStyle/>
                    <a:p>
                      <a:pPr algn="ctr"/>
                      <a:r>
                        <a:rPr lang="en-US" sz="2400" u="sng" dirty="0" smtClean="0">
                          <a:ln>
                            <a:solidFill>
                              <a:schemeClr val="tx1"/>
                            </a:solidFill>
                          </a:ln>
                        </a:rPr>
                        <a:t>GIS User Responsibilities</a:t>
                      </a:r>
                      <a:endParaRPr lang="en-US" sz="2400" u="sng" dirty="0">
                        <a:ln>
                          <a:solidFill>
                            <a:schemeClr val="tx1"/>
                          </a:solidFill>
                        </a:ln>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u="sng" dirty="0" smtClean="0">
                          <a:ln>
                            <a:solidFill>
                              <a:schemeClr val="tx1"/>
                            </a:solidFill>
                          </a:ln>
                        </a:rPr>
                        <a:t>IT GIS Staff Responsibilities</a:t>
                      </a:r>
                      <a:endParaRPr lang="en-US" sz="2400" u="sng" dirty="0">
                        <a:ln>
                          <a:solidFill>
                            <a:schemeClr val="tx1"/>
                          </a:solidFill>
                        </a:ln>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5171018">
                <a:tc>
                  <a:txBody>
                    <a:bodyPr/>
                    <a:lstStyle/>
                    <a:p>
                      <a:pPr marL="342900" marR="0" lvl="0" indent="-342900">
                        <a:lnSpc>
                          <a:spcPct val="115000"/>
                        </a:lnSpc>
                        <a:spcBef>
                          <a:spcPts val="0"/>
                        </a:spcBef>
                        <a:spcAft>
                          <a:spcPts val="0"/>
                        </a:spcAft>
                        <a:buFont typeface="Symbol"/>
                        <a:buChar char=""/>
                      </a:pPr>
                      <a:r>
                        <a:rPr lang="en-US" sz="1400" b="1" dirty="0" smtClean="0">
                          <a:solidFill>
                            <a:schemeClr val="tx1"/>
                          </a:solidFill>
                          <a:effectLst/>
                          <a:latin typeface="+mn-lt"/>
                          <a:ea typeface="Calibri"/>
                          <a:cs typeface="Times New Roman"/>
                        </a:rPr>
                        <a:t>Data-Related Activities</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Creating GIS Data</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Managing GIS Data</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Data Governance</a:t>
                      </a:r>
                      <a:br>
                        <a:rPr lang="en-US" sz="1400" b="1" dirty="0" smtClean="0">
                          <a:solidFill>
                            <a:schemeClr val="tx1"/>
                          </a:solidFill>
                          <a:effectLst/>
                          <a:latin typeface="+mn-lt"/>
                          <a:ea typeface="Calibri"/>
                          <a:cs typeface="Times New Roman"/>
                        </a:rPr>
                      </a:br>
                      <a:endParaRPr lang="en-US" sz="1400" b="1" dirty="0" smtClean="0">
                        <a:solidFill>
                          <a:schemeClr val="tx1"/>
                        </a:solidFill>
                        <a:effectLst/>
                        <a:latin typeface="+mn-lt"/>
                        <a:ea typeface="Calibri"/>
                        <a:cs typeface="Times New Roman"/>
                      </a:endParaRPr>
                    </a:p>
                    <a:p>
                      <a:pPr marL="342900" marR="0" lvl="0" indent="-342900">
                        <a:lnSpc>
                          <a:spcPct val="115000"/>
                        </a:lnSpc>
                        <a:spcBef>
                          <a:spcPts val="0"/>
                        </a:spcBef>
                        <a:spcAft>
                          <a:spcPts val="0"/>
                        </a:spcAft>
                        <a:buFont typeface="Symbol"/>
                        <a:buChar char=""/>
                      </a:pPr>
                      <a:r>
                        <a:rPr lang="en-US" sz="1400" b="1" dirty="0" smtClean="0">
                          <a:solidFill>
                            <a:schemeClr val="tx1"/>
                          </a:solidFill>
                          <a:effectLst/>
                          <a:latin typeface="+mn-lt"/>
                          <a:ea typeface="Calibri"/>
                          <a:cs typeface="Times New Roman"/>
                        </a:rPr>
                        <a:t>Cartography-Related Activities</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Paper Map Production</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Web Map Services Composition</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Geospatial Visualization</a:t>
                      </a:r>
                      <a:br>
                        <a:rPr lang="en-US" sz="1400" b="1" dirty="0" smtClean="0">
                          <a:solidFill>
                            <a:schemeClr val="tx1"/>
                          </a:solidFill>
                          <a:effectLst/>
                          <a:latin typeface="+mn-lt"/>
                          <a:ea typeface="Calibri"/>
                          <a:cs typeface="Times New Roman"/>
                        </a:rPr>
                      </a:br>
                      <a:endParaRPr lang="en-US" sz="1400" b="1" dirty="0" smtClean="0">
                        <a:solidFill>
                          <a:schemeClr val="tx1"/>
                        </a:solidFill>
                        <a:effectLst/>
                        <a:latin typeface="+mn-lt"/>
                        <a:ea typeface="Calibri"/>
                        <a:cs typeface="Times New Roman"/>
                      </a:endParaRPr>
                    </a:p>
                    <a:p>
                      <a:pPr marL="342900" marR="0" lvl="0" indent="-342900">
                        <a:lnSpc>
                          <a:spcPct val="115000"/>
                        </a:lnSpc>
                        <a:spcBef>
                          <a:spcPts val="0"/>
                        </a:spcBef>
                        <a:spcAft>
                          <a:spcPts val="0"/>
                        </a:spcAft>
                        <a:buFont typeface="Symbol"/>
                        <a:buChar char=""/>
                      </a:pPr>
                      <a:r>
                        <a:rPr lang="en-US" sz="1400" b="1" dirty="0" smtClean="0">
                          <a:solidFill>
                            <a:schemeClr val="tx1"/>
                          </a:solidFill>
                          <a:effectLst/>
                          <a:latin typeface="+mn-lt"/>
                          <a:ea typeface="Calibri"/>
                          <a:cs typeface="Times New Roman"/>
                        </a:rPr>
                        <a:t>Analysis-Related Activities</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Geospatial Analysis</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Geospatial Modeling</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Report Generation</a:t>
                      </a:r>
                      <a:br>
                        <a:rPr lang="en-US" sz="1400" b="1" dirty="0" smtClean="0">
                          <a:solidFill>
                            <a:schemeClr val="tx1"/>
                          </a:solidFill>
                          <a:effectLst/>
                          <a:latin typeface="+mn-lt"/>
                          <a:ea typeface="Calibri"/>
                          <a:cs typeface="Times New Roman"/>
                        </a:rPr>
                      </a:br>
                      <a:endParaRPr lang="en-US" sz="1400" b="1" dirty="0" smtClean="0">
                        <a:solidFill>
                          <a:schemeClr val="tx1"/>
                        </a:solidFill>
                        <a:effectLst/>
                        <a:latin typeface="+mn-lt"/>
                        <a:ea typeface="Calibri"/>
                        <a:cs typeface="Times New Roman"/>
                      </a:endParaRPr>
                    </a:p>
                    <a:p>
                      <a:pPr marL="342900" marR="0" lvl="0" indent="-342900">
                        <a:lnSpc>
                          <a:spcPct val="115000"/>
                        </a:lnSpc>
                        <a:spcBef>
                          <a:spcPts val="0"/>
                        </a:spcBef>
                        <a:spcAft>
                          <a:spcPts val="0"/>
                        </a:spcAft>
                        <a:buFont typeface="Symbol"/>
                        <a:buChar char=""/>
                      </a:pPr>
                      <a:r>
                        <a:rPr lang="en-US" sz="1400" b="1" dirty="0" smtClean="0">
                          <a:solidFill>
                            <a:schemeClr val="tx1"/>
                          </a:solidFill>
                          <a:effectLst/>
                          <a:latin typeface="+mn-lt"/>
                          <a:ea typeface="Calibri"/>
                          <a:cs typeface="Times New Roman"/>
                        </a:rPr>
                        <a:t>Enterprise-Related Activities</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Manage AGO Users</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Manage AGO Groups</a:t>
                      </a:r>
                    </a:p>
                    <a:p>
                      <a:pPr marL="742950" marR="0" lvl="1" indent="-285750">
                        <a:lnSpc>
                          <a:spcPct val="115000"/>
                        </a:lnSpc>
                        <a:spcBef>
                          <a:spcPts val="0"/>
                        </a:spcBef>
                        <a:spcAft>
                          <a:spcPts val="1000"/>
                        </a:spcAft>
                        <a:buFont typeface="Courier New"/>
                        <a:buChar char="o"/>
                      </a:pPr>
                      <a:r>
                        <a:rPr lang="en-US" sz="1400" b="1" dirty="0" smtClean="0">
                          <a:solidFill>
                            <a:schemeClr val="tx1"/>
                          </a:solidFill>
                          <a:effectLst/>
                          <a:latin typeface="+mn-lt"/>
                          <a:ea typeface="Calibri"/>
                          <a:cs typeface="Times New Roman"/>
                        </a:rPr>
                        <a:t>Manage AGO Roles</a:t>
                      </a:r>
                    </a:p>
                    <a:p>
                      <a:pPr marL="0" marR="0" lvl="0" indent="0">
                        <a:lnSpc>
                          <a:spcPct val="115000"/>
                        </a:lnSpc>
                        <a:spcBef>
                          <a:spcPts val="0"/>
                        </a:spcBef>
                        <a:spcAft>
                          <a:spcPts val="0"/>
                        </a:spcAft>
                        <a:buFont typeface="Symbol"/>
                        <a:buNone/>
                      </a:pPr>
                      <a:endParaRPr lang="en-US" sz="1800" b="1" dirty="0">
                        <a:solidFill>
                          <a:schemeClr val="tx1"/>
                        </a:solidFill>
                        <a:effectLst/>
                        <a:latin typeface="+mn-lt"/>
                        <a:ea typeface="Calibri"/>
                        <a:cs typeface="Times New Roman"/>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nSpc>
                          <a:spcPct val="115000"/>
                        </a:lnSpc>
                        <a:spcBef>
                          <a:spcPts val="0"/>
                        </a:spcBef>
                        <a:spcAft>
                          <a:spcPts val="0"/>
                        </a:spcAft>
                        <a:buFont typeface="Symbol"/>
                        <a:buChar char=""/>
                      </a:pPr>
                      <a:r>
                        <a:rPr lang="en-US" sz="1400" b="1" dirty="0" smtClean="0">
                          <a:solidFill>
                            <a:schemeClr val="tx1"/>
                          </a:solidFill>
                          <a:effectLst/>
                          <a:latin typeface="+mn-lt"/>
                          <a:ea typeface="Calibri"/>
                          <a:cs typeface="Times New Roman"/>
                        </a:rPr>
                        <a:t>Data-Related Activities</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Database Administration and Maintenance</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Database Replication</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Data Services Creation and Administration</a:t>
                      </a:r>
                      <a:br>
                        <a:rPr lang="en-US" sz="1400" b="1" dirty="0" smtClean="0">
                          <a:solidFill>
                            <a:schemeClr val="tx1"/>
                          </a:solidFill>
                          <a:effectLst/>
                          <a:latin typeface="+mn-lt"/>
                          <a:ea typeface="Calibri"/>
                          <a:cs typeface="Times New Roman"/>
                        </a:rPr>
                      </a:br>
                      <a:endParaRPr lang="en-US" sz="1400" b="1" dirty="0" smtClean="0">
                        <a:solidFill>
                          <a:schemeClr val="tx1"/>
                        </a:solidFill>
                        <a:effectLst/>
                        <a:latin typeface="+mn-lt"/>
                        <a:ea typeface="Calibri"/>
                        <a:cs typeface="Times New Roman"/>
                      </a:endParaRPr>
                    </a:p>
                    <a:p>
                      <a:pPr marL="342900" marR="0" lvl="0" indent="-342900">
                        <a:lnSpc>
                          <a:spcPct val="115000"/>
                        </a:lnSpc>
                        <a:spcBef>
                          <a:spcPts val="0"/>
                        </a:spcBef>
                        <a:spcAft>
                          <a:spcPts val="0"/>
                        </a:spcAft>
                        <a:buFont typeface="Symbol"/>
                        <a:buChar char=""/>
                      </a:pPr>
                      <a:r>
                        <a:rPr lang="en-US" sz="1400" b="1" dirty="0" smtClean="0">
                          <a:solidFill>
                            <a:schemeClr val="tx1"/>
                          </a:solidFill>
                          <a:effectLst/>
                          <a:latin typeface="+mn-lt"/>
                          <a:ea typeface="Calibri"/>
                          <a:cs typeface="Times New Roman"/>
                        </a:rPr>
                        <a:t>Analysis-Related Activities</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Geospatial Services implementation, sharing,  and Administration</a:t>
                      </a:r>
                      <a:br>
                        <a:rPr lang="en-US" sz="1400" b="1" dirty="0" smtClean="0">
                          <a:solidFill>
                            <a:schemeClr val="tx1"/>
                          </a:solidFill>
                          <a:effectLst/>
                          <a:latin typeface="+mn-lt"/>
                          <a:ea typeface="Calibri"/>
                          <a:cs typeface="Times New Roman"/>
                        </a:rPr>
                      </a:br>
                      <a:endParaRPr lang="en-US" sz="1400" b="1" dirty="0" smtClean="0">
                        <a:solidFill>
                          <a:schemeClr val="tx1"/>
                        </a:solidFill>
                        <a:effectLst/>
                        <a:latin typeface="+mn-lt"/>
                        <a:ea typeface="Calibri"/>
                        <a:cs typeface="Times New Roman"/>
                      </a:endParaRPr>
                    </a:p>
                    <a:p>
                      <a:pPr marL="342900" marR="0" lvl="0" indent="-342900">
                        <a:lnSpc>
                          <a:spcPct val="115000"/>
                        </a:lnSpc>
                        <a:spcBef>
                          <a:spcPts val="0"/>
                        </a:spcBef>
                        <a:spcAft>
                          <a:spcPts val="0"/>
                        </a:spcAft>
                        <a:buFont typeface="Symbol"/>
                        <a:buChar char=""/>
                      </a:pPr>
                      <a:r>
                        <a:rPr lang="en-US" sz="1400" b="1" dirty="0" smtClean="0">
                          <a:solidFill>
                            <a:schemeClr val="tx1"/>
                          </a:solidFill>
                          <a:effectLst/>
                          <a:latin typeface="+mn-lt"/>
                          <a:ea typeface="Calibri"/>
                          <a:cs typeface="Times New Roman"/>
                        </a:rPr>
                        <a:t>Enterprise-Related Activities</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Procurement</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Enterprise Architecture</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Enterprise Software Management</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Enterprise Security </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Implement Governance</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Software License Administration</a:t>
                      </a:r>
                    </a:p>
                    <a:p>
                      <a:pPr marL="742950" marR="0" lvl="1" indent="-285750">
                        <a:lnSpc>
                          <a:spcPct val="115000"/>
                        </a:lnSpc>
                        <a:spcBef>
                          <a:spcPts val="0"/>
                        </a:spcBef>
                        <a:spcAft>
                          <a:spcPts val="0"/>
                        </a:spcAft>
                        <a:buFont typeface="Courier New"/>
                        <a:buChar char="o"/>
                      </a:pPr>
                      <a:r>
                        <a:rPr lang="en-US" sz="1400" b="1" dirty="0" smtClean="0">
                          <a:solidFill>
                            <a:schemeClr val="tx1"/>
                          </a:solidFill>
                          <a:effectLst/>
                          <a:latin typeface="+mn-lt"/>
                          <a:ea typeface="Calibri"/>
                          <a:cs typeface="Times New Roman"/>
                        </a:rPr>
                        <a:t>GIS Server Administration</a:t>
                      </a:r>
                    </a:p>
                    <a:p>
                      <a:pPr marL="742950" marR="0" lvl="1" indent="-285750" algn="l" defTabSz="914400" rtl="0" eaLnBrk="1" latinLnBrk="0" hangingPunct="1">
                        <a:lnSpc>
                          <a:spcPct val="115000"/>
                        </a:lnSpc>
                        <a:spcBef>
                          <a:spcPts val="0"/>
                        </a:spcBef>
                        <a:spcAft>
                          <a:spcPts val="0"/>
                        </a:spcAft>
                        <a:buFont typeface="Courier New"/>
                        <a:buChar char="o"/>
                      </a:pPr>
                      <a:r>
                        <a:rPr lang="en-US" sz="1400" b="1" kern="1200" dirty="0" smtClean="0">
                          <a:solidFill>
                            <a:schemeClr val="tx1"/>
                          </a:solidFill>
                          <a:effectLst/>
                          <a:latin typeface="+mn-lt"/>
                          <a:ea typeface="Calibri"/>
                          <a:cs typeface="Times New Roman"/>
                        </a:rPr>
                        <a:t>GIS Web Services Administration</a:t>
                      </a:r>
                    </a:p>
                    <a:p>
                      <a:pPr marL="742950" marR="0" lvl="1" indent="-285750" algn="l" defTabSz="914400" rtl="0" eaLnBrk="1" latinLnBrk="0" hangingPunct="1">
                        <a:lnSpc>
                          <a:spcPct val="115000"/>
                        </a:lnSpc>
                        <a:spcBef>
                          <a:spcPts val="0"/>
                        </a:spcBef>
                        <a:spcAft>
                          <a:spcPts val="0"/>
                        </a:spcAft>
                        <a:buFont typeface="Courier New"/>
                        <a:buChar char="o"/>
                      </a:pPr>
                      <a:r>
                        <a:rPr lang="en-US" sz="1400" b="1" kern="1200" dirty="0" smtClean="0">
                          <a:solidFill>
                            <a:schemeClr val="tx1"/>
                          </a:solidFill>
                          <a:effectLst/>
                          <a:latin typeface="+mn-lt"/>
                          <a:ea typeface="Calibri"/>
                          <a:cs typeface="Times New Roman"/>
                        </a:rPr>
                        <a:t>Technical Support and Training</a:t>
                      </a:r>
                    </a:p>
                    <a:p>
                      <a:pPr marL="0" marR="0">
                        <a:lnSpc>
                          <a:spcPct val="115000"/>
                        </a:lnSpc>
                        <a:spcBef>
                          <a:spcPts val="0"/>
                        </a:spcBef>
                        <a:spcAft>
                          <a:spcPts val="1000"/>
                        </a:spcAft>
                      </a:pPr>
                      <a:endParaRPr lang="en-US" sz="1600" b="1" u="none" kern="1200" dirty="0">
                        <a:ln>
                          <a:solidFill>
                            <a:schemeClr val="tx1"/>
                          </a:solidFill>
                        </a:ln>
                        <a:solidFill>
                          <a:schemeClr val="tx1"/>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5171018">
                <a:tc>
                  <a:txBody>
                    <a:bodyPr/>
                    <a:lstStyle/>
                    <a:p>
                      <a:pPr marL="0" marR="0" lvl="0" indent="0">
                        <a:lnSpc>
                          <a:spcPct val="115000"/>
                        </a:lnSpc>
                        <a:spcBef>
                          <a:spcPts val="0"/>
                        </a:spcBef>
                        <a:spcAft>
                          <a:spcPts val="0"/>
                        </a:spcAft>
                        <a:buFont typeface="Symbol"/>
                        <a:buNone/>
                      </a:pPr>
                      <a:endParaRPr lang="en-US" sz="1800" b="1" dirty="0">
                        <a:solidFill>
                          <a:schemeClr val="tx1"/>
                        </a:solidFill>
                        <a:effectLst/>
                        <a:latin typeface="+mn-lt"/>
                        <a:ea typeface="Calibri"/>
                        <a:cs typeface="Times New Roman"/>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endParaRPr lang="en-US" sz="1600" b="1" u="none" kern="1200" dirty="0">
                        <a:ln>
                          <a:solidFill>
                            <a:schemeClr val="tx1"/>
                          </a:solidFill>
                        </a:ln>
                        <a:solidFill>
                          <a:schemeClr val="tx1"/>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53994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Managing Expectations </a:t>
            </a:r>
            <a:endParaRPr lang="en-US" dirty="0"/>
          </a:p>
        </p:txBody>
      </p:sp>
      <p:sp>
        <p:nvSpPr>
          <p:cNvPr id="3" name="Content Placeholder 2"/>
          <p:cNvSpPr>
            <a:spLocks noGrp="1"/>
          </p:cNvSpPr>
          <p:nvPr>
            <p:ph idx="1"/>
          </p:nvPr>
        </p:nvSpPr>
        <p:spPr/>
        <p:txBody>
          <a:bodyPr/>
          <a:lstStyle/>
          <a:p>
            <a:r>
              <a:rPr lang="en-US" dirty="0" smtClean="0"/>
              <a:t>Half of the agencies think IT consolidation will </a:t>
            </a:r>
            <a:r>
              <a:rPr lang="en-US" u="sng" dirty="0" smtClean="0"/>
              <a:t>take GIS away</a:t>
            </a:r>
            <a:r>
              <a:rPr lang="en-US" dirty="0" smtClean="0"/>
              <a:t> from them</a:t>
            </a:r>
            <a:br>
              <a:rPr lang="en-US" dirty="0" smtClean="0"/>
            </a:br>
            <a:endParaRPr lang="en-US" dirty="0" smtClean="0"/>
          </a:p>
          <a:p>
            <a:r>
              <a:rPr lang="en-US" dirty="0" smtClean="0"/>
              <a:t>Half of the agencies think IT consolidation will </a:t>
            </a:r>
            <a:r>
              <a:rPr lang="en-US" u="sng" dirty="0" smtClean="0"/>
              <a:t>give them GIS</a:t>
            </a:r>
            <a:r>
              <a:rPr lang="en-US" dirty="0" smtClean="0"/>
              <a:t> for free.</a:t>
            </a:r>
            <a:br>
              <a:rPr lang="en-US" dirty="0" smtClean="0"/>
            </a:br>
            <a:endParaRPr lang="en-US" dirty="0" smtClean="0"/>
          </a:p>
          <a:p>
            <a:pPr marL="0" indent="0" algn="ctr">
              <a:buNone/>
            </a:pPr>
            <a:r>
              <a:rPr lang="en-US" i="1" dirty="0" smtClean="0"/>
              <a:t>BOTH</a:t>
            </a:r>
            <a:r>
              <a:rPr lang="en-US" dirty="0" smtClean="0"/>
              <a:t> are wrong!</a:t>
            </a:r>
            <a:endParaRPr lang="en-US" i="1" dirty="0"/>
          </a:p>
        </p:txBody>
      </p:sp>
    </p:spTree>
    <p:extLst>
      <p:ext uri="{BB962C8B-B14F-4D97-AF65-F5344CB8AC3E}">
        <p14:creationId xmlns:p14="http://schemas.microsoft.com/office/powerpoint/2010/main" val="184886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2"/>
          </a:xfrm>
        </p:spPr>
        <p:txBody>
          <a:bodyPr>
            <a:normAutofit fontScale="90000"/>
          </a:bodyPr>
          <a:lstStyle/>
          <a:p>
            <a:r>
              <a:rPr lang="en-US" dirty="0" smtClean="0"/>
              <a:t>Myths and Reality</a:t>
            </a:r>
            <a:br>
              <a:rPr lang="en-US" dirty="0" smtClean="0"/>
            </a:br>
            <a:r>
              <a:rPr lang="en-US" sz="3100" b="1" dirty="0" smtClean="0"/>
              <a:t>GIS Still Happens in the Hands of GIS Users – Not IT</a:t>
            </a:r>
            <a:endParaRPr lang="en-US" sz="31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1139187"/>
              </p:ext>
            </p:extLst>
          </p:nvPr>
        </p:nvGraphicFramePr>
        <p:xfrm>
          <a:off x="152400" y="1540939"/>
          <a:ext cx="8763000" cy="5121481"/>
        </p:xfrm>
        <a:graphic>
          <a:graphicData uri="http://schemas.openxmlformats.org/drawingml/2006/table">
            <a:tbl>
              <a:tblPr firstRow="1" bandRow="1">
                <a:tableStyleId>{5C22544A-7EE6-4342-B048-85BDC9FD1C3A}</a:tableStyleId>
              </a:tblPr>
              <a:tblGrid>
                <a:gridCol w="4381500"/>
                <a:gridCol w="4381500"/>
              </a:tblGrid>
              <a:tr h="471832">
                <a:tc>
                  <a:txBody>
                    <a:bodyPr/>
                    <a:lstStyle/>
                    <a:p>
                      <a:pPr algn="ctr"/>
                      <a:r>
                        <a:rPr lang="en-US" sz="2400" u="sng" dirty="0" smtClean="0">
                          <a:ln>
                            <a:solidFill>
                              <a:schemeClr val="tx1"/>
                            </a:solidFill>
                          </a:ln>
                        </a:rPr>
                        <a:t>Misconception</a:t>
                      </a:r>
                      <a:endParaRPr lang="en-US" sz="2400" u="sng" dirty="0">
                        <a:ln>
                          <a:solidFill>
                            <a:schemeClr val="tx1"/>
                          </a:solidFill>
                        </a:ln>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u="sng" dirty="0" smtClean="0">
                          <a:ln>
                            <a:solidFill>
                              <a:schemeClr val="tx1"/>
                            </a:solidFill>
                          </a:ln>
                        </a:rPr>
                        <a:t>Fact</a:t>
                      </a:r>
                      <a:endParaRPr lang="en-US" sz="2400" u="sng" dirty="0">
                        <a:ln>
                          <a:solidFill>
                            <a:schemeClr val="tx1"/>
                          </a:solidFill>
                        </a:ln>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1035229">
                <a:tc>
                  <a:txBody>
                    <a:bodyPr/>
                    <a:lstStyle/>
                    <a:p>
                      <a:pPr marL="0" marR="0" lvl="0" indent="0">
                        <a:lnSpc>
                          <a:spcPct val="115000"/>
                        </a:lnSpc>
                        <a:spcBef>
                          <a:spcPts val="0"/>
                        </a:spcBef>
                        <a:spcAft>
                          <a:spcPts val="0"/>
                        </a:spcAft>
                        <a:buFont typeface="Symbol"/>
                        <a:buNone/>
                      </a:pPr>
                      <a:r>
                        <a:rPr lang="en-US" sz="1800" b="1" dirty="0" smtClean="0">
                          <a:solidFill>
                            <a:schemeClr val="tx1"/>
                          </a:solidFill>
                          <a:effectLst/>
                          <a:latin typeface="+mn-lt"/>
                          <a:ea typeface="Calibri"/>
                          <a:cs typeface="Times New Roman"/>
                        </a:rPr>
                        <a:t>Now I will have someone</a:t>
                      </a:r>
                      <a:r>
                        <a:rPr lang="en-US" sz="1800" b="1" baseline="0" dirty="0" smtClean="0">
                          <a:solidFill>
                            <a:schemeClr val="tx1"/>
                          </a:solidFill>
                          <a:effectLst/>
                          <a:latin typeface="+mn-lt"/>
                          <a:ea typeface="Calibri"/>
                          <a:cs typeface="Times New Roman"/>
                        </a:rPr>
                        <a:t> to make maps for me.</a:t>
                      </a:r>
                      <a:endParaRPr lang="en-US" sz="1800" b="1" dirty="0">
                        <a:solidFill>
                          <a:schemeClr val="tx1"/>
                        </a:solidFill>
                        <a:effectLst/>
                        <a:latin typeface="+mn-lt"/>
                        <a:ea typeface="Calibri"/>
                        <a:cs typeface="Times New Roman"/>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US" sz="1600" b="1" u="none" kern="1200" dirty="0" smtClean="0">
                          <a:ln>
                            <a:solidFill>
                              <a:schemeClr val="tx1"/>
                            </a:solidFill>
                          </a:ln>
                          <a:solidFill>
                            <a:schemeClr val="tx1"/>
                          </a:solidFill>
                          <a:latin typeface="+mn-lt"/>
                          <a:ea typeface="+mn-ea"/>
                          <a:cs typeface="+mn-cs"/>
                        </a:rPr>
                        <a:t>No,</a:t>
                      </a:r>
                      <a:r>
                        <a:rPr lang="en-US" sz="1600" b="1" u="none" kern="1200" baseline="0" dirty="0" smtClean="0">
                          <a:ln>
                            <a:solidFill>
                              <a:schemeClr val="tx1"/>
                            </a:solidFill>
                          </a:ln>
                          <a:solidFill>
                            <a:schemeClr val="tx1"/>
                          </a:solidFill>
                          <a:latin typeface="+mn-lt"/>
                          <a:ea typeface="+mn-ea"/>
                          <a:cs typeface="+mn-cs"/>
                        </a:rPr>
                        <a:t> i</a:t>
                      </a:r>
                      <a:r>
                        <a:rPr lang="en-US" sz="1600" b="1" u="none" kern="1200" dirty="0" smtClean="0">
                          <a:ln>
                            <a:solidFill>
                              <a:schemeClr val="tx1"/>
                            </a:solidFill>
                          </a:ln>
                          <a:solidFill>
                            <a:schemeClr val="tx1"/>
                          </a:solidFill>
                          <a:latin typeface="+mn-lt"/>
                          <a:ea typeface="+mn-ea"/>
                          <a:cs typeface="+mn-cs"/>
                        </a:rPr>
                        <a:t>f  you</a:t>
                      </a:r>
                      <a:r>
                        <a:rPr lang="en-US" sz="1600" b="1" u="none" kern="1200" baseline="0" dirty="0" smtClean="0">
                          <a:ln>
                            <a:solidFill>
                              <a:schemeClr val="tx1"/>
                            </a:solidFill>
                          </a:ln>
                          <a:solidFill>
                            <a:schemeClr val="tx1"/>
                          </a:solidFill>
                          <a:latin typeface="+mn-lt"/>
                          <a:ea typeface="+mn-ea"/>
                          <a:cs typeface="+mn-cs"/>
                        </a:rPr>
                        <a:t>r business processes require maps, you need staff trained in your discipline to make them.</a:t>
                      </a:r>
                      <a:br>
                        <a:rPr lang="en-US" sz="1600" b="1" u="none" kern="1200" baseline="0" dirty="0" smtClean="0">
                          <a:ln>
                            <a:solidFill>
                              <a:schemeClr val="tx1"/>
                            </a:solidFill>
                          </a:ln>
                          <a:solidFill>
                            <a:schemeClr val="tx1"/>
                          </a:solidFill>
                          <a:latin typeface="+mn-lt"/>
                          <a:ea typeface="+mn-ea"/>
                          <a:cs typeface="+mn-cs"/>
                        </a:rPr>
                      </a:br>
                      <a:endParaRPr lang="en-US" sz="1600" b="1" u="none" kern="1200" dirty="0">
                        <a:ln>
                          <a:solidFill>
                            <a:schemeClr val="tx1"/>
                          </a:solidFill>
                        </a:ln>
                        <a:solidFill>
                          <a:schemeClr val="tx1"/>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962538">
                <a:tc>
                  <a:txBody>
                    <a:bodyPr/>
                    <a:lstStyle/>
                    <a:p>
                      <a:pPr marL="0" marR="0" lvl="0" indent="0">
                        <a:lnSpc>
                          <a:spcPct val="115000"/>
                        </a:lnSpc>
                        <a:spcBef>
                          <a:spcPts val="0"/>
                        </a:spcBef>
                        <a:spcAft>
                          <a:spcPts val="0"/>
                        </a:spcAft>
                        <a:buFont typeface="Symbol"/>
                        <a:buNone/>
                      </a:pPr>
                      <a:r>
                        <a:rPr lang="en-US" sz="1800" b="1" dirty="0" smtClean="0">
                          <a:solidFill>
                            <a:schemeClr val="tx1"/>
                          </a:solidFill>
                          <a:effectLst/>
                          <a:latin typeface="+mn-lt"/>
                          <a:ea typeface="Calibri"/>
                          <a:cs typeface="Times New Roman"/>
                        </a:rPr>
                        <a:t>Now I will have access to GIS software that I could not afford to buy for myself.</a:t>
                      </a:r>
                      <a:endParaRPr lang="en-US" sz="1800" b="1" dirty="0">
                        <a:solidFill>
                          <a:schemeClr val="tx1"/>
                        </a:solidFill>
                        <a:effectLst/>
                        <a:latin typeface="+mn-lt"/>
                        <a:ea typeface="Calibri"/>
                        <a:cs typeface="Times New Roman"/>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US" sz="1600" b="1" u="none" kern="1200" dirty="0" smtClean="0">
                          <a:ln>
                            <a:solidFill>
                              <a:schemeClr val="tx1"/>
                            </a:solidFill>
                          </a:ln>
                          <a:solidFill>
                            <a:schemeClr val="tx1"/>
                          </a:solidFill>
                          <a:latin typeface="+mn-lt"/>
                          <a:ea typeface="+mn-ea"/>
                          <a:cs typeface="+mn-cs"/>
                        </a:rPr>
                        <a:t>No, there are many ways to share software.  You will still have to pay for software you use.</a:t>
                      </a:r>
                      <a:br>
                        <a:rPr lang="en-US" sz="1600" b="1" u="none" kern="1200" dirty="0" smtClean="0">
                          <a:ln>
                            <a:solidFill>
                              <a:schemeClr val="tx1"/>
                            </a:solidFill>
                          </a:ln>
                          <a:solidFill>
                            <a:schemeClr val="tx1"/>
                          </a:solidFill>
                          <a:latin typeface="+mn-lt"/>
                          <a:ea typeface="+mn-ea"/>
                          <a:cs typeface="+mn-cs"/>
                        </a:rPr>
                      </a:br>
                      <a:endParaRPr lang="en-US" sz="1600" b="1" u="none" kern="1200" dirty="0">
                        <a:ln>
                          <a:solidFill>
                            <a:schemeClr val="tx1"/>
                          </a:solidFill>
                        </a:ln>
                        <a:solidFill>
                          <a:schemeClr val="tx1"/>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1541319">
                <a:tc>
                  <a:txBody>
                    <a:bodyPr/>
                    <a:lstStyle/>
                    <a:p>
                      <a:pPr marL="0" marR="0" lvl="0" indent="0">
                        <a:lnSpc>
                          <a:spcPct val="115000"/>
                        </a:lnSpc>
                        <a:spcBef>
                          <a:spcPts val="0"/>
                        </a:spcBef>
                        <a:spcAft>
                          <a:spcPts val="0"/>
                        </a:spcAft>
                        <a:buFont typeface="Symbol"/>
                        <a:buNone/>
                      </a:pPr>
                      <a:r>
                        <a:rPr lang="en-US" sz="1800" b="1" dirty="0" smtClean="0">
                          <a:solidFill>
                            <a:schemeClr val="tx1"/>
                          </a:solidFill>
                          <a:effectLst/>
                          <a:latin typeface="+mn-lt"/>
                          <a:ea typeface="Calibri"/>
                          <a:cs typeface="Times New Roman"/>
                        </a:rPr>
                        <a:t>Now I will have people who can perform GIS</a:t>
                      </a:r>
                      <a:r>
                        <a:rPr lang="en-US" sz="1800" b="1" baseline="0" dirty="0" smtClean="0">
                          <a:solidFill>
                            <a:schemeClr val="tx1"/>
                          </a:solidFill>
                          <a:effectLst/>
                          <a:latin typeface="+mn-lt"/>
                          <a:ea typeface="Calibri"/>
                          <a:cs typeface="Times New Roman"/>
                        </a:rPr>
                        <a:t> analysis and solve our business problems.</a:t>
                      </a:r>
                      <a:endParaRPr lang="en-US" sz="1800" b="1" dirty="0">
                        <a:solidFill>
                          <a:schemeClr val="tx1"/>
                        </a:solidFill>
                        <a:effectLst/>
                        <a:latin typeface="+mn-lt"/>
                        <a:ea typeface="Calibri"/>
                        <a:cs typeface="Times New Roman"/>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US" sz="1600" b="1" u="none" kern="1200" dirty="0" smtClean="0">
                          <a:ln>
                            <a:solidFill>
                              <a:schemeClr val="tx1"/>
                            </a:solidFill>
                          </a:ln>
                          <a:solidFill>
                            <a:schemeClr val="tx1"/>
                          </a:solidFill>
                          <a:latin typeface="+mn-lt"/>
                          <a:ea typeface="+mn-ea"/>
                          <a:cs typeface="+mn-cs"/>
                        </a:rPr>
                        <a:t>No, geospatial analysis, like statistics, BI, and other analytics are very discipline-specific.  GIS analysts need to know the discipline in which they work.</a:t>
                      </a:r>
                      <a:r>
                        <a:rPr lang="en-US" sz="1600" b="1" u="none" kern="1200" dirty="0">
                          <a:ln>
                            <a:solidFill>
                              <a:schemeClr val="tx1"/>
                            </a:solidFill>
                          </a:ln>
                          <a:solidFill>
                            <a:schemeClr val="tx1"/>
                          </a:solidFill>
                          <a:latin typeface="+mn-lt"/>
                          <a:ea typeface="+mn-ea"/>
                          <a:cs typeface="+mn-cs"/>
                        </a:rPr>
                        <a:t/>
                      </a:r>
                      <a:br>
                        <a:rPr lang="en-US" sz="1600" b="1" u="none" kern="1200" dirty="0">
                          <a:ln>
                            <a:solidFill>
                              <a:schemeClr val="tx1"/>
                            </a:solidFill>
                          </a:ln>
                          <a:solidFill>
                            <a:schemeClr val="tx1"/>
                          </a:solidFill>
                          <a:latin typeface="+mn-lt"/>
                          <a:ea typeface="+mn-ea"/>
                          <a:cs typeface="+mn-cs"/>
                        </a:rPr>
                      </a:br>
                      <a:endParaRPr lang="en-US" sz="1600" b="1" u="none" kern="1200" dirty="0" smtClean="0">
                        <a:ln>
                          <a:solidFill>
                            <a:schemeClr val="tx1"/>
                          </a:solidFill>
                        </a:ln>
                        <a:solidFill>
                          <a:schemeClr val="tx1"/>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762140">
                <a:tc>
                  <a:txBody>
                    <a:bodyPr/>
                    <a:lstStyle/>
                    <a:p>
                      <a:pPr marL="0" marR="0" lvl="0" indent="0">
                        <a:lnSpc>
                          <a:spcPct val="115000"/>
                        </a:lnSpc>
                        <a:spcBef>
                          <a:spcPts val="0"/>
                        </a:spcBef>
                        <a:spcAft>
                          <a:spcPts val="0"/>
                        </a:spcAft>
                        <a:buFont typeface="Symbol"/>
                        <a:buNone/>
                      </a:pPr>
                      <a:r>
                        <a:rPr lang="en-US" sz="1800" b="1" dirty="0" smtClean="0">
                          <a:solidFill>
                            <a:schemeClr val="tx1"/>
                          </a:solidFill>
                          <a:effectLst/>
                          <a:latin typeface="+mn-lt"/>
                          <a:ea typeface="Calibri"/>
                          <a:cs typeface="Times New Roman"/>
                        </a:rPr>
                        <a:t>Now, I don’t need to worry about creating any GIS data.</a:t>
                      </a:r>
                      <a:endParaRPr lang="en-US" sz="1800" b="1" dirty="0">
                        <a:solidFill>
                          <a:schemeClr val="tx1"/>
                        </a:solidFill>
                        <a:effectLst/>
                        <a:latin typeface="+mn-lt"/>
                        <a:ea typeface="Calibri"/>
                        <a:cs typeface="Times New Roman"/>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US" sz="1600" b="1" u="none" kern="1200" dirty="0" smtClean="0">
                          <a:ln>
                            <a:solidFill>
                              <a:schemeClr val="tx1"/>
                            </a:solidFill>
                          </a:ln>
                          <a:solidFill>
                            <a:schemeClr val="tx1"/>
                          </a:solidFill>
                          <a:latin typeface="+mn-lt"/>
                          <a:ea typeface="+mn-ea"/>
                          <a:cs typeface="+mn-cs"/>
                        </a:rPr>
                        <a:t>No, as the authoritative source, you will continue to be responsible for the GIS data from your discipline.  It is your data, you control it.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237189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Benefits for GIS Users</a:t>
            </a:r>
            <a:r>
              <a:rPr lang="en-US" dirty="0"/>
              <a:t> </a:t>
            </a:r>
          </a:p>
        </p:txBody>
      </p:sp>
      <p:sp>
        <p:nvSpPr>
          <p:cNvPr id="3" name="Content Placeholder 2"/>
          <p:cNvSpPr>
            <a:spLocks noGrp="1"/>
          </p:cNvSpPr>
          <p:nvPr>
            <p:ph idx="1"/>
          </p:nvPr>
        </p:nvSpPr>
        <p:spPr>
          <a:xfrm>
            <a:off x="152400" y="914400"/>
            <a:ext cx="8915400" cy="5867400"/>
          </a:xfrm>
        </p:spPr>
        <p:txBody>
          <a:bodyPr/>
          <a:lstStyle/>
          <a:p>
            <a:r>
              <a:rPr lang="en-US" sz="2000" dirty="0" smtClean="0"/>
              <a:t>Efficiency </a:t>
            </a:r>
            <a:r>
              <a:rPr lang="en-US" sz="2000" dirty="0" smtClean="0">
                <a:solidFill>
                  <a:srgbClr val="FFFF00"/>
                </a:solidFill>
                <a:sym typeface="Wingdings" panose="05000000000000000000" pitchFamily="2" charset="2"/>
              </a:rPr>
              <a:t></a:t>
            </a:r>
            <a:r>
              <a:rPr lang="en-US" sz="2000" dirty="0" smtClean="0">
                <a:solidFill>
                  <a:srgbClr val="FFFF00"/>
                </a:solidFill>
              </a:rPr>
              <a:t> </a:t>
            </a:r>
            <a:r>
              <a:rPr lang="en-US" sz="2000" dirty="0" smtClean="0"/>
              <a:t>New Master Purchasing Agreement with ESRI will reduce software Costs</a:t>
            </a:r>
            <a:br>
              <a:rPr lang="en-US" sz="2000" dirty="0" smtClean="0"/>
            </a:br>
            <a:endParaRPr lang="en-US" sz="1400" dirty="0" smtClean="0"/>
          </a:p>
          <a:p>
            <a:pPr lvl="1"/>
            <a:r>
              <a:rPr lang="en-US" sz="1600" dirty="0" smtClean="0"/>
              <a:t>Reduced </a:t>
            </a:r>
            <a:r>
              <a:rPr lang="en-US" sz="1600" dirty="0"/>
              <a:t>IT </a:t>
            </a:r>
            <a:r>
              <a:rPr lang="en-US" sz="1600" dirty="0" smtClean="0"/>
              <a:t>spending</a:t>
            </a:r>
          </a:p>
          <a:p>
            <a:pPr lvl="1"/>
            <a:r>
              <a:rPr lang="en-US" sz="1600" dirty="0" smtClean="0"/>
              <a:t>Improved purchasing power</a:t>
            </a:r>
            <a:br>
              <a:rPr lang="en-US" sz="1600" dirty="0" smtClean="0"/>
            </a:br>
            <a:endParaRPr lang="en-US" sz="1600" dirty="0"/>
          </a:p>
          <a:p>
            <a:r>
              <a:rPr lang="en-US" sz="2000" dirty="0" smtClean="0"/>
              <a:t>Effectiveness </a:t>
            </a:r>
            <a:r>
              <a:rPr lang="en-US" sz="2000" dirty="0" smtClean="0">
                <a:solidFill>
                  <a:srgbClr val="FFFF00"/>
                </a:solidFill>
                <a:sym typeface="Wingdings" panose="05000000000000000000" pitchFamily="2" charset="2"/>
              </a:rPr>
              <a:t></a:t>
            </a:r>
            <a:r>
              <a:rPr lang="en-US" sz="2000" dirty="0" smtClean="0">
                <a:sym typeface="Wingdings" panose="05000000000000000000" pitchFamily="2" charset="2"/>
              </a:rPr>
              <a:t> More access to desktop, application, and  technical support for agencies that had no GIS programs</a:t>
            </a:r>
            <a:br>
              <a:rPr lang="en-US" sz="2000" dirty="0" smtClean="0">
                <a:sym typeface="Wingdings" panose="05000000000000000000" pitchFamily="2" charset="2"/>
              </a:rPr>
            </a:br>
            <a:endParaRPr lang="en-US" sz="1400" dirty="0" smtClean="0"/>
          </a:p>
          <a:p>
            <a:pPr lvl="1"/>
            <a:r>
              <a:rPr lang="en-US" sz="1600" dirty="0" smtClean="0"/>
              <a:t>Improved </a:t>
            </a:r>
            <a:r>
              <a:rPr lang="en-US" sz="1600" dirty="0"/>
              <a:t>ability to align IT </a:t>
            </a:r>
            <a:r>
              <a:rPr lang="en-US" sz="1600" dirty="0" smtClean="0"/>
              <a:t>resources</a:t>
            </a:r>
          </a:p>
          <a:p>
            <a:pPr lvl="1"/>
            <a:r>
              <a:rPr lang="en-US" sz="1600" dirty="0" smtClean="0"/>
              <a:t>Improved reliability</a:t>
            </a:r>
          </a:p>
          <a:p>
            <a:pPr lvl="1"/>
            <a:r>
              <a:rPr lang="en-US" sz="1600" dirty="0" smtClean="0"/>
              <a:t>Standardized </a:t>
            </a:r>
            <a:r>
              <a:rPr lang="en-US" sz="1600" dirty="0"/>
              <a:t>delivery of IT services </a:t>
            </a:r>
            <a:r>
              <a:rPr lang="en-US" sz="1600" dirty="0" smtClean="0"/>
              <a:t/>
            </a:r>
            <a:br>
              <a:rPr lang="en-US" sz="1600" dirty="0" smtClean="0"/>
            </a:br>
            <a:endParaRPr lang="en-US" sz="1600" dirty="0"/>
          </a:p>
          <a:p>
            <a:r>
              <a:rPr lang="en-US" sz="2000" dirty="0"/>
              <a:t>Resource </a:t>
            </a:r>
            <a:r>
              <a:rPr lang="en-US" sz="2000" dirty="0" smtClean="0"/>
              <a:t>Sharing </a:t>
            </a:r>
            <a:r>
              <a:rPr lang="en-US" sz="2000" dirty="0" smtClean="0">
                <a:solidFill>
                  <a:srgbClr val="FFFF00"/>
                </a:solidFill>
                <a:sym typeface="Wingdings" panose="05000000000000000000" pitchFamily="2" charset="2"/>
              </a:rPr>
              <a:t></a:t>
            </a:r>
            <a:r>
              <a:rPr lang="en-US" sz="2000" dirty="0" smtClean="0">
                <a:sym typeface="Wingdings" panose="05000000000000000000" pitchFamily="2" charset="2"/>
              </a:rPr>
              <a:t> A GIS infrastructure architecture that will provide reliable, up to date, server resources to maintain and share GIS resources through services (Service Oriented architecture)</a:t>
            </a:r>
            <a:br>
              <a:rPr lang="en-US" sz="2000" dirty="0" smtClean="0">
                <a:sym typeface="Wingdings" panose="05000000000000000000" pitchFamily="2" charset="2"/>
              </a:rPr>
            </a:br>
            <a:endParaRPr lang="en-US" sz="1400" dirty="0" smtClean="0"/>
          </a:p>
          <a:p>
            <a:pPr lvl="1"/>
            <a:r>
              <a:rPr lang="en-US" sz="1600" dirty="0" smtClean="0"/>
              <a:t>Greater </a:t>
            </a:r>
            <a:r>
              <a:rPr lang="en-US" sz="1600" dirty="0"/>
              <a:t>data </a:t>
            </a:r>
            <a:r>
              <a:rPr lang="en-US" sz="1600" dirty="0" smtClean="0"/>
              <a:t>sharing</a:t>
            </a:r>
          </a:p>
          <a:p>
            <a:pPr lvl="1"/>
            <a:r>
              <a:rPr lang="en-US" sz="1600" dirty="0" smtClean="0"/>
              <a:t>Reduced redundant </a:t>
            </a:r>
            <a:r>
              <a:rPr lang="en-US" sz="1600" dirty="0"/>
              <a:t>and duplicative </a:t>
            </a:r>
            <a:r>
              <a:rPr lang="en-US" sz="1600" dirty="0" smtClean="0"/>
              <a:t>systems</a:t>
            </a:r>
          </a:p>
          <a:p>
            <a:pPr lvl="1"/>
            <a:r>
              <a:rPr lang="en-US" sz="1600" dirty="0"/>
              <a:t>S</a:t>
            </a:r>
            <a:r>
              <a:rPr lang="en-US" sz="1600" dirty="0" smtClean="0"/>
              <a:t>trategic </a:t>
            </a:r>
            <a:r>
              <a:rPr lang="en-US" sz="1600" dirty="0"/>
              <a:t>allocation of scarce human and financial resources </a:t>
            </a:r>
            <a:endParaRPr lang="en-US" sz="1600" dirty="0">
              <a:effectLst/>
            </a:endParaRPr>
          </a:p>
        </p:txBody>
      </p:sp>
    </p:spTree>
    <p:extLst>
      <p:ext uri="{BB962C8B-B14F-4D97-AF65-F5344CB8AC3E}">
        <p14:creationId xmlns:p14="http://schemas.microsoft.com/office/powerpoint/2010/main" val="1978744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3276600"/>
          </a:xfrm>
        </p:spPr>
        <p:txBody>
          <a:bodyPr/>
          <a:lstStyle/>
          <a:p>
            <a:r>
              <a:rPr lang="en-US" sz="3600" dirty="0" smtClean="0"/>
              <a:t>For More information on Louisiana’s </a:t>
            </a:r>
            <a:br>
              <a:rPr lang="en-US" sz="3600" dirty="0" smtClean="0"/>
            </a:br>
            <a:r>
              <a:rPr lang="en-US" sz="3600" dirty="0" smtClean="0"/>
              <a:t>GIS or IT Consolidation</a:t>
            </a:r>
            <a:br>
              <a:rPr lang="en-US" sz="3600" dirty="0" smtClean="0"/>
            </a:br>
            <a:r>
              <a:rPr lang="en-US" sz="3600" dirty="0" smtClean="0"/>
              <a:t>Contact:</a:t>
            </a:r>
            <a:br>
              <a:rPr lang="en-US" sz="3600" dirty="0" smtClean="0"/>
            </a:br>
            <a:r>
              <a:rPr lang="en-US" sz="3600" dirty="0" smtClean="0"/>
              <a:t/>
            </a:r>
            <a:br>
              <a:rPr lang="en-US" sz="3600" dirty="0" smtClean="0"/>
            </a:br>
            <a:r>
              <a:rPr lang="en-US" sz="3600" dirty="0" smtClean="0"/>
              <a:t>James E. Mitchell, Ph. D.</a:t>
            </a:r>
            <a:br>
              <a:rPr lang="en-US" sz="3600" dirty="0" smtClean="0"/>
            </a:br>
            <a:r>
              <a:rPr lang="en-US" sz="3600" dirty="0" smtClean="0"/>
              <a:t>jim.mitchell@la.gov</a:t>
            </a:r>
            <a:endParaRPr lang="en-US" sz="3600" dirty="0"/>
          </a:p>
        </p:txBody>
      </p:sp>
      <p:pic>
        <p:nvPicPr>
          <p:cNvPr id="4" name="Content Placeholder 3"/>
          <p:cNvPicPr>
            <a:picLocks noGrp="1" noChangeAspect="1"/>
          </p:cNvPicPr>
          <p:nvPr>
            <p:ph idx="1"/>
          </p:nvPr>
        </p:nvPicPr>
        <p:blipFill>
          <a:blip r:embed="rId3"/>
          <a:stretch>
            <a:fillRect/>
          </a:stretch>
        </p:blipFill>
        <p:spPr>
          <a:xfrm>
            <a:off x="2057400" y="3581400"/>
            <a:ext cx="5145470" cy="3139712"/>
          </a:xfrm>
          <a:prstGeom prst="rect">
            <a:avLst/>
          </a:prstGeom>
        </p:spPr>
      </p:pic>
    </p:spTree>
    <p:extLst>
      <p:ext uri="{BB962C8B-B14F-4D97-AF65-F5344CB8AC3E}">
        <p14:creationId xmlns:p14="http://schemas.microsoft.com/office/powerpoint/2010/main" val="4055522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lstStyle/>
          <a:p>
            <a:r>
              <a:rPr lang="en-US" dirty="0" smtClean="0"/>
              <a:t>In-Scope Agencies</a:t>
            </a:r>
            <a:endParaRPr lang="en-US" dirty="0"/>
          </a:p>
        </p:txBody>
      </p:sp>
      <p:sp>
        <p:nvSpPr>
          <p:cNvPr id="3" name="Content Placeholder 2"/>
          <p:cNvSpPr>
            <a:spLocks noGrp="1"/>
          </p:cNvSpPr>
          <p:nvPr>
            <p:ph idx="1"/>
          </p:nvPr>
        </p:nvSpPr>
        <p:spPr>
          <a:xfrm>
            <a:off x="457200" y="685800"/>
            <a:ext cx="8229600" cy="4525963"/>
          </a:xfrm>
        </p:spPr>
        <p:txBody>
          <a:bodyPr numCol="2"/>
          <a:lstStyle/>
          <a:p>
            <a:pPr marL="0" indent="0">
              <a:buNone/>
            </a:pPr>
            <a:r>
              <a:rPr lang="en-US" sz="1800" dirty="0" smtClean="0"/>
              <a:t>Dept. of Children &amp; Family Services </a:t>
            </a:r>
          </a:p>
          <a:p>
            <a:pPr marL="0" indent="0">
              <a:buNone/>
            </a:pPr>
            <a:r>
              <a:rPr lang="en-US" sz="1800" dirty="0" smtClean="0"/>
              <a:t> Dept. of Economic Development </a:t>
            </a:r>
          </a:p>
          <a:p>
            <a:pPr marL="0" indent="0">
              <a:buNone/>
            </a:pPr>
            <a:r>
              <a:rPr lang="en-US" sz="1800" dirty="0" smtClean="0"/>
              <a:t>Dept. of Education </a:t>
            </a:r>
          </a:p>
          <a:p>
            <a:pPr marL="0" indent="0">
              <a:buNone/>
            </a:pPr>
            <a:r>
              <a:rPr lang="en-US" sz="1800" dirty="0" smtClean="0"/>
              <a:t>Dept. of Environmental Quality </a:t>
            </a:r>
          </a:p>
          <a:p>
            <a:pPr marL="0" indent="0">
              <a:buNone/>
            </a:pPr>
            <a:r>
              <a:rPr lang="en-US" sz="1800" dirty="0" smtClean="0"/>
              <a:t>Dept. of Health And Hospitals </a:t>
            </a:r>
          </a:p>
          <a:p>
            <a:pPr marL="0" indent="0">
              <a:buNone/>
            </a:pPr>
            <a:r>
              <a:rPr lang="en-US" sz="1800" dirty="0" smtClean="0"/>
              <a:t>Dept. of Natural Resources </a:t>
            </a:r>
          </a:p>
          <a:p>
            <a:pPr marL="0" indent="0">
              <a:buNone/>
            </a:pPr>
            <a:r>
              <a:rPr lang="en-US" sz="1800" dirty="0" smtClean="0"/>
              <a:t>Dept. of Public Safety &amp; Corrections</a:t>
            </a:r>
          </a:p>
          <a:p>
            <a:pPr marL="0" indent="0">
              <a:buNone/>
            </a:pPr>
            <a:r>
              <a:rPr lang="en-US" sz="1800" dirty="0" smtClean="0"/>
              <a:t>Dept. of Revenue </a:t>
            </a:r>
          </a:p>
          <a:p>
            <a:pPr marL="0" indent="0">
              <a:buNone/>
            </a:pPr>
            <a:r>
              <a:rPr lang="en-US" sz="1800" dirty="0" smtClean="0"/>
              <a:t>Dept. of Transportation &amp; Development </a:t>
            </a:r>
          </a:p>
          <a:p>
            <a:pPr marL="0" indent="0">
              <a:buNone/>
            </a:pPr>
            <a:r>
              <a:rPr lang="en-US" sz="1800" dirty="0" smtClean="0"/>
              <a:t>Dept. of Veterans Affairs </a:t>
            </a:r>
          </a:p>
          <a:p>
            <a:pPr marL="0" indent="0">
              <a:buNone/>
            </a:pPr>
            <a:r>
              <a:rPr lang="en-US" sz="1800" dirty="0" smtClean="0"/>
              <a:t>Dept. of Wildlife &amp; Fisheries </a:t>
            </a:r>
          </a:p>
          <a:p>
            <a:pPr marL="0" indent="0">
              <a:buNone/>
            </a:pPr>
            <a:r>
              <a:rPr lang="en-US" sz="1800" dirty="0" smtClean="0"/>
              <a:t>Division of Administrative Law </a:t>
            </a:r>
          </a:p>
          <a:p>
            <a:pPr marL="0" indent="0">
              <a:buNone/>
            </a:pPr>
            <a:r>
              <a:rPr lang="en-US" sz="1800" dirty="0" smtClean="0"/>
              <a:t/>
            </a:r>
            <a:br>
              <a:rPr lang="en-US" sz="1800" dirty="0" smtClean="0"/>
            </a:br>
            <a:r>
              <a:rPr lang="en-US" sz="1800" dirty="0" smtClean="0"/>
              <a:t>Executive Department </a:t>
            </a:r>
          </a:p>
          <a:p>
            <a:pPr marL="0" indent="0">
              <a:buNone/>
            </a:pPr>
            <a:r>
              <a:rPr lang="en-US" sz="1800" dirty="0" smtClean="0"/>
              <a:t>    Division of Administration </a:t>
            </a:r>
          </a:p>
          <a:p>
            <a:pPr marL="0" indent="0">
              <a:buNone/>
            </a:pPr>
            <a:r>
              <a:rPr lang="en-US" sz="1800" dirty="0" smtClean="0"/>
              <a:t>    Office of The State Inspector General </a:t>
            </a:r>
          </a:p>
          <a:p>
            <a:pPr marL="0" indent="0">
              <a:buNone/>
            </a:pPr>
            <a:r>
              <a:rPr lang="en-US" sz="1800" dirty="0" smtClean="0"/>
              <a:t>    Governors Office of Homeland Security</a:t>
            </a:r>
          </a:p>
          <a:p>
            <a:pPr marL="0" indent="0">
              <a:buNone/>
            </a:pPr>
            <a:r>
              <a:rPr lang="en-US" sz="1800" dirty="0" smtClean="0"/>
              <a:t>        &amp; Emergency Preparedness </a:t>
            </a:r>
          </a:p>
          <a:p>
            <a:pPr marL="0" indent="0">
              <a:buNone/>
            </a:pPr>
            <a:r>
              <a:rPr lang="en-US" sz="1800" dirty="0" smtClean="0"/>
              <a:t>    Louisiana Public Defender Board </a:t>
            </a:r>
          </a:p>
          <a:p>
            <a:pPr marL="0" indent="0">
              <a:buNone/>
            </a:pPr>
            <a:r>
              <a:rPr lang="en-US" sz="1800" dirty="0" smtClean="0"/>
              <a:t>    Board of Tax Appeals </a:t>
            </a:r>
          </a:p>
          <a:p>
            <a:pPr marL="0" indent="0">
              <a:buNone/>
            </a:pPr>
            <a:r>
              <a:rPr lang="en-US" sz="1800" dirty="0" smtClean="0"/>
              <a:t>    Office </a:t>
            </a:r>
            <a:r>
              <a:rPr lang="en-US" sz="1800" dirty="0"/>
              <a:t>o</a:t>
            </a:r>
            <a:r>
              <a:rPr lang="en-US" sz="1800" dirty="0" smtClean="0"/>
              <a:t>f Elderly Affairs </a:t>
            </a:r>
          </a:p>
          <a:p>
            <a:pPr marL="0" indent="0">
              <a:buNone/>
            </a:pPr>
            <a:r>
              <a:rPr lang="en-US" sz="1800" dirty="0" smtClean="0"/>
              <a:t>    Louisiana State Racing Commission </a:t>
            </a:r>
          </a:p>
          <a:p>
            <a:pPr marL="0" indent="0">
              <a:buNone/>
            </a:pPr>
            <a:r>
              <a:rPr lang="en-US" sz="1800" dirty="0" smtClean="0"/>
              <a:t>    Office of Financial Institutions </a:t>
            </a:r>
          </a:p>
          <a:p>
            <a:pPr marL="0" indent="0">
              <a:buNone/>
            </a:pPr>
            <a:r>
              <a:rPr lang="en-US" sz="1800" dirty="0" smtClean="0"/>
              <a:t>    Office of Coastal Restoration &amp;</a:t>
            </a:r>
          </a:p>
          <a:p>
            <a:pPr marL="0" indent="0">
              <a:buNone/>
            </a:pPr>
            <a:r>
              <a:rPr lang="en-US" sz="1800" dirty="0" smtClean="0"/>
              <a:t>        Protection </a:t>
            </a:r>
          </a:p>
          <a:p>
            <a:pPr marL="0" indent="0">
              <a:buNone/>
            </a:pPr>
            <a:r>
              <a:rPr lang="en-US" sz="1800" dirty="0" smtClean="0"/>
              <a:t>    Workforce Commission </a:t>
            </a:r>
          </a:p>
          <a:p>
            <a:pPr marL="0" indent="0">
              <a:buNone/>
            </a:pPr>
            <a:r>
              <a:rPr lang="en-US" sz="1800" dirty="0" smtClean="0"/>
              <a:t>    Youth Services, Office of Juvenile Justice </a:t>
            </a:r>
            <a:endParaRPr lang="en-US" sz="1800" dirty="0"/>
          </a:p>
        </p:txBody>
      </p:sp>
      <p:sp>
        <p:nvSpPr>
          <p:cNvPr id="4" name="Content Placeholder 2"/>
          <p:cNvSpPr txBox="1">
            <a:spLocks/>
          </p:cNvSpPr>
          <p:nvPr/>
        </p:nvSpPr>
        <p:spPr bwMode="auto">
          <a:xfrm>
            <a:off x="76200" y="5486400"/>
            <a:ext cx="89154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1800" b="1" dirty="0" smtClean="0"/>
              <a:t>Agencies Headed by Elected Officials are </a:t>
            </a:r>
            <a:r>
              <a:rPr lang="en-US" sz="1800" b="1" u="sng" dirty="0" smtClean="0"/>
              <a:t>Not</a:t>
            </a:r>
            <a:r>
              <a:rPr lang="en-US" sz="1800" b="1" dirty="0" smtClean="0"/>
              <a:t> Included in </a:t>
            </a:r>
            <a:r>
              <a:rPr lang="en-US" sz="1800" b="1" dirty="0" smtClean="0"/>
              <a:t>the </a:t>
            </a:r>
            <a:r>
              <a:rPr lang="en-US" sz="1800" b="1" dirty="0" smtClean="0"/>
              <a:t>IT Consolidation</a:t>
            </a:r>
          </a:p>
          <a:p>
            <a:pPr marL="0" indent="0">
              <a:buFont typeface="Arial" charset="0"/>
              <a:buNone/>
            </a:pPr>
            <a:r>
              <a:rPr lang="en-US" sz="1800" dirty="0" smtClean="0"/>
              <a:t>Dept. of Agriculture		Dept. of Insurance		Public Service Comm.</a:t>
            </a:r>
          </a:p>
          <a:p>
            <a:pPr marL="0" indent="0">
              <a:buFont typeface="Arial" charset="0"/>
              <a:buNone/>
            </a:pPr>
            <a:r>
              <a:rPr lang="en-US" sz="1800" dirty="0" smtClean="0"/>
              <a:t>Dept. of Culture, Recreation, Tourism	Dept. of Treasury		Higher Education</a:t>
            </a:r>
          </a:p>
          <a:p>
            <a:pPr marL="0" indent="0">
              <a:buFont typeface="Arial" charset="0"/>
              <a:buNone/>
            </a:pPr>
            <a:r>
              <a:rPr lang="en-US" sz="1800" dirty="0" smtClean="0"/>
              <a:t>Dept. of Justice			Secretary of State</a:t>
            </a:r>
            <a:endParaRPr lang="en-US" sz="1800" dirty="0"/>
          </a:p>
        </p:txBody>
      </p:sp>
    </p:spTree>
    <p:extLst>
      <p:ext uri="{BB962C8B-B14F-4D97-AF65-F5344CB8AC3E}">
        <p14:creationId xmlns:p14="http://schemas.microsoft.com/office/powerpoint/2010/main" val="370812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Louisiana’s</a:t>
            </a:r>
            <a:br>
              <a:rPr lang="en-US" dirty="0" smtClean="0"/>
            </a:br>
            <a:r>
              <a:rPr lang="en-US" dirty="0" smtClean="0"/>
              <a:t>IT Consolidation</a:t>
            </a:r>
            <a:endParaRPr lang="en-US" dirty="0"/>
          </a:p>
        </p:txBody>
      </p:sp>
      <p:sp>
        <p:nvSpPr>
          <p:cNvPr id="3" name="Content Placeholder 2"/>
          <p:cNvSpPr>
            <a:spLocks noGrp="1"/>
          </p:cNvSpPr>
          <p:nvPr>
            <p:ph idx="1"/>
          </p:nvPr>
        </p:nvSpPr>
        <p:spPr>
          <a:xfrm>
            <a:off x="457200" y="2103437"/>
            <a:ext cx="8229600" cy="4678363"/>
          </a:xfrm>
        </p:spPr>
        <p:txBody>
          <a:bodyPr/>
          <a:lstStyle/>
          <a:p>
            <a:r>
              <a:rPr lang="en-US" sz="2000" dirty="0"/>
              <a:t>Efficiency </a:t>
            </a:r>
            <a:endParaRPr lang="en-US" sz="2000" dirty="0" smtClean="0"/>
          </a:p>
          <a:p>
            <a:pPr lvl="1"/>
            <a:r>
              <a:rPr lang="en-US" sz="1600" dirty="0" smtClean="0"/>
              <a:t>Reduce </a:t>
            </a:r>
            <a:r>
              <a:rPr lang="en-US" sz="1600" dirty="0"/>
              <a:t>and </a:t>
            </a:r>
            <a:r>
              <a:rPr lang="en-US" sz="1600" dirty="0" smtClean="0"/>
              <a:t>optimize </a:t>
            </a:r>
            <a:r>
              <a:rPr lang="en-US" sz="1600" dirty="0"/>
              <a:t>IT spending per unit </a:t>
            </a:r>
            <a:r>
              <a:rPr lang="en-US" sz="1600" dirty="0" smtClean="0"/>
              <a:t>by eliminating </a:t>
            </a:r>
            <a:r>
              <a:rPr lang="en-US" sz="1600" dirty="0"/>
              <a:t>duplicative </a:t>
            </a:r>
            <a:r>
              <a:rPr lang="en-US" sz="1600" dirty="0" smtClean="0"/>
              <a:t>systems</a:t>
            </a:r>
          </a:p>
          <a:p>
            <a:pPr lvl="1"/>
            <a:r>
              <a:rPr lang="en-US" sz="1600" dirty="0" smtClean="0"/>
              <a:t>Improve purchasing </a:t>
            </a:r>
            <a:r>
              <a:rPr lang="en-US" sz="1600" dirty="0"/>
              <a:t>power by combining procurements </a:t>
            </a:r>
            <a:r>
              <a:rPr lang="en-US" sz="1600" dirty="0" smtClean="0"/>
              <a:t/>
            </a:r>
            <a:br>
              <a:rPr lang="en-US" sz="1600" dirty="0" smtClean="0"/>
            </a:br>
            <a:endParaRPr lang="en-US" sz="1600" dirty="0"/>
          </a:p>
          <a:p>
            <a:r>
              <a:rPr lang="en-US" sz="2000" dirty="0" smtClean="0"/>
              <a:t>Effectiveness</a:t>
            </a:r>
          </a:p>
          <a:p>
            <a:pPr lvl="1"/>
            <a:r>
              <a:rPr lang="en-US" sz="1600" dirty="0" smtClean="0"/>
              <a:t>Improve </a:t>
            </a:r>
            <a:r>
              <a:rPr lang="en-US" sz="1600" dirty="0"/>
              <a:t>ability to align IT resources with the business priorities of </a:t>
            </a:r>
            <a:r>
              <a:rPr lang="en-US" sz="1600" dirty="0" smtClean="0"/>
              <a:t>agencies</a:t>
            </a:r>
          </a:p>
          <a:p>
            <a:pPr lvl="1"/>
            <a:r>
              <a:rPr lang="en-US" sz="1600" dirty="0" smtClean="0"/>
              <a:t>Improve reliability</a:t>
            </a:r>
          </a:p>
          <a:p>
            <a:pPr lvl="1"/>
            <a:r>
              <a:rPr lang="en-US" sz="1600" dirty="0" smtClean="0"/>
              <a:t>Provide standard </a:t>
            </a:r>
            <a:r>
              <a:rPr lang="en-US" sz="1600" dirty="0"/>
              <a:t>delivery of IT services </a:t>
            </a:r>
            <a:r>
              <a:rPr lang="en-US" sz="1600" dirty="0" smtClean="0"/>
              <a:t/>
            </a:r>
            <a:br>
              <a:rPr lang="en-US" sz="1600" dirty="0" smtClean="0"/>
            </a:br>
            <a:endParaRPr lang="en-US" sz="1600" dirty="0"/>
          </a:p>
          <a:p>
            <a:r>
              <a:rPr lang="en-US" sz="2000" dirty="0"/>
              <a:t>Resource </a:t>
            </a:r>
            <a:r>
              <a:rPr lang="en-US" sz="2000" dirty="0" smtClean="0"/>
              <a:t>Sharing </a:t>
            </a:r>
          </a:p>
          <a:p>
            <a:pPr lvl="1"/>
            <a:r>
              <a:rPr lang="en-US" sz="1600" dirty="0" smtClean="0"/>
              <a:t>Greater </a:t>
            </a:r>
            <a:r>
              <a:rPr lang="en-US" sz="1600" dirty="0"/>
              <a:t>data sharing to reduce costs and improve </a:t>
            </a:r>
            <a:r>
              <a:rPr lang="en-US" sz="1600" dirty="0" smtClean="0"/>
              <a:t>services</a:t>
            </a:r>
          </a:p>
          <a:p>
            <a:pPr lvl="1"/>
            <a:r>
              <a:rPr lang="en-US" sz="1600" dirty="0" smtClean="0"/>
              <a:t>Reduce dependence </a:t>
            </a:r>
            <a:r>
              <a:rPr lang="en-US" sz="1600" dirty="0"/>
              <a:t>on redundant and duplicative </a:t>
            </a:r>
            <a:r>
              <a:rPr lang="en-US" sz="1600" dirty="0" smtClean="0"/>
              <a:t>systems, and processes</a:t>
            </a:r>
          </a:p>
          <a:p>
            <a:pPr lvl="1"/>
            <a:r>
              <a:rPr lang="en-US" sz="1600" dirty="0"/>
              <a:t>S</a:t>
            </a:r>
            <a:r>
              <a:rPr lang="en-US" sz="1600" dirty="0" smtClean="0"/>
              <a:t>trategic </a:t>
            </a:r>
            <a:r>
              <a:rPr lang="en-US" sz="1600" dirty="0"/>
              <a:t>allocation of scarce human and financial resources </a:t>
            </a:r>
            <a:r>
              <a:rPr lang="en-US" sz="1600" dirty="0" smtClean="0"/>
              <a:t/>
            </a:r>
            <a:br>
              <a:rPr lang="en-US" sz="1600" dirty="0" smtClean="0"/>
            </a:br>
            <a:endParaRPr lang="en-US" sz="1600" dirty="0" smtClean="0"/>
          </a:p>
          <a:p>
            <a:pPr marL="457200" lvl="1" indent="0" algn="ctr">
              <a:buNone/>
            </a:pPr>
            <a:r>
              <a:rPr lang="en-US" sz="2000" b="1" dirty="0"/>
              <a:t>http://reinvent.la.gov</a:t>
            </a:r>
            <a:endParaRPr lang="en-US" sz="2000" b="1" dirty="0">
              <a:effectLst/>
            </a:endParaRPr>
          </a:p>
        </p:txBody>
      </p:sp>
    </p:spTree>
    <p:extLst>
      <p:ext uri="{BB962C8B-B14F-4D97-AF65-F5344CB8AC3E}">
        <p14:creationId xmlns:p14="http://schemas.microsoft.com/office/powerpoint/2010/main" val="299047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1143000"/>
          </a:xfrm>
        </p:spPr>
        <p:txBody>
          <a:bodyPr/>
          <a:lstStyle/>
          <a:p>
            <a:r>
              <a:rPr lang="en-US" dirty="0" smtClean="0"/>
              <a:t>The Three “C’s” of Consolidation</a:t>
            </a:r>
            <a:endParaRPr lang="en-US" dirty="0"/>
          </a:p>
        </p:txBody>
      </p:sp>
      <p:sp>
        <p:nvSpPr>
          <p:cNvPr id="3" name="Content Placeholder 2"/>
          <p:cNvSpPr>
            <a:spLocks noGrp="1"/>
          </p:cNvSpPr>
          <p:nvPr>
            <p:ph idx="1"/>
          </p:nvPr>
        </p:nvSpPr>
        <p:spPr>
          <a:xfrm>
            <a:off x="3505200" y="2179637"/>
            <a:ext cx="2743200" cy="2773363"/>
          </a:xfrm>
        </p:spPr>
        <p:txBody>
          <a:bodyPr/>
          <a:lstStyle/>
          <a:p>
            <a:pPr marL="514350" indent="-514350">
              <a:buFont typeface="+mj-lt"/>
              <a:buAutoNum type="arabicPeriod"/>
            </a:pPr>
            <a:r>
              <a:rPr lang="en-US" dirty="0" smtClean="0"/>
              <a:t>Centralize</a:t>
            </a:r>
            <a:br>
              <a:rPr lang="en-US" dirty="0" smtClean="0"/>
            </a:br>
            <a:endParaRPr lang="en-US" dirty="0" smtClean="0"/>
          </a:p>
          <a:p>
            <a:pPr marL="514350" indent="-514350">
              <a:buFont typeface="+mj-lt"/>
              <a:buAutoNum type="arabicPeriod"/>
            </a:pPr>
            <a:r>
              <a:rPr lang="en-US" dirty="0" smtClean="0"/>
              <a:t>Centralize</a:t>
            </a:r>
            <a:br>
              <a:rPr lang="en-US" dirty="0" smtClean="0"/>
            </a:br>
            <a:endParaRPr lang="en-US" dirty="0" smtClean="0"/>
          </a:p>
          <a:p>
            <a:pPr marL="514350" indent="-514350">
              <a:buFont typeface="+mj-lt"/>
              <a:buAutoNum type="arabicPeriod"/>
            </a:pPr>
            <a:r>
              <a:rPr lang="en-US" dirty="0" smtClean="0"/>
              <a:t>Centralize</a:t>
            </a:r>
            <a:endParaRPr lang="en-US" dirty="0"/>
          </a:p>
        </p:txBody>
      </p:sp>
      <p:sp>
        <p:nvSpPr>
          <p:cNvPr id="4" name="TextBox 3"/>
          <p:cNvSpPr txBox="1"/>
          <p:nvPr/>
        </p:nvSpPr>
        <p:spPr>
          <a:xfrm>
            <a:off x="2590800" y="6031468"/>
            <a:ext cx="4114800" cy="369332"/>
          </a:xfrm>
          <a:prstGeom prst="rect">
            <a:avLst/>
          </a:prstGeom>
          <a:noFill/>
        </p:spPr>
        <p:txBody>
          <a:bodyPr wrap="square" rtlCol="0">
            <a:spAutoFit/>
          </a:bodyPr>
          <a:lstStyle/>
          <a:p>
            <a:r>
              <a:rPr lang="en-US" dirty="0" smtClean="0"/>
              <a:t>Chad McGee, Louisiana CIO, </a:t>
            </a:r>
            <a:r>
              <a:rPr lang="en-US" i="1" dirty="0" smtClean="0"/>
              <a:t>ca</a:t>
            </a:r>
            <a:r>
              <a:rPr lang="en-US" dirty="0" smtClean="0"/>
              <a:t>. 2003</a:t>
            </a:r>
            <a:endParaRPr lang="en-US" dirty="0"/>
          </a:p>
        </p:txBody>
      </p:sp>
    </p:spTree>
    <p:extLst>
      <p:ext uri="{BB962C8B-B14F-4D97-AF65-F5344CB8AC3E}">
        <p14:creationId xmlns:p14="http://schemas.microsoft.com/office/powerpoint/2010/main" val="84685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Workgroups – Spanning the Enterprise</a:t>
            </a:r>
            <a:endParaRPr lang="en-US" dirty="0"/>
          </a:p>
        </p:txBody>
      </p:sp>
      <p:sp>
        <p:nvSpPr>
          <p:cNvPr id="3" name="Content Placeholder 2"/>
          <p:cNvSpPr>
            <a:spLocks noGrp="1"/>
          </p:cNvSpPr>
          <p:nvPr>
            <p:ph idx="1"/>
          </p:nvPr>
        </p:nvSpPr>
        <p:spPr>
          <a:xfrm>
            <a:off x="457200" y="1600200"/>
            <a:ext cx="8229600" cy="5105400"/>
          </a:xfrm>
        </p:spPr>
        <p:txBody>
          <a:bodyPr numCol="2"/>
          <a:lstStyle/>
          <a:p>
            <a:r>
              <a:rPr lang="en-US" sz="1800" dirty="0"/>
              <a:t>Cloud Services </a:t>
            </a:r>
          </a:p>
          <a:p>
            <a:r>
              <a:rPr lang="en-US" sz="1800" dirty="0"/>
              <a:t>Contract Analysis </a:t>
            </a:r>
          </a:p>
          <a:p>
            <a:r>
              <a:rPr lang="en-US" sz="1800" dirty="0"/>
              <a:t>Desktop Leasing </a:t>
            </a:r>
          </a:p>
          <a:p>
            <a:r>
              <a:rPr lang="en-US" sz="1800" dirty="0"/>
              <a:t>Disaster Recovery </a:t>
            </a:r>
          </a:p>
          <a:p>
            <a:r>
              <a:rPr lang="en-US" sz="1800" dirty="0"/>
              <a:t>End User Computing </a:t>
            </a:r>
            <a:r>
              <a:rPr lang="en-US" sz="1800" dirty="0" smtClean="0"/>
              <a:t>(including Helpdesk  </a:t>
            </a:r>
            <a:r>
              <a:rPr lang="en-US" sz="1800" dirty="0"/>
              <a:t>&amp; </a:t>
            </a:r>
            <a:r>
              <a:rPr lang="en-US" sz="1800" dirty="0" smtClean="0"/>
              <a:t/>
            </a:r>
            <a:br>
              <a:rPr lang="en-US" sz="1800" dirty="0" smtClean="0"/>
            </a:br>
            <a:r>
              <a:rPr lang="en-US" sz="1800" dirty="0" smtClean="0"/>
              <a:t>Desktop </a:t>
            </a:r>
            <a:r>
              <a:rPr lang="en-US" sz="1800" dirty="0"/>
              <a:t>Support</a:t>
            </a:r>
            <a:r>
              <a:rPr lang="en-US" sz="1800" dirty="0" smtClean="0"/>
              <a:t>)</a:t>
            </a:r>
            <a:endParaRPr lang="en-US" sz="1800" dirty="0"/>
          </a:p>
          <a:p>
            <a:r>
              <a:rPr lang="en-US" sz="1800" dirty="0"/>
              <a:t>Enterprise Data </a:t>
            </a:r>
          </a:p>
          <a:p>
            <a:r>
              <a:rPr lang="en-US" sz="1800" dirty="0"/>
              <a:t>Enterprise Storage </a:t>
            </a:r>
          </a:p>
          <a:p>
            <a:r>
              <a:rPr lang="en-US" sz="1800" dirty="0" smtClean="0"/>
              <a:t>Floor </a:t>
            </a:r>
            <a:r>
              <a:rPr lang="en-US" sz="1800" dirty="0"/>
              <a:t>Space Analysis </a:t>
            </a:r>
          </a:p>
          <a:p>
            <a:r>
              <a:rPr lang="en-US" sz="1800" u="sng" dirty="0"/>
              <a:t>Geographic Information Systems </a:t>
            </a:r>
          </a:p>
          <a:p>
            <a:r>
              <a:rPr lang="en-US" sz="1800" dirty="0"/>
              <a:t>High Capacity Printing </a:t>
            </a:r>
          </a:p>
          <a:p>
            <a:r>
              <a:rPr lang="en-US" sz="1800" dirty="0"/>
              <a:t>Mainframe Consolidation </a:t>
            </a:r>
          </a:p>
          <a:p>
            <a:r>
              <a:rPr lang="en-US" sz="1800" dirty="0"/>
              <a:t>Managed Print </a:t>
            </a:r>
          </a:p>
          <a:p>
            <a:r>
              <a:rPr lang="en-US" sz="1800" dirty="0"/>
              <a:t>Microsoft Licensing </a:t>
            </a:r>
          </a:p>
          <a:p>
            <a:r>
              <a:rPr lang="en-US" sz="1800" dirty="0"/>
              <a:t>Network and Network Security </a:t>
            </a:r>
          </a:p>
          <a:p>
            <a:r>
              <a:rPr lang="en-US" sz="1800" dirty="0"/>
              <a:t>Oracle Managed Service </a:t>
            </a:r>
          </a:p>
          <a:p>
            <a:r>
              <a:rPr lang="en-US" sz="1800" dirty="0"/>
              <a:t>Organizational Chart </a:t>
            </a:r>
          </a:p>
          <a:p>
            <a:r>
              <a:rPr lang="en-US" sz="1800" dirty="0"/>
              <a:t>Security </a:t>
            </a:r>
          </a:p>
          <a:p>
            <a:r>
              <a:rPr lang="en-US" sz="1800" dirty="0"/>
              <a:t>Server Virtualizations </a:t>
            </a:r>
          </a:p>
          <a:p>
            <a:r>
              <a:rPr lang="en-US" sz="1800" dirty="0"/>
              <a:t>Service Catalog Refinement </a:t>
            </a:r>
          </a:p>
          <a:p>
            <a:r>
              <a:rPr lang="en-US" sz="1800" dirty="0"/>
              <a:t>Staff Survey </a:t>
            </a:r>
          </a:p>
          <a:p>
            <a:r>
              <a:rPr lang="en-US" sz="1800" dirty="0"/>
              <a:t>Statewide Directory Services </a:t>
            </a:r>
          </a:p>
          <a:p>
            <a:r>
              <a:rPr lang="en-US" sz="1800" dirty="0"/>
              <a:t>VoIP </a:t>
            </a:r>
          </a:p>
          <a:p>
            <a:r>
              <a:rPr lang="en-US" sz="1800" dirty="0"/>
              <a:t>Workgroups Under Consideration</a:t>
            </a:r>
          </a:p>
          <a:p>
            <a:r>
              <a:rPr lang="en-US" sz="1800" dirty="0"/>
              <a:t>Database Management </a:t>
            </a:r>
          </a:p>
          <a:p>
            <a:r>
              <a:rPr lang="en-US" sz="1800" dirty="0"/>
              <a:t>Hardware Inventory </a:t>
            </a:r>
          </a:p>
          <a:p>
            <a:r>
              <a:rPr lang="en-US" sz="1800" dirty="0"/>
              <a:t>Records Management Systems </a:t>
            </a:r>
          </a:p>
          <a:p>
            <a:r>
              <a:rPr lang="en-US" sz="1800" dirty="0"/>
              <a:t>Software Inventory </a:t>
            </a:r>
          </a:p>
          <a:p>
            <a:r>
              <a:rPr lang="en-US" sz="1800" dirty="0"/>
              <a:t>SQL Server as a Service </a:t>
            </a:r>
          </a:p>
        </p:txBody>
      </p:sp>
    </p:spTree>
    <p:extLst>
      <p:ext uri="{BB962C8B-B14F-4D97-AF65-F5344CB8AC3E}">
        <p14:creationId xmlns:p14="http://schemas.microsoft.com/office/powerpoint/2010/main" val="1769957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lstStyle/>
          <a:p>
            <a:r>
              <a:rPr lang="en-US" dirty="0" smtClean="0"/>
              <a:t>GIS is a Small Part of the Enterprise -</a:t>
            </a:r>
            <a:br>
              <a:rPr lang="en-US" dirty="0" smtClean="0"/>
            </a:br>
            <a:r>
              <a:rPr lang="en-US" dirty="0" smtClean="0"/>
              <a:t>So What is the Big Deal?</a:t>
            </a:r>
            <a:endParaRPr lang="en-US" dirty="0"/>
          </a:p>
        </p:txBody>
      </p:sp>
      <p:sp>
        <p:nvSpPr>
          <p:cNvPr id="3" name="Content Placeholder 2"/>
          <p:cNvSpPr>
            <a:spLocks noGrp="1"/>
          </p:cNvSpPr>
          <p:nvPr>
            <p:ph idx="1"/>
          </p:nvPr>
        </p:nvSpPr>
        <p:spPr>
          <a:xfrm>
            <a:off x="152400" y="1752600"/>
            <a:ext cx="8839200" cy="5257800"/>
          </a:xfrm>
        </p:spPr>
        <p:txBody>
          <a:bodyPr/>
          <a:lstStyle/>
          <a:p>
            <a:r>
              <a:rPr lang="en-US" sz="2600" dirty="0" smtClean="0"/>
              <a:t>GIS is a platform (Geography as a Platform)</a:t>
            </a:r>
            <a:br>
              <a:rPr lang="en-US" sz="2600" dirty="0" smtClean="0"/>
            </a:br>
            <a:endParaRPr lang="en-US" sz="2600" dirty="0" smtClean="0"/>
          </a:p>
          <a:p>
            <a:r>
              <a:rPr lang="en-US" sz="2600" dirty="0" smtClean="0"/>
              <a:t>GIS links together other elements of the IT infrastructure</a:t>
            </a:r>
          </a:p>
          <a:p>
            <a:pPr lvl="1"/>
            <a:r>
              <a:rPr lang="en-US" sz="2600" dirty="0" smtClean="0"/>
              <a:t>Databases</a:t>
            </a:r>
          </a:p>
          <a:p>
            <a:pPr lvl="1"/>
            <a:r>
              <a:rPr lang="en-US" sz="2600" dirty="0" smtClean="0"/>
              <a:t>Web Services</a:t>
            </a:r>
          </a:p>
          <a:p>
            <a:pPr lvl="1"/>
            <a:r>
              <a:rPr lang="en-US" sz="2600" dirty="0" smtClean="0"/>
              <a:t>Networks (LAN, WAN, Internet and Intranet)</a:t>
            </a:r>
          </a:p>
          <a:p>
            <a:pPr lvl="1"/>
            <a:r>
              <a:rPr lang="en-US" sz="2600" dirty="0" smtClean="0"/>
              <a:t>Content Management</a:t>
            </a:r>
          </a:p>
          <a:p>
            <a:pPr lvl="1"/>
            <a:r>
              <a:rPr lang="en-US" sz="2600" dirty="0" smtClean="0"/>
              <a:t>Enterprise Storage</a:t>
            </a:r>
            <a:br>
              <a:rPr lang="en-US" sz="2600" dirty="0" smtClean="0"/>
            </a:br>
            <a:endParaRPr lang="en-US" sz="2600" dirty="0" smtClean="0"/>
          </a:p>
          <a:p>
            <a:r>
              <a:rPr lang="en-US" sz="2600" dirty="0" smtClean="0"/>
              <a:t>GIS needs to interact with Active Directory and security systems</a:t>
            </a:r>
            <a:endParaRPr lang="en-US" sz="2600" dirty="0"/>
          </a:p>
        </p:txBody>
      </p:sp>
    </p:spTree>
    <p:extLst>
      <p:ext uri="{BB962C8B-B14F-4D97-AF65-F5344CB8AC3E}">
        <p14:creationId xmlns:p14="http://schemas.microsoft.com/office/powerpoint/2010/main" val="380615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162"/>
            <a:ext cx="8763000" cy="792162"/>
          </a:xfrm>
        </p:spPr>
        <p:txBody>
          <a:bodyPr/>
          <a:lstStyle/>
          <a:p>
            <a:r>
              <a:rPr lang="en-US" dirty="0" smtClean="0"/>
              <a:t>What is Enterprise GIS?</a:t>
            </a:r>
            <a:endParaRPr lang="en-US" dirty="0"/>
          </a:p>
        </p:txBody>
      </p:sp>
      <p:sp>
        <p:nvSpPr>
          <p:cNvPr id="3" name="Content Placeholder 2"/>
          <p:cNvSpPr>
            <a:spLocks noGrp="1"/>
          </p:cNvSpPr>
          <p:nvPr>
            <p:ph idx="1"/>
          </p:nvPr>
        </p:nvSpPr>
        <p:spPr>
          <a:xfrm>
            <a:off x="152400" y="838200"/>
            <a:ext cx="8839200" cy="5867400"/>
          </a:xfrm>
        </p:spPr>
        <p:txBody>
          <a:bodyPr/>
          <a:lstStyle/>
          <a:p>
            <a:r>
              <a:rPr lang="en-US" sz="2600" dirty="0" smtClean="0"/>
              <a:t>It is an environment in which everyone has access to GIS technology that they can use to do their work</a:t>
            </a:r>
            <a:br>
              <a:rPr lang="en-US" sz="2600" dirty="0" smtClean="0"/>
            </a:br>
            <a:endParaRPr lang="en-US" sz="2200" dirty="0"/>
          </a:p>
          <a:p>
            <a:r>
              <a:rPr lang="en-US" sz="2600" dirty="0" smtClean="0"/>
              <a:t>It is the technology infrastructure to share and support GIS resources inside and outside of the organization</a:t>
            </a:r>
          </a:p>
          <a:p>
            <a:pPr lvl="1"/>
            <a:r>
              <a:rPr lang="en-US" sz="2200" dirty="0" smtClean="0"/>
              <a:t>Software</a:t>
            </a:r>
          </a:p>
          <a:p>
            <a:pPr lvl="1"/>
            <a:r>
              <a:rPr lang="en-US" sz="2200" dirty="0" smtClean="0"/>
              <a:t>Hardware</a:t>
            </a:r>
          </a:p>
          <a:p>
            <a:pPr lvl="1"/>
            <a:r>
              <a:rPr lang="en-US" sz="2200" dirty="0" smtClean="0"/>
              <a:t>Networks, </a:t>
            </a:r>
            <a:r>
              <a:rPr lang="en-US" sz="2200" i="1" dirty="0" smtClean="0"/>
              <a:t>etc</a:t>
            </a:r>
            <a:r>
              <a:rPr lang="en-US" sz="2200" dirty="0" smtClean="0"/>
              <a:t>.</a:t>
            </a:r>
            <a:br>
              <a:rPr lang="en-US" sz="2200" dirty="0" smtClean="0"/>
            </a:br>
            <a:endParaRPr lang="en-US" sz="2200" dirty="0" smtClean="0"/>
          </a:p>
          <a:p>
            <a:r>
              <a:rPr lang="en-US" sz="2600" dirty="0" smtClean="0"/>
              <a:t>It is the People, Who </a:t>
            </a:r>
            <a:r>
              <a:rPr lang="en-US" sz="2600" dirty="0"/>
              <a:t>“</a:t>
            </a:r>
            <a:r>
              <a:rPr lang="en-US" sz="2600" dirty="0" smtClean="0"/>
              <a:t>Do GIS”</a:t>
            </a:r>
          </a:p>
          <a:p>
            <a:pPr lvl="1"/>
            <a:r>
              <a:rPr lang="en-US" sz="2200" u="sng" dirty="0" smtClean="0"/>
              <a:t>Users</a:t>
            </a:r>
            <a:r>
              <a:rPr lang="en-US" sz="2200" dirty="0" smtClean="0"/>
              <a:t> who use the GIS environment </a:t>
            </a:r>
            <a:r>
              <a:rPr lang="en-US" sz="2400" dirty="0"/>
              <a:t>to fulfil </a:t>
            </a:r>
            <a:r>
              <a:rPr lang="en-US" sz="2400" dirty="0" smtClean="0"/>
              <a:t>their agency’s mission</a:t>
            </a:r>
            <a:endParaRPr lang="en-US" sz="2200" dirty="0" smtClean="0"/>
          </a:p>
          <a:p>
            <a:pPr lvl="2"/>
            <a:r>
              <a:rPr lang="en-US" sz="1800" dirty="0" smtClean="0"/>
              <a:t>Use GIS technology to create and use GIS </a:t>
            </a:r>
            <a:r>
              <a:rPr lang="en-US" sz="1800" dirty="0"/>
              <a:t>data to perform their job </a:t>
            </a:r>
            <a:r>
              <a:rPr lang="en-US" sz="1800" dirty="0" smtClean="0"/>
              <a:t>functions</a:t>
            </a:r>
          </a:p>
          <a:p>
            <a:pPr lvl="1"/>
            <a:r>
              <a:rPr lang="en-US" sz="2200" u="sng" dirty="0" smtClean="0"/>
              <a:t>IT GIS Professionals</a:t>
            </a:r>
            <a:r>
              <a:rPr lang="en-US" sz="2200" dirty="0" smtClean="0"/>
              <a:t> who maintain the GIS environment</a:t>
            </a:r>
          </a:p>
          <a:p>
            <a:pPr lvl="2"/>
            <a:r>
              <a:rPr lang="en-US" sz="1800" dirty="0" smtClean="0"/>
              <a:t>Provide and maintain the infrastructure where the data and applications reside</a:t>
            </a:r>
          </a:p>
          <a:p>
            <a:pPr lvl="2"/>
            <a:r>
              <a:rPr lang="en-US" sz="1800" dirty="0" smtClean="0"/>
              <a:t>Provide training and technical support to users</a:t>
            </a:r>
            <a:endParaRPr lang="en-US" sz="1800" dirty="0"/>
          </a:p>
        </p:txBody>
      </p:sp>
    </p:spTree>
    <p:extLst>
      <p:ext uri="{BB962C8B-B14F-4D97-AF65-F5344CB8AC3E}">
        <p14:creationId xmlns:p14="http://schemas.microsoft.com/office/powerpoint/2010/main" val="2868109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GIS Happen?</a:t>
            </a:r>
            <a:endParaRPr lang="en-US" dirty="0"/>
          </a:p>
        </p:txBody>
      </p:sp>
      <p:pic>
        <p:nvPicPr>
          <p:cNvPr id="7" name="Content Placeholder 6"/>
          <p:cNvPicPr>
            <a:picLocks noGrp="1" noChangeAspect="1"/>
          </p:cNvPicPr>
          <p:nvPr>
            <p:ph idx="1"/>
          </p:nvPr>
        </p:nvPicPr>
        <p:blipFill>
          <a:blip r:embed="rId3"/>
          <a:stretch>
            <a:fillRect/>
          </a:stretch>
        </p:blipFill>
        <p:spPr>
          <a:xfrm>
            <a:off x="1066800" y="2743200"/>
            <a:ext cx="963251" cy="1993565"/>
          </a:xfrm>
          <a:prstGeom prst="rect">
            <a:avLst/>
          </a:prstGeom>
        </p:spPr>
      </p:pic>
      <p:pic>
        <p:nvPicPr>
          <p:cNvPr id="8" name="Picture 7"/>
          <p:cNvPicPr>
            <a:picLocks noChangeAspect="1"/>
          </p:cNvPicPr>
          <p:nvPr/>
        </p:nvPicPr>
        <p:blipFill>
          <a:blip r:embed="rId4"/>
          <a:stretch>
            <a:fillRect/>
          </a:stretch>
        </p:blipFill>
        <p:spPr>
          <a:xfrm>
            <a:off x="2396067" y="2767428"/>
            <a:ext cx="2530059" cy="1804572"/>
          </a:xfrm>
          <a:prstGeom prst="rect">
            <a:avLst/>
          </a:prstGeom>
        </p:spPr>
      </p:pic>
      <p:sp>
        <p:nvSpPr>
          <p:cNvPr id="10" name="TextBox 9"/>
          <p:cNvSpPr txBox="1"/>
          <p:nvPr/>
        </p:nvSpPr>
        <p:spPr>
          <a:xfrm>
            <a:off x="1061132" y="1905000"/>
            <a:ext cx="864339" cy="646331"/>
          </a:xfrm>
          <a:prstGeom prst="rect">
            <a:avLst/>
          </a:prstGeom>
          <a:noFill/>
        </p:spPr>
        <p:txBody>
          <a:bodyPr wrap="none" rtlCol="0">
            <a:spAutoFit/>
          </a:bodyPr>
          <a:lstStyle/>
          <a:p>
            <a:pPr algn="ctr"/>
            <a:r>
              <a:rPr lang="en-US" dirty="0" smtClean="0"/>
              <a:t>Mobile</a:t>
            </a:r>
            <a:br>
              <a:rPr lang="en-US" dirty="0" smtClean="0"/>
            </a:br>
            <a:r>
              <a:rPr lang="en-US" dirty="0" smtClean="0"/>
              <a:t>Users</a:t>
            </a:r>
            <a:endParaRPr lang="en-US" dirty="0"/>
          </a:p>
        </p:txBody>
      </p:sp>
      <p:pic>
        <p:nvPicPr>
          <p:cNvPr id="14" name="Picture 13"/>
          <p:cNvPicPr>
            <a:picLocks noChangeAspect="1"/>
          </p:cNvPicPr>
          <p:nvPr/>
        </p:nvPicPr>
        <p:blipFill>
          <a:blip r:embed="rId5"/>
          <a:stretch>
            <a:fillRect/>
          </a:stretch>
        </p:blipFill>
        <p:spPr>
          <a:xfrm>
            <a:off x="5301789" y="2767429"/>
            <a:ext cx="2699211" cy="1804572"/>
          </a:xfrm>
          <a:prstGeom prst="rect">
            <a:avLst/>
          </a:prstGeom>
          <a:ln>
            <a:solidFill>
              <a:schemeClr val="tx1"/>
            </a:solidFill>
          </a:ln>
          <a:effectLst>
            <a:softEdge rad="12700"/>
          </a:effectLst>
        </p:spPr>
      </p:pic>
      <p:sp>
        <p:nvSpPr>
          <p:cNvPr id="16" name="TextBox 15"/>
          <p:cNvSpPr txBox="1"/>
          <p:nvPr/>
        </p:nvSpPr>
        <p:spPr>
          <a:xfrm>
            <a:off x="3288156" y="1890847"/>
            <a:ext cx="800284" cy="646331"/>
          </a:xfrm>
          <a:prstGeom prst="rect">
            <a:avLst/>
          </a:prstGeom>
          <a:noFill/>
        </p:spPr>
        <p:txBody>
          <a:bodyPr wrap="none" rtlCol="0">
            <a:spAutoFit/>
          </a:bodyPr>
          <a:lstStyle/>
          <a:p>
            <a:pPr algn="ctr"/>
            <a:r>
              <a:rPr lang="en-US" dirty="0" smtClean="0"/>
              <a:t>Tablet</a:t>
            </a:r>
            <a:br>
              <a:rPr lang="en-US" dirty="0" smtClean="0"/>
            </a:br>
            <a:r>
              <a:rPr lang="en-US" dirty="0" smtClean="0"/>
              <a:t>Users</a:t>
            </a:r>
            <a:endParaRPr lang="en-US" dirty="0"/>
          </a:p>
        </p:txBody>
      </p:sp>
      <p:sp>
        <p:nvSpPr>
          <p:cNvPr id="17" name="TextBox 16"/>
          <p:cNvSpPr txBox="1"/>
          <p:nvPr/>
        </p:nvSpPr>
        <p:spPr>
          <a:xfrm>
            <a:off x="6296974" y="1890847"/>
            <a:ext cx="1031052" cy="646331"/>
          </a:xfrm>
          <a:prstGeom prst="rect">
            <a:avLst/>
          </a:prstGeom>
          <a:noFill/>
        </p:spPr>
        <p:txBody>
          <a:bodyPr wrap="none" rtlCol="0">
            <a:spAutoFit/>
          </a:bodyPr>
          <a:lstStyle/>
          <a:p>
            <a:pPr algn="ctr"/>
            <a:r>
              <a:rPr lang="en-US" dirty="0" smtClean="0"/>
              <a:t>Desktop</a:t>
            </a:r>
            <a:br>
              <a:rPr lang="en-US" dirty="0" smtClean="0"/>
            </a:br>
            <a:r>
              <a:rPr lang="en-US" dirty="0" smtClean="0"/>
              <a:t>Users</a:t>
            </a:r>
            <a:endParaRPr lang="en-US" dirty="0"/>
          </a:p>
        </p:txBody>
      </p:sp>
      <p:sp>
        <p:nvSpPr>
          <p:cNvPr id="18" name="TextBox 17"/>
          <p:cNvSpPr txBox="1"/>
          <p:nvPr/>
        </p:nvSpPr>
        <p:spPr>
          <a:xfrm>
            <a:off x="76200" y="5334000"/>
            <a:ext cx="8915400" cy="1046440"/>
          </a:xfrm>
          <a:prstGeom prst="rect">
            <a:avLst/>
          </a:prstGeom>
          <a:noFill/>
        </p:spPr>
        <p:txBody>
          <a:bodyPr wrap="square" rtlCol="0">
            <a:spAutoFit/>
          </a:bodyPr>
          <a:lstStyle>
            <a:defPPr>
              <a:defRPr lang="en-US"/>
            </a:defPPr>
            <a:lvl1pPr algn="ctr"/>
          </a:lstStyle>
          <a:p>
            <a:r>
              <a:rPr lang="en-US" dirty="0"/>
              <a:t/>
            </a:r>
            <a:br>
              <a:rPr lang="en-US" dirty="0"/>
            </a:br>
            <a:r>
              <a:rPr lang="en-US" sz="4400" dirty="0" smtClean="0">
                <a:solidFill>
                  <a:prstClr val="white"/>
                </a:solidFill>
                <a:latin typeface="Calibri"/>
                <a:ea typeface="+mj-ea"/>
                <a:cs typeface="+mj-cs"/>
              </a:rPr>
              <a:t>GIS happens </a:t>
            </a:r>
            <a:r>
              <a:rPr lang="en-US" sz="4400" i="1" dirty="0" smtClean="0">
                <a:solidFill>
                  <a:prstClr val="white"/>
                </a:solidFill>
                <a:latin typeface="Calibri"/>
                <a:ea typeface="+mj-ea"/>
                <a:cs typeface="+mj-cs"/>
              </a:rPr>
              <a:t>in the hands of </a:t>
            </a:r>
            <a:r>
              <a:rPr lang="en-US" sz="4400" i="1" u="sng" dirty="0" smtClean="0">
                <a:solidFill>
                  <a:prstClr val="white"/>
                </a:solidFill>
                <a:latin typeface="Calibri"/>
                <a:ea typeface="+mj-ea"/>
                <a:cs typeface="+mj-cs"/>
              </a:rPr>
              <a:t>GIS users</a:t>
            </a:r>
            <a:r>
              <a:rPr lang="en-US" sz="4400" dirty="0" smtClean="0">
                <a:solidFill>
                  <a:prstClr val="white"/>
                </a:solidFill>
                <a:latin typeface="Calibri"/>
                <a:ea typeface="+mj-ea"/>
                <a:cs typeface="+mj-cs"/>
              </a:rPr>
              <a:t>!</a:t>
            </a:r>
            <a:endParaRPr lang="en-US" dirty="0"/>
          </a:p>
        </p:txBody>
      </p:sp>
    </p:spTree>
    <p:extLst>
      <p:ext uri="{BB962C8B-B14F-4D97-AF65-F5344CB8AC3E}">
        <p14:creationId xmlns:p14="http://schemas.microsoft.com/office/powerpoint/2010/main" val="1064041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dirty="0" smtClean="0"/>
              <a:t>The GIS User Model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9409857"/>
              </p:ext>
            </p:extLst>
          </p:nvPr>
        </p:nvGraphicFramePr>
        <p:xfrm>
          <a:off x="228600" y="914400"/>
          <a:ext cx="8686803" cy="5257800"/>
        </p:xfrm>
        <a:graphic>
          <a:graphicData uri="http://schemas.openxmlformats.org/drawingml/2006/table">
            <a:tbl>
              <a:tblPr firstRow="1" bandRow="1">
                <a:tableStyleId>{5C22544A-7EE6-4342-B048-85BDC9FD1C3A}</a:tableStyleId>
              </a:tblPr>
              <a:tblGrid>
                <a:gridCol w="626076"/>
                <a:gridCol w="626076"/>
                <a:gridCol w="626076"/>
                <a:gridCol w="626076"/>
                <a:gridCol w="626076"/>
                <a:gridCol w="626076"/>
                <a:gridCol w="626076"/>
                <a:gridCol w="626076"/>
                <a:gridCol w="626076"/>
                <a:gridCol w="1017373"/>
                <a:gridCol w="1017373"/>
                <a:gridCol w="1017373"/>
              </a:tblGrid>
              <a:tr h="642133">
                <a:tc>
                  <a:txBody>
                    <a:bodyPr/>
                    <a:lstStyle/>
                    <a:p>
                      <a:endParaRPr lang="en-US" dirty="0"/>
                    </a:p>
                  </a:txBody>
                  <a:tcPr>
                    <a:lnL w="12700" cmpd="sng">
                      <a:noFill/>
                    </a:lnL>
                    <a:lnR w="12700" cmpd="sng">
                      <a:noFill/>
                    </a:lnR>
                    <a:lnT w="12700" cmpd="sng">
                      <a:noFill/>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dirty="0" smtClean="0"/>
                        <a:t>User Level</a:t>
                      </a:r>
                      <a:endParaRPr lang="en-US" dirty="0"/>
                    </a:p>
                  </a:txBody>
                  <a:tcPr>
                    <a:lnL w="12700" cmpd="sng">
                      <a:noFill/>
                    </a:lnL>
                    <a:lnR w="12700" cmpd="sng">
                      <a:noFill/>
                    </a:lnR>
                    <a:lnT w="12700" cmpd="sng">
                      <a:noFill/>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dirty="0" smtClean="0"/>
                        <a:t>Technology Stack</a:t>
                      </a: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2267">
                <a:tc>
                  <a:txBody>
                    <a:bodyPr/>
                    <a:lstStyle/>
                    <a:p>
                      <a:endParaRPr lang="en-US" dirty="0"/>
                    </a:p>
                  </a:txBody>
                  <a:tcPr>
                    <a:lnL w="3175" cap="flat" cmpd="sng" algn="ctr">
                      <a:noFill/>
                      <a:prstDash val="solid"/>
                      <a:round/>
                      <a:headEnd type="none" w="med" len="med"/>
                      <a:tailEnd type="none" w="med" len="med"/>
                    </a:lnL>
                    <a:lnR w="12700" cmpd="sng">
                      <a:noFill/>
                    </a:lnR>
                    <a:lnT w="28575" cap="flat" cmpd="sng" algn="ctr">
                      <a:solidFill>
                        <a:schemeClr val="tx1"/>
                      </a:solidFill>
                      <a:prstDash val="sysDash"/>
                      <a:round/>
                      <a:headEnd type="none" w="med" len="med"/>
                      <a:tailEnd type="none" w="med" len="med"/>
                    </a:lnT>
                    <a:lnB w="12700" cmpd="sng">
                      <a:noFill/>
                    </a:lnB>
                    <a:lnTlToBr w="28575" cap="flat" cmpd="sng" algn="ctr">
                      <a:solidFill>
                        <a:schemeClr val="tx1"/>
                      </a:solidFill>
                      <a:prstDash val="solid"/>
                      <a:round/>
                      <a:headEnd type="none" w="med" len="med"/>
                      <a:tailEnd type="none" w="med" len="med"/>
                    </a:lnTlToBr>
                    <a:noFill/>
                  </a:tcPr>
                </a:tc>
                <a:tc>
                  <a:txBody>
                    <a:bodyPr/>
                    <a:lstStyle/>
                    <a:p>
                      <a:endParaRPr lang="en-US" dirty="0"/>
                    </a:p>
                  </a:txBody>
                  <a:tcPr>
                    <a:lnL w="12700" cmpd="sng">
                      <a:noFill/>
                    </a:lnL>
                    <a:lnR w="12700" cmpd="sng">
                      <a:noFill/>
                    </a:lnR>
                    <a:lnT w="28575"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28575"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28575"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smtClean="0">
                          <a:solidFill>
                            <a:schemeClr val="tx1"/>
                          </a:solidFill>
                        </a:rPr>
                        <a:t>0</a:t>
                      </a:r>
                      <a:endParaRPr lang="en-US" b="1" dirty="0">
                        <a:solidFill>
                          <a:schemeClr val="tx1"/>
                        </a:solidFill>
                      </a:endParaRPr>
                    </a:p>
                  </a:txBody>
                  <a:tcPr>
                    <a:lnL w="12700" cmpd="sng">
                      <a:noFill/>
                    </a:lnL>
                    <a:lnR w="12700" cmpd="sng">
                      <a:noFill/>
                    </a:lnR>
                    <a:lnT w="28575"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28575"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28575"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28575"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28575" cap="flat" cmpd="sng" algn="ctr">
                      <a:solidFill>
                        <a:schemeClr val="tx1"/>
                      </a:solidFill>
                      <a:prstDash val="solid"/>
                      <a:round/>
                      <a:headEnd type="none" w="med" len="med"/>
                      <a:tailEnd type="none" w="med" len="med"/>
                    </a:lnBlToTr>
                    <a:noFill/>
                  </a:tcPr>
                </a:tc>
                <a:tc>
                  <a:txBody>
                    <a:bodyPr/>
                    <a:lstStyle/>
                    <a:p>
                      <a:endParaRPr lang="en-US" dirty="0">
                        <a:ln>
                          <a:solidFill>
                            <a:srgbClr val="C00000"/>
                          </a:solidFill>
                        </a:ln>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800" kern="1200" dirty="0">
                        <a:ln>
                          <a:solidFill>
                            <a:srgbClr val="C00000"/>
                          </a:solidFill>
                        </a:ln>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endParaRPr lang="en-US" sz="1800" kern="1200" dirty="0">
                        <a:ln>
                          <a:solidFill>
                            <a:srgbClr val="C00000"/>
                          </a:solidFill>
                        </a:ln>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r>
              <a:tr h="287507">
                <a:tc>
                  <a:txBody>
                    <a:bodyPr/>
                    <a:lstStyle/>
                    <a:p>
                      <a:endParaRPr lang="en-US" dirty="0"/>
                    </a:p>
                  </a:txBody>
                  <a:tcP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38100" cap="flat" cmpd="sng" algn="ctr">
                      <a:solidFill>
                        <a:schemeClr val="tx1"/>
                      </a:solidFill>
                      <a:prstDash val="solid"/>
                      <a:round/>
                      <a:headEnd type="none" w="med" len="med"/>
                      <a:tailEnd type="none" w="med" len="med"/>
                    </a:lnTlToBr>
                    <a:lnBlToTr w="12700" cmpd="sng">
                      <a:noFill/>
                      <a:prstDash val="solid"/>
                    </a:lnBlToTr>
                    <a:noFill/>
                  </a:tcPr>
                </a:tc>
                <a:tc>
                  <a:txBody>
                    <a:bodyPr/>
                    <a:lstStyle/>
                    <a:p>
                      <a:endParaRPr lang="en-US" dirty="0"/>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smtClean="0">
                          <a:solidFill>
                            <a:schemeClr val="tx1"/>
                          </a:solidFill>
                        </a:rPr>
                        <a:t>1</a:t>
                      </a:r>
                      <a:endParaRPr lang="en-US" b="1"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28575" cap="flat" cmpd="sng" algn="ctr">
                      <a:solidFill>
                        <a:schemeClr val="tx1"/>
                      </a:solidFill>
                      <a:prstDash val="solid"/>
                      <a:round/>
                      <a:headEnd type="none" w="med" len="med"/>
                      <a:tailEnd type="none" w="med" len="med"/>
                    </a:lnBlToTr>
                    <a:noFill/>
                  </a:tcPr>
                </a:tc>
                <a:tc>
                  <a:txBody>
                    <a:bodyPr/>
                    <a:lstStyle/>
                    <a:p>
                      <a:endParaRPr lang="en-US" dirty="0"/>
                    </a:p>
                  </a:txBody>
                  <a:tcPr>
                    <a:lnL w="12700" cmpd="sng">
                      <a:noFill/>
                    </a:lnL>
                    <a:lnR w="28575" cap="flat" cmpd="sng" algn="ctr">
                      <a:solidFill>
                        <a:schemeClr val="tx1"/>
                      </a:solidFill>
                      <a:prstDash val="solid"/>
                      <a:round/>
                      <a:headEnd type="none" w="med" len="med"/>
                      <a:tailEnd type="none" w="med" len="med"/>
                    </a:lnR>
                    <a:lnT w="381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marL="0" algn="l" defTabSz="914400" rtl="0" eaLnBrk="1" latinLnBrk="0" hangingPunct="1"/>
                      <a:endParaRPr lang="en-US" sz="1800" kern="1200" dirty="0">
                        <a:ln>
                          <a:solidFill>
                            <a:srgbClr val="C00000"/>
                          </a:solidFill>
                        </a:ln>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marL="0" algn="l" defTabSz="914400" rtl="0" eaLnBrk="1" latinLnBrk="0" hangingPunct="1"/>
                      <a:endParaRPr lang="en-US" sz="1800" kern="1200" dirty="0">
                        <a:ln>
                          <a:solidFill>
                            <a:srgbClr val="C00000"/>
                          </a:solidFill>
                        </a:ln>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r>
              <a:tr h="302747">
                <a:tc>
                  <a:txBody>
                    <a:bodyPr/>
                    <a:lstStyle/>
                    <a:p>
                      <a:endParaRPr lang="en-US" dirty="0"/>
                    </a:p>
                  </a:txBody>
                  <a:tcP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28575" cap="flat" cmpd="sng" algn="ctr">
                      <a:solidFill>
                        <a:schemeClr val="tx1"/>
                      </a:solidFill>
                      <a:prstDash val="solid"/>
                      <a:round/>
                      <a:headEnd type="none" w="med" len="med"/>
                      <a:tailEnd type="none" w="med" len="med"/>
                    </a:lnTlToBr>
                    <a:lnBlToTr w="12700" cmpd="sng">
                      <a:noFill/>
                      <a:prstDash val="solid"/>
                    </a:lnBlToTr>
                    <a:noFill/>
                  </a:tcPr>
                </a:tc>
                <a:tc>
                  <a:txBody>
                    <a:bodyPr/>
                    <a:lstStyle/>
                    <a:p>
                      <a:endParaRPr lang="en-US" dirty="0"/>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smtClean="0">
                          <a:solidFill>
                            <a:schemeClr val="tx1"/>
                          </a:solidFill>
                        </a:rPr>
                        <a:t>2</a:t>
                      </a:r>
                      <a:endParaRPr lang="en-US" b="1"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28575" cap="flat" cmpd="sng" algn="ctr">
                      <a:solidFill>
                        <a:schemeClr val="tx1"/>
                      </a:solidFill>
                      <a:prstDash val="solid"/>
                      <a:round/>
                      <a:headEnd type="none" w="med" len="med"/>
                      <a:tailEnd type="none" w="med" len="me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800" kern="1200" dirty="0">
                        <a:ln>
                          <a:solidFill>
                            <a:srgbClr val="C00000"/>
                          </a:solidFill>
                        </a:ln>
                        <a:solidFill>
                          <a:schemeClr val="dk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endParaRPr lang="en-US" dirty="0">
                        <a:ln>
                          <a:solidFill>
                            <a:srgbClr val="C00000"/>
                          </a:solidFill>
                        </a:ln>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endParaRPr lang="en-US" dirty="0">
                        <a:ln>
                          <a:solidFill>
                            <a:srgbClr val="C00000"/>
                          </a:solidFill>
                        </a:ln>
                      </a:endParaRPr>
                    </a:p>
                  </a:txBody>
                  <a:tcPr>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r>
              <a:tr h="317987">
                <a:tc>
                  <a:txBody>
                    <a:bodyPr/>
                    <a:lstStyle/>
                    <a:p>
                      <a:endParaRPr lang="en-US" dirty="0"/>
                    </a:p>
                  </a:txBody>
                  <a:tcP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noFill/>
                  </a:tcPr>
                </a:tc>
                <a:tc>
                  <a:txBody>
                    <a:bodyPr/>
                    <a:lstStyle/>
                    <a:p>
                      <a:endParaRPr lang="en-US" dirty="0"/>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28575" cap="flat" cmpd="sng" algn="ctr">
                      <a:solidFill>
                        <a:schemeClr val="tx1"/>
                      </a:solidFill>
                      <a:prstDash val="solid"/>
                      <a:round/>
                      <a:headEnd type="none" w="med" len="med"/>
                      <a:tailEnd type="none" w="med" len="med"/>
                    </a:lnTlToBr>
                    <a:lnBlToTr w="12700" cmpd="sng">
                      <a:noFill/>
                      <a:prstDash val="solid"/>
                    </a:lnBlToTr>
                    <a:noFill/>
                  </a:tcPr>
                </a:tc>
                <a:tc>
                  <a:txBody>
                    <a:bodyPr/>
                    <a:lstStyle/>
                    <a:p>
                      <a:pPr algn="ctr"/>
                      <a:r>
                        <a:rPr lang="en-US" b="1" dirty="0" smtClean="0">
                          <a:solidFill>
                            <a:schemeClr val="tx1"/>
                          </a:solidFill>
                        </a:rPr>
                        <a:t>3</a:t>
                      </a:r>
                      <a:endParaRPr lang="en-US" b="1"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28575" cap="flat" cmpd="sng" algn="ctr">
                      <a:solidFill>
                        <a:schemeClr val="tx1"/>
                      </a:solidFill>
                      <a:prstDash val="solid"/>
                      <a:round/>
                      <a:headEnd type="none" w="med" len="med"/>
                      <a:tailEnd type="none" w="med" len="me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800" kern="1200" dirty="0">
                        <a:ln>
                          <a:solidFill>
                            <a:srgbClr val="C00000"/>
                          </a:solidFill>
                        </a:ln>
                        <a:solidFill>
                          <a:schemeClr val="dk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endParaRPr lang="en-US" dirty="0">
                        <a:ln>
                          <a:solidFill>
                            <a:srgbClr val="C00000"/>
                          </a:solidFill>
                        </a:ln>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US" dirty="0">
                        <a:ln>
                          <a:solidFill>
                            <a:srgbClr val="C00000"/>
                          </a:solidFill>
                        </a:ln>
                      </a:endParaRPr>
                    </a:p>
                  </a:txBody>
                  <a:tcPr>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r>
              <a:tr h="452891">
                <a:tc rowSpan="2">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en-U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3">
                  <a:txBody>
                    <a:bodyPr/>
                    <a:lstStyle/>
                    <a:p>
                      <a:pPr algn="ctr"/>
                      <a:r>
                        <a:rPr lang="en-US" b="1" dirty="0" smtClean="0">
                          <a:solidFill>
                            <a:schemeClr val="tx1"/>
                          </a:solidFill>
                        </a:rPr>
                        <a:t>IT GIS</a:t>
                      </a:r>
                      <a:endParaRPr lang="en-US"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1" kern="1200" dirty="0" smtClean="0">
                          <a:ln>
                            <a:solidFill>
                              <a:schemeClr val="tx1"/>
                            </a:solidFill>
                          </a:ln>
                          <a:solidFill>
                            <a:schemeClr val="lt1"/>
                          </a:solidFill>
                          <a:latin typeface="+mn-lt"/>
                          <a:ea typeface="+mn-ea"/>
                          <a:cs typeface="+mn-cs"/>
                        </a:rPr>
                        <a:t>Thick Client</a:t>
                      </a:r>
                      <a:endParaRPr lang="en-US" sz="1200" b="1" kern="1200" dirty="0">
                        <a:ln>
                          <a:solidFill>
                            <a:schemeClr val="tx1"/>
                          </a:solidFill>
                        </a:ln>
                        <a:solidFill>
                          <a:schemeClr val="lt1"/>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algn="ctr" defTabSz="914400" rtl="0" eaLnBrk="1" latinLnBrk="0" hangingPunct="1"/>
                      <a:r>
                        <a:rPr lang="en-US" sz="1200" b="1" kern="1200" dirty="0" smtClean="0">
                          <a:ln>
                            <a:solidFill>
                              <a:schemeClr val="tx1"/>
                            </a:solidFill>
                          </a:ln>
                          <a:solidFill>
                            <a:schemeClr val="lt1"/>
                          </a:solidFill>
                          <a:latin typeface="+mn-lt"/>
                          <a:ea typeface="+mn-ea"/>
                          <a:cs typeface="+mn-cs"/>
                        </a:rPr>
                        <a:t>Thin Client</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algn="ctr" defTabSz="914400" rtl="0" eaLnBrk="1" latinLnBrk="0" hangingPunct="1"/>
                      <a:r>
                        <a:rPr lang="en-US" sz="1200" b="1" kern="1200" dirty="0" smtClean="0">
                          <a:solidFill>
                            <a:schemeClr val="lt1"/>
                          </a:solidFill>
                          <a:latin typeface="+mn-lt"/>
                          <a:ea typeface="+mn-ea"/>
                          <a:cs typeface="+mn-cs"/>
                        </a:rPr>
                        <a:t>SaaS</a:t>
                      </a:r>
                      <a:endParaRPr lang="en-US" sz="1200" b="1" kern="1200" dirty="0">
                        <a:solidFill>
                          <a:schemeClr val="lt1"/>
                        </a:solidFill>
                        <a:latin typeface="+mn-lt"/>
                        <a:ea typeface="+mn-ea"/>
                        <a:cs typeface="+mn-cs"/>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r>
              <a:tr h="35674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endParaRPr lang="en-US" dirty="0"/>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U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U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U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3" gridSpan="3">
                  <a:txBody>
                    <a:bodyPr/>
                    <a:lstStyle/>
                    <a:p>
                      <a:r>
                        <a:rPr lang="en-US" sz="1200" b="0" dirty="0" smtClean="0">
                          <a:solidFill>
                            <a:schemeClr val="bg1"/>
                          </a:solidFill>
                        </a:rPr>
                        <a:t>Primary Technoloy to serve each level of GIS users:</a:t>
                      </a:r>
                      <a:br>
                        <a:rPr lang="en-US" sz="1200" b="0" dirty="0" smtClean="0">
                          <a:solidFill>
                            <a:schemeClr val="bg1"/>
                          </a:solidFill>
                        </a:rPr>
                      </a:br>
                      <a:endParaRPr lang="en-US" sz="1200" b="0" dirty="0" smtClean="0">
                        <a:solidFill>
                          <a:schemeClr val="bg1"/>
                        </a:solidFill>
                      </a:endParaRPr>
                    </a:p>
                    <a:p>
                      <a:r>
                        <a:rPr lang="en-US" sz="1200" b="0" dirty="0" smtClean="0">
                          <a:solidFill>
                            <a:schemeClr val="bg1"/>
                          </a:solidFill>
                        </a:rPr>
                        <a:t>     • </a:t>
                      </a:r>
                      <a:r>
                        <a:rPr lang="en-US" sz="1200" b="1" dirty="0" smtClean="0">
                          <a:solidFill>
                            <a:schemeClr val="bg1"/>
                          </a:solidFill>
                        </a:rPr>
                        <a:t>Thick Client</a:t>
                      </a:r>
                      <a:r>
                        <a:rPr lang="en-US" sz="1200" b="0" dirty="0" smtClean="0">
                          <a:solidFill>
                            <a:schemeClr val="bg1"/>
                          </a:solidFill>
                        </a:rPr>
                        <a:t>– ArcGIS Desktop</a:t>
                      </a:r>
                    </a:p>
                    <a:p>
                      <a:endParaRPr lang="en-US" sz="1200" b="0" dirty="0" smtClean="0">
                        <a:solidFill>
                          <a:schemeClr val="bg1"/>
                        </a:solidFill>
                      </a:endParaRPr>
                    </a:p>
                    <a:p>
                      <a:r>
                        <a:rPr lang="en-US" sz="1200" b="0" dirty="0" smtClean="0">
                          <a:solidFill>
                            <a:schemeClr val="bg1"/>
                          </a:solidFill>
                        </a:rPr>
                        <a:t>     • </a:t>
                      </a:r>
                      <a:r>
                        <a:rPr lang="en-US" sz="1200" b="1" dirty="0" smtClean="0">
                          <a:solidFill>
                            <a:schemeClr val="bg1"/>
                          </a:solidFill>
                        </a:rPr>
                        <a:t>Thin Client</a:t>
                      </a:r>
                      <a:r>
                        <a:rPr lang="en-US" sz="1200" b="0" dirty="0" smtClean="0">
                          <a:solidFill>
                            <a:schemeClr val="bg1"/>
                          </a:solidFill>
                        </a:rPr>
                        <a:t> – ArcGIS Server </a:t>
                      </a:r>
                    </a:p>
                    <a:p>
                      <a:r>
                        <a:rPr lang="en-US" sz="1200" b="0" dirty="0" smtClean="0">
                          <a:solidFill>
                            <a:schemeClr val="bg1"/>
                          </a:solidFill>
                        </a:rPr>
                        <a:t>         and Custom Web apps</a:t>
                      </a:r>
                      <a:br>
                        <a:rPr lang="en-US" sz="1200" b="0" dirty="0" smtClean="0">
                          <a:solidFill>
                            <a:schemeClr val="bg1"/>
                          </a:solidFill>
                        </a:rPr>
                      </a:br>
                      <a:endParaRPr lang="en-US" sz="1200" b="0" dirty="0" smtClean="0">
                        <a:solidFill>
                          <a:schemeClr val="bg1"/>
                        </a:solidFill>
                      </a:endParaRPr>
                    </a:p>
                    <a:p>
                      <a:r>
                        <a:rPr lang="en-US" sz="1200" b="0" dirty="0" smtClean="0">
                          <a:solidFill>
                            <a:schemeClr val="bg1"/>
                          </a:solidFill>
                        </a:rPr>
                        <a:t>     • </a:t>
                      </a:r>
                      <a:r>
                        <a:rPr lang="en-US" sz="1200" b="1" dirty="0" smtClean="0">
                          <a:solidFill>
                            <a:schemeClr val="bg1"/>
                          </a:solidFill>
                        </a:rPr>
                        <a:t>SaaS</a:t>
                      </a:r>
                      <a:r>
                        <a:rPr lang="en-US" sz="1200" b="0" dirty="0" smtClean="0">
                          <a:solidFill>
                            <a:schemeClr val="bg1"/>
                          </a:solidFill>
                        </a:rPr>
                        <a:t> – AGO, Software as a Service</a:t>
                      </a:r>
                    </a:p>
                    <a:p>
                      <a:endParaRPr lang="en-US"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YELLOW   – Less dominant technology</a:t>
                      </a:r>
                      <a:endParaRPr lang="en-US" sz="1200" b="1" dirty="0" smtClean="0">
                        <a:solidFill>
                          <a:srgbClr val="FFC000"/>
                        </a:solidFill>
                      </a:endParaRPr>
                    </a:p>
                    <a:p>
                      <a:endParaRPr lang="en-US" sz="1200" b="1" dirty="0" smtClean="0">
                        <a:solidFill>
                          <a:schemeClr val="bg1"/>
                        </a:solidFill>
                      </a:endParaRPr>
                    </a:p>
                    <a:p>
                      <a:r>
                        <a:rPr lang="en-US" sz="1200" b="1" dirty="0" smtClean="0">
                          <a:solidFill>
                            <a:schemeClr val="bg1"/>
                          </a:solidFill>
                        </a:rPr>
                        <a:t>ORANGE</a:t>
                      </a:r>
                      <a:r>
                        <a:rPr lang="en-US" sz="1200" b="1" dirty="0" smtClean="0">
                          <a:solidFill>
                            <a:srgbClr val="FFC000"/>
                          </a:solidFill>
                        </a:rPr>
                        <a:t> </a:t>
                      </a:r>
                      <a:r>
                        <a:rPr lang="en-US" sz="1200" b="1" dirty="0" smtClean="0">
                          <a:solidFill>
                            <a:schemeClr val="bg1"/>
                          </a:solidFill>
                        </a:rPr>
                        <a:t> – More dominant technology</a:t>
                      </a:r>
                      <a:endParaRPr lang="en-US" sz="1200" b="1" dirty="0" smtClean="0">
                        <a:solidFill>
                          <a:srgbClr val="FFC000"/>
                        </a:solidFill>
                      </a:endParaRPr>
                    </a:p>
                    <a:p>
                      <a:endParaRPr lang="en-US" sz="1200" b="1" dirty="0">
                        <a:solidFill>
                          <a:schemeClr val="bg1"/>
                        </a:solidFill>
                      </a:endParaRPr>
                    </a:p>
                  </a:txBody>
                  <a:tcPr>
                    <a:lnL w="28575" cap="flat" cmpd="sng" algn="ctr">
                      <a:solidFill>
                        <a:schemeClr val="tx1"/>
                      </a:solid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rowSpan="3" hMerge="1">
                  <a:txBody>
                    <a:bodyPr/>
                    <a:lstStyle/>
                    <a:p>
                      <a:endParaRPr lang="en-US"/>
                    </a:p>
                  </a:txBody>
                  <a:tcP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3" hMerge="1">
                  <a:txBody>
                    <a:bodyPr/>
                    <a:lstStyle/>
                    <a:p>
                      <a:endParaRPr lang="en-US"/>
                    </a:p>
                  </a:txBody>
                  <a:tcP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657196">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noFill/>
                  </a:tcPr>
                </a:tc>
                <a:tc>
                  <a:txBody>
                    <a:bodyPr/>
                    <a:lstStyle/>
                    <a:p>
                      <a:endParaRPr lang="en-US" dirty="0"/>
                    </a:p>
                  </a:txBody>
                  <a:tcP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vMerge="1">
                  <a:txBody>
                    <a:bodyPr/>
                    <a:lstStyle/>
                    <a:p>
                      <a:endParaRPr lang="en-US" dirty="0"/>
                    </a:p>
                  </a:txBody>
                  <a:tcP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vMerge="1">
                  <a:txBody>
                    <a:bodyPr/>
                    <a:lstStyle/>
                    <a:p>
                      <a:endParaRPr lang="en-US"/>
                    </a:p>
                  </a:txBody>
                  <a:tcP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vMerge="1">
                  <a:txBody>
                    <a:bodyPr/>
                    <a:lstStyle/>
                    <a:p>
                      <a:endParaRPr lang="en-US" dirty="0"/>
                    </a:p>
                  </a:txBody>
                  <a:tcP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685800">
                <a:tc>
                  <a:txBody>
                    <a:bodyPr/>
                    <a:lstStyle/>
                    <a:p>
                      <a:endParaRPr lang="en-U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7">
                  <a:txBody>
                    <a:bodyPr/>
                    <a:lstStyle/>
                    <a:p>
                      <a:pPr marL="0" algn="ctr" defTabSz="914400" rtl="0" eaLnBrk="1" latinLnBrk="0" hangingPunct="1"/>
                      <a:r>
                        <a:rPr lang="en-US" sz="1800" b="1" kern="1200" dirty="0" smtClean="0">
                          <a:solidFill>
                            <a:schemeClr val="tx1"/>
                          </a:solidFill>
                          <a:latin typeface="+mn-lt"/>
                          <a:ea typeface="+mn-ea"/>
                          <a:cs typeface="+mn-cs"/>
                        </a:rPr>
                        <a:t>IT Infrastructure</a:t>
                      </a:r>
                    </a:p>
                    <a:p>
                      <a:pPr marL="0" algn="ctr" defTabSz="914400" rtl="0" eaLnBrk="1" latinLnBrk="0" hangingPunct="1"/>
                      <a:r>
                        <a:rPr lang="en-US" sz="1800" b="1" kern="1200" dirty="0" smtClean="0">
                          <a:solidFill>
                            <a:schemeClr val="tx1"/>
                          </a:solidFill>
                          <a:latin typeface="+mn-lt"/>
                          <a:ea typeface="+mn-ea"/>
                          <a:cs typeface="+mn-cs"/>
                        </a:rPr>
                        <a:t>(Networking, Servers, Storage, </a:t>
                      </a:r>
                      <a:r>
                        <a:rPr lang="en-US" sz="1800" b="1" i="1" kern="1200" dirty="0" smtClean="0">
                          <a:solidFill>
                            <a:schemeClr val="tx1"/>
                          </a:solidFill>
                          <a:latin typeface="+mn-lt"/>
                          <a:ea typeface="+mn-ea"/>
                          <a:cs typeface="+mn-cs"/>
                        </a:rPr>
                        <a:t>etc</a:t>
                      </a:r>
                      <a:r>
                        <a:rPr lang="en-US" sz="1800" b="1" i="0" kern="1200" dirty="0" smtClean="0">
                          <a:solidFill>
                            <a:schemeClr val="tx1"/>
                          </a:solidFill>
                          <a:latin typeface="+mn-lt"/>
                          <a:ea typeface="+mn-ea"/>
                          <a:cs typeface="+mn-cs"/>
                        </a:rPr>
                        <a:t>.</a:t>
                      </a:r>
                      <a:r>
                        <a:rPr lang="en-US" sz="1800" b="1" kern="1200" dirty="0" smtClean="0">
                          <a:solidFill>
                            <a:schemeClr val="tx1"/>
                          </a:solidFill>
                          <a:latin typeface="+mn-lt"/>
                          <a:ea typeface="+mn-ea"/>
                          <a:cs typeface="+mn-cs"/>
                        </a:rPr>
                        <a:t>)</a:t>
                      </a:r>
                      <a:endParaRPr lang="en-US" sz="1800" b="1" kern="120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endParaRPr lang="en-US" sz="1800" b="1" kern="1200" dirty="0">
                        <a:solidFill>
                          <a:schemeClr val="tx1"/>
                        </a:solidFill>
                        <a:latin typeface="+mn-lt"/>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ctr"/>
                      <a:endParaRPr lang="en-US" b="1" dirty="0">
                        <a:solidFill>
                          <a:schemeClr val="tx1"/>
                        </a:solidFill>
                      </a:endParaRPr>
                    </a:p>
                  </a:txBody>
                  <a:tcPr>
                    <a:lnT w="28575"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dirty="0"/>
                    </a:p>
                  </a:txBody>
                  <a:tcPr>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 name="TextBox 2"/>
          <p:cNvSpPr txBox="1"/>
          <p:nvPr/>
        </p:nvSpPr>
        <p:spPr>
          <a:xfrm>
            <a:off x="838200" y="6324600"/>
            <a:ext cx="7391400" cy="369332"/>
          </a:xfrm>
          <a:prstGeom prst="rect">
            <a:avLst/>
          </a:prstGeom>
          <a:noFill/>
        </p:spPr>
        <p:txBody>
          <a:bodyPr wrap="square" rtlCol="0">
            <a:spAutoFit/>
          </a:bodyPr>
          <a:lstStyle/>
          <a:p>
            <a:r>
              <a:rPr lang="en-US" dirty="0" smtClean="0"/>
              <a:t>(Updated from Mitchell and Kent, 2007 ESRI UC)</a:t>
            </a:r>
            <a:endParaRPr lang="en-US" dirty="0"/>
          </a:p>
        </p:txBody>
      </p:sp>
    </p:spTree>
    <p:extLst>
      <p:ext uri="{BB962C8B-B14F-4D97-AF65-F5344CB8AC3E}">
        <p14:creationId xmlns:p14="http://schemas.microsoft.com/office/powerpoint/2010/main" val="2811094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A Template.potx" id="{6BE72F98-14FE-41B0-8C81-0789A921F265}" vid="{080C7627-0657-4EFE-96E8-52970C8AFA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7EC251F-1A91-4C22-899B-F75C6E1EB9D9}">
  <ds:schemaRefs>
    <ds:schemaRef ds:uri="ESRI.ArcGIS.Mapping.OfficeIntegration.PowerPointInfo"/>
  </ds:schemaRefs>
</ds:datastoreItem>
</file>

<file path=customXml/itemProps10.xml><?xml version="1.0" encoding="utf-8"?>
<ds:datastoreItem xmlns:ds="http://schemas.openxmlformats.org/officeDocument/2006/customXml" ds:itemID="{77628171-1CEA-4DBD-92DE-465B65C653D5}">
  <ds:schemaRefs>
    <ds:schemaRef ds:uri="ESRI.ArcGIS.Mapping.OfficeIntegration.PowerPointInfo"/>
  </ds:schemaRefs>
</ds:datastoreItem>
</file>

<file path=customXml/itemProps11.xml><?xml version="1.0" encoding="utf-8"?>
<ds:datastoreItem xmlns:ds="http://schemas.openxmlformats.org/officeDocument/2006/customXml" ds:itemID="{749F2BFE-F885-4CF4-9694-8FF8D7FF6256}">
  <ds:schemaRefs>
    <ds:schemaRef ds:uri="ESRI.ArcGIS.Mapping.OfficeIntegration.PowerPointInfo"/>
  </ds:schemaRefs>
</ds:datastoreItem>
</file>

<file path=customXml/itemProps12.xml><?xml version="1.0" encoding="utf-8"?>
<ds:datastoreItem xmlns:ds="http://schemas.openxmlformats.org/officeDocument/2006/customXml" ds:itemID="{E9E3B782-926C-49A1-8C52-195D05290041}">
  <ds:schemaRefs>
    <ds:schemaRef ds:uri="ESRI.ArcGIS.Mapping.OfficeIntegration.PowerPointInfo"/>
  </ds:schemaRefs>
</ds:datastoreItem>
</file>

<file path=customXml/itemProps13.xml><?xml version="1.0" encoding="utf-8"?>
<ds:datastoreItem xmlns:ds="http://schemas.openxmlformats.org/officeDocument/2006/customXml" ds:itemID="{DCCCE677-D545-4B90-BA62-DC340FA17EAE}">
  <ds:schemaRefs>
    <ds:schemaRef ds:uri="ESRI.ArcGIS.Mapping.OfficeIntegration.PowerPointInfo"/>
  </ds:schemaRefs>
</ds:datastoreItem>
</file>

<file path=customXml/itemProps14.xml><?xml version="1.0" encoding="utf-8"?>
<ds:datastoreItem xmlns:ds="http://schemas.openxmlformats.org/officeDocument/2006/customXml" ds:itemID="{179C080E-257B-425A-8B2E-10DB6D9B5487}">
  <ds:schemaRefs>
    <ds:schemaRef ds:uri="ESRI.ArcGIS.Mapping.OfficeIntegration.PowerPointInfo"/>
  </ds:schemaRefs>
</ds:datastoreItem>
</file>

<file path=customXml/itemProps15.xml><?xml version="1.0" encoding="utf-8"?>
<ds:datastoreItem xmlns:ds="http://schemas.openxmlformats.org/officeDocument/2006/customXml" ds:itemID="{28D5B718-5DB6-4F78-86F6-5AFC65E014A6}">
  <ds:schemaRefs>
    <ds:schemaRef ds:uri="ESRI.ArcGIS.Mapping.OfficeIntegration.PowerPointInfo"/>
  </ds:schemaRefs>
</ds:datastoreItem>
</file>

<file path=customXml/itemProps16.xml><?xml version="1.0" encoding="utf-8"?>
<ds:datastoreItem xmlns:ds="http://schemas.openxmlformats.org/officeDocument/2006/customXml" ds:itemID="{4DDA42FC-6547-42E2-8144-E5F43C6C8A51}">
  <ds:schemaRefs>
    <ds:schemaRef ds:uri="ESRI.ArcGIS.Mapping.OfficeIntegration.PowerPointInfo"/>
  </ds:schemaRefs>
</ds:datastoreItem>
</file>

<file path=customXml/itemProps17.xml><?xml version="1.0" encoding="utf-8"?>
<ds:datastoreItem xmlns:ds="http://schemas.openxmlformats.org/officeDocument/2006/customXml" ds:itemID="{541E7130-3AE0-4A12-92F4-8B09B5B42AE5}">
  <ds:schemaRefs>
    <ds:schemaRef ds:uri="ESRI.ArcGIS.Mapping.OfficeIntegration.PowerPointInfo"/>
  </ds:schemaRefs>
</ds:datastoreItem>
</file>

<file path=customXml/itemProps18.xml><?xml version="1.0" encoding="utf-8"?>
<ds:datastoreItem xmlns:ds="http://schemas.openxmlformats.org/officeDocument/2006/customXml" ds:itemID="{1DB0783C-928B-435F-B2C0-0027C93C6507}">
  <ds:schemaRefs>
    <ds:schemaRef ds:uri="ESRI.ArcGIS.Mapping.OfficeIntegration.PowerPointInfo"/>
  </ds:schemaRefs>
</ds:datastoreItem>
</file>

<file path=customXml/itemProps19.xml><?xml version="1.0" encoding="utf-8"?>
<ds:datastoreItem xmlns:ds="http://schemas.openxmlformats.org/officeDocument/2006/customXml" ds:itemID="{749BCC68-AB2E-47DB-82D2-9CEBDC58E3E3}">
  <ds:schemaRefs>
    <ds:schemaRef ds:uri="ESRI.ArcGIS.Mapping.OfficeIntegration.PowerPointInfo"/>
  </ds:schemaRefs>
</ds:datastoreItem>
</file>

<file path=customXml/itemProps2.xml><?xml version="1.0" encoding="utf-8"?>
<ds:datastoreItem xmlns:ds="http://schemas.openxmlformats.org/officeDocument/2006/customXml" ds:itemID="{D857A88D-B5A8-436E-857C-8C868C3986B1}">
  <ds:schemaRefs>
    <ds:schemaRef ds:uri="ESRI.ArcGIS.Mapping.OfficeIntegration.PowerPointInfo"/>
  </ds:schemaRefs>
</ds:datastoreItem>
</file>

<file path=customXml/itemProps20.xml><?xml version="1.0" encoding="utf-8"?>
<ds:datastoreItem xmlns:ds="http://schemas.openxmlformats.org/officeDocument/2006/customXml" ds:itemID="{5097A00B-EBC0-409C-B07B-DCCCDF9D2912}">
  <ds:schemaRefs>
    <ds:schemaRef ds:uri="ESRI.ArcGIS.Mapping.OfficeIntegration.PowerPointInfo"/>
  </ds:schemaRefs>
</ds:datastoreItem>
</file>

<file path=customXml/itemProps21.xml><?xml version="1.0" encoding="utf-8"?>
<ds:datastoreItem xmlns:ds="http://schemas.openxmlformats.org/officeDocument/2006/customXml" ds:itemID="{D1F21553-A581-4321-9ED1-15EB504DECF4}">
  <ds:schemaRefs>
    <ds:schemaRef ds:uri="ESRI.ArcGIS.Mapping.OfficeIntegration.PowerPointInfo"/>
  </ds:schemaRefs>
</ds:datastoreItem>
</file>

<file path=customXml/itemProps22.xml><?xml version="1.0" encoding="utf-8"?>
<ds:datastoreItem xmlns:ds="http://schemas.openxmlformats.org/officeDocument/2006/customXml" ds:itemID="{0B743C73-0611-4BB6-B3E3-4D9D32CD8D68}">
  <ds:schemaRefs>
    <ds:schemaRef ds:uri="ESRI.ArcGIS.Mapping.OfficeIntegration.PowerPointInfo"/>
  </ds:schemaRefs>
</ds:datastoreItem>
</file>

<file path=customXml/itemProps23.xml><?xml version="1.0" encoding="utf-8"?>
<ds:datastoreItem xmlns:ds="http://schemas.openxmlformats.org/officeDocument/2006/customXml" ds:itemID="{70BE67A8-B81A-4338-9C68-01F882EE051B}">
  <ds:schemaRefs>
    <ds:schemaRef ds:uri="ESRI.ArcGIS.Mapping.OfficeIntegration.PowerPointInfo"/>
  </ds:schemaRefs>
</ds:datastoreItem>
</file>

<file path=customXml/itemProps24.xml><?xml version="1.0" encoding="utf-8"?>
<ds:datastoreItem xmlns:ds="http://schemas.openxmlformats.org/officeDocument/2006/customXml" ds:itemID="{3A0FA600-51CA-4E2B-9D44-B187E7FDCF31}">
  <ds:schemaRefs>
    <ds:schemaRef ds:uri="ESRI.ArcGIS.Mapping.OfficeIntegration.PowerPointInfo"/>
  </ds:schemaRefs>
</ds:datastoreItem>
</file>

<file path=customXml/itemProps25.xml><?xml version="1.0" encoding="utf-8"?>
<ds:datastoreItem xmlns:ds="http://schemas.openxmlformats.org/officeDocument/2006/customXml" ds:itemID="{3C85B877-55EF-4C5D-BEC5-D7F46204E17F}">
  <ds:schemaRefs>
    <ds:schemaRef ds:uri="ESRI.ArcGIS.Mapping.OfficeIntegration.PowerPointInfo"/>
  </ds:schemaRefs>
</ds:datastoreItem>
</file>

<file path=customXml/itemProps26.xml><?xml version="1.0" encoding="utf-8"?>
<ds:datastoreItem xmlns:ds="http://schemas.openxmlformats.org/officeDocument/2006/customXml" ds:itemID="{9E52E363-C9F2-4204-8CDE-419C9A5B14FF}">
  <ds:schemaRefs>
    <ds:schemaRef ds:uri="ESRI.ArcGIS.Mapping.OfficeIntegration.PowerPointInfo"/>
  </ds:schemaRefs>
</ds:datastoreItem>
</file>

<file path=customXml/itemProps27.xml><?xml version="1.0" encoding="utf-8"?>
<ds:datastoreItem xmlns:ds="http://schemas.openxmlformats.org/officeDocument/2006/customXml" ds:itemID="{B728B181-A225-40B1-8015-1DBD9A2AE309}">
  <ds:schemaRefs>
    <ds:schemaRef ds:uri="ESRI.ArcGIS.Mapping.OfficeIntegration.PowerPointInfo"/>
  </ds:schemaRefs>
</ds:datastoreItem>
</file>

<file path=customXml/itemProps28.xml><?xml version="1.0" encoding="utf-8"?>
<ds:datastoreItem xmlns:ds="http://schemas.openxmlformats.org/officeDocument/2006/customXml" ds:itemID="{3C9E7F0A-8C24-4DB2-92FB-F0AB9403F7FB}">
  <ds:schemaRefs>
    <ds:schemaRef ds:uri="ESRI.ArcGIS.Mapping.OfficeIntegration.PowerPointInfo"/>
  </ds:schemaRefs>
</ds:datastoreItem>
</file>

<file path=customXml/itemProps29.xml><?xml version="1.0" encoding="utf-8"?>
<ds:datastoreItem xmlns:ds="http://schemas.openxmlformats.org/officeDocument/2006/customXml" ds:itemID="{C1558582-769A-4D01-9450-916D088F64B6}">
  <ds:schemaRefs>
    <ds:schemaRef ds:uri="ESRI.ArcGIS.Mapping.OfficeIntegration.PowerPointInfo"/>
  </ds:schemaRefs>
</ds:datastoreItem>
</file>

<file path=customXml/itemProps3.xml><?xml version="1.0" encoding="utf-8"?>
<ds:datastoreItem xmlns:ds="http://schemas.openxmlformats.org/officeDocument/2006/customXml" ds:itemID="{D52D9CC9-2523-45F3-A212-003D79466CB6}">
  <ds:schemaRefs>
    <ds:schemaRef ds:uri="ESRI.ArcGIS.Mapping.OfficeIntegration.PowerPointInfo"/>
  </ds:schemaRefs>
</ds:datastoreItem>
</file>

<file path=customXml/itemProps30.xml><?xml version="1.0" encoding="utf-8"?>
<ds:datastoreItem xmlns:ds="http://schemas.openxmlformats.org/officeDocument/2006/customXml" ds:itemID="{58C786A9-C5AF-4B74-9649-1BD0766F67C7}">
  <ds:schemaRefs>
    <ds:schemaRef ds:uri="ESRI.ArcGIS.Mapping.OfficeIntegration.PowerPointInfo"/>
  </ds:schemaRefs>
</ds:datastoreItem>
</file>

<file path=customXml/itemProps31.xml><?xml version="1.0" encoding="utf-8"?>
<ds:datastoreItem xmlns:ds="http://schemas.openxmlformats.org/officeDocument/2006/customXml" ds:itemID="{1FA28174-918E-40DF-8249-43787B0EEA6E}">
  <ds:schemaRefs>
    <ds:schemaRef ds:uri="ESRI.ArcGIS.Mapping.OfficeIntegration.PowerPointInfo"/>
  </ds:schemaRefs>
</ds:datastoreItem>
</file>

<file path=customXml/itemProps32.xml><?xml version="1.0" encoding="utf-8"?>
<ds:datastoreItem xmlns:ds="http://schemas.openxmlformats.org/officeDocument/2006/customXml" ds:itemID="{45BEAD41-E4CE-4BA1-A54F-2EE1F4B7646C}">
  <ds:schemaRefs>
    <ds:schemaRef ds:uri="ESRI.ArcGIS.Mapping.OfficeIntegration.PowerPointInfo"/>
  </ds:schemaRefs>
</ds:datastoreItem>
</file>

<file path=customXml/itemProps33.xml><?xml version="1.0" encoding="utf-8"?>
<ds:datastoreItem xmlns:ds="http://schemas.openxmlformats.org/officeDocument/2006/customXml" ds:itemID="{5C6B00E6-FC6A-459C-84BE-46A8FC150E52}">
  <ds:schemaRefs>
    <ds:schemaRef ds:uri="ESRI.ArcGIS.Mapping.OfficeIntegration.PowerPointInfo"/>
  </ds:schemaRefs>
</ds:datastoreItem>
</file>

<file path=customXml/itemProps34.xml><?xml version="1.0" encoding="utf-8"?>
<ds:datastoreItem xmlns:ds="http://schemas.openxmlformats.org/officeDocument/2006/customXml" ds:itemID="{5F5C6A08-FAF5-4454-A753-C81BA2456044}">
  <ds:schemaRefs>
    <ds:schemaRef ds:uri="ESRI.ArcGIS.Mapping.OfficeIntegration.PowerPointInfo"/>
  </ds:schemaRefs>
</ds:datastoreItem>
</file>

<file path=customXml/itemProps35.xml><?xml version="1.0" encoding="utf-8"?>
<ds:datastoreItem xmlns:ds="http://schemas.openxmlformats.org/officeDocument/2006/customXml" ds:itemID="{3F8CA56C-8633-492B-8A26-7B2567B39686}">
  <ds:schemaRefs>
    <ds:schemaRef ds:uri="ESRI.ArcGIS.Mapping.OfficeIntegration.PowerPointInfo"/>
  </ds:schemaRefs>
</ds:datastoreItem>
</file>

<file path=customXml/itemProps36.xml><?xml version="1.0" encoding="utf-8"?>
<ds:datastoreItem xmlns:ds="http://schemas.openxmlformats.org/officeDocument/2006/customXml" ds:itemID="{F386C6A7-688F-476A-A3ED-53BE5CB329DA}">
  <ds:schemaRefs>
    <ds:schemaRef ds:uri="ESRI.ArcGIS.Mapping.OfficeIntegration.PowerPointInfo"/>
  </ds:schemaRefs>
</ds:datastoreItem>
</file>

<file path=customXml/itemProps37.xml><?xml version="1.0" encoding="utf-8"?>
<ds:datastoreItem xmlns:ds="http://schemas.openxmlformats.org/officeDocument/2006/customXml" ds:itemID="{26BB126B-98BA-42AE-8F6E-D3A842A43424}">
  <ds:schemaRefs>
    <ds:schemaRef ds:uri="ESRI.ArcGIS.Mapping.OfficeIntegration.PowerPointInfo"/>
  </ds:schemaRefs>
</ds:datastoreItem>
</file>

<file path=customXml/itemProps38.xml><?xml version="1.0" encoding="utf-8"?>
<ds:datastoreItem xmlns:ds="http://schemas.openxmlformats.org/officeDocument/2006/customXml" ds:itemID="{A5233E23-26F0-4909-946C-31940DF07467}">
  <ds:schemaRefs>
    <ds:schemaRef ds:uri="ESRI.ArcGIS.Mapping.OfficeIntegration.PowerPointInfo"/>
  </ds:schemaRefs>
</ds:datastoreItem>
</file>

<file path=customXml/itemProps39.xml><?xml version="1.0" encoding="utf-8"?>
<ds:datastoreItem xmlns:ds="http://schemas.openxmlformats.org/officeDocument/2006/customXml" ds:itemID="{F7C37FEE-16DB-41EC-B588-DF279E2D7B2E}">
  <ds:schemaRefs>
    <ds:schemaRef ds:uri="ESRI.ArcGIS.Mapping.OfficeIntegration.PowerPointInfo"/>
  </ds:schemaRefs>
</ds:datastoreItem>
</file>

<file path=customXml/itemProps4.xml><?xml version="1.0" encoding="utf-8"?>
<ds:datastoreItem xmlns:ds="http://schemas.openxmlformats.org/officeDocument/2006/customXml" ds:itemID="{44F424CC-39CD-4FDF-8A35-1462B362BE8A}">
  <ds:schemaRefs>
    <ds:schemaRef ds:uri="ESRI.ArcGIS.Mapping.OfficeIntegration.PowerPointInfo"/>
  </ds:schemaRefs>
</ds:datastoreItem>
</file>

<file path=customXml/itemProps40.xml><?xml version="1.0" encoding="utf-8"?>
<ds:datastoreItem xmlns:ds="http://schemas.openxmlformats.org/officeDocument/2006/customXml" ds:itemID="{27975084-FF48-4D53-B702-8CEC93D23092}">
  <ds:schemaRefs>
    <ds:schemaRef ds:uri="ESRI.ArcGIS.Mapping.OfficeIntegration.PowerPointInfo"/>
  </ds:schemaRefs>
</ds:datastoreItem>
</file>

<file path=customXml/itemProps41.xml><?xml version="1.0" encoding="utf-8"?>
<ds:datastoreItem xmlns:ds="http://schemas.openxmlformats.org/officeDocument/2006/customXml" ds:itemID="{BF6F800E-7589-4F4D-B58C-122FFD6A9F8B}">
  <ds:schemaRefs>
    <ds:schemaRef ds:uri="ESRI.ArcGIS.Mapping.OfficeIntegration.PowerPointInfo"/>
  </ds:schemaRefs>
</ds:datastoreItem>
</file>

<file path=customXml/itemProps42.xml><?xml version="1.0" encoding="utf-8"?>
<ds:datastoreItem xmlns:ds="http://schemas.openxmlformats.org/officeDocument/2006/customXml" ds:itemID="{4EDA73C6-CD65-4C94-B3A7-7290692E4598}">
  <ds:schemaRefs>
    <ds:schemaRef ds:uri="ESRI.ArcGIS.Mapping.OfficeIntegration.PowerPointInfo"/>
  </ds:schemaRefs>
</ds:datastoreItem>
</file>

<file path=customXml/itemProps43.xml><?xml version="1.0" encoding="utf-8"?>
<ds:datastoreItem xmlns:ds="http://schemas.openxmlformats.org/officeDocument/2006/customXml" ds:itemID="{7FB9D3D1-C684-4726-A19A-09A08BD48FD4}">
  <ds:schemaRefs>
    <ds:schemaRef ds:uri="ESRI.ArcGIS.Mapping.OfficeIntegration.PowerPointInfo"/>
  </ds:schemaRefs>
</ds:datastoreItem>
</file>

<file path=customXml/itemProps44.xml><?xml version="1.0" encoding="utf-8"?>
<ds:datastoreItem xmlns:ds="http://schemas.openxmlformats.org/officeDocument/2006/customXml" ds:itemID="{0919F3A1-7B68-4A35-8BB5-8E1DDCE42002}">
  <ds:schemaRefs>
    <ds:schemaRef ds:uri="ESRI.ArcGIS.Mapping.OfficeIntegration.PowerPointInfo"/>
  </ds:schemaRefs>
</ds:datastoreItem>
</file>

<file path=customXml/itemProps45.xml><?xml version="1.0" encoding="utf-8"?>
<ds:datastoreItem xmlns:ds="http://schemas.openxmlformats.org/officeDocument/2006/customXml" ds:itemID="{F3F8E61B-BE0B-4DE3-980E-E7C5AD13F643}">
  <ds:schemaRefs>
    <ds:schemaRef ds:uri="ESRI.ArcGIS.Mapping.OfficeIntegration.PowerPointInfo"/>
  </ds:schemaRefs>
</ds:datastoreItem>
</file>

<file path=customXml/itemProps46.xml><?xml version="1.0" encoding="utf-8"?>
<ds:datastoreItem xmlns:ds="http://schemas.openxmlformats.org/officeDocument/2006/customXml" ds:itemID="{92F5F566-2C3F-412E-BE12-8AF27F8404BC}">
  <ds:schemaRefs>
    <ds:schemaRef ds:uri="ESRI.ArcGIS.Mapping.OfficeIntegration.PowerPointInfo"/>
  </ds:schemaRefs>
</ds:datastoreItem>
</file>

<file path=customXml/itemProps47.xml><?xml version="1.0" encoding="utf-8"?>
<ds:datastoreItem xmlns:ds="http://schemas.openxmlformats.org/officeDocument/2006/customXml" ds:itemID="{022E7D67-EF78-465B-821D-4A610DCA70E1}">
  <ds:schemaRefs>
    <ds:schemaRef ds:uri="ESRI.ArcGIS.Mapping.OfficeIntegration.PowerPointInfo"/>
  </ds:schemaRefs>
</ds:datastoreItem>
</file>

<file path=customXml/itemProps48.xml><?xml version="1.0" encoding="utf-8"?>
<ds:datastoreItem xmlns:ds="http://schemas.openxmlformats.org/officeDocument/2006/customXml" ds:itemID="{7D8667C2-40E4-473C-ADCC-41A117E3B5FF}">
  <ds:schemaRefs>
    <ds:schemaRef ds:uri="ESRI.ArcGIS.Mapping.OfficeIntegration.PowerPointInfo"/>
  </ds:schemaRefs>
</ds:datastoreItem>
</file>

<file path=customXml/itemProps49.xml><?xml version="1.0" encoding="utf-8"?>
<ds:datastoreItem xmlns:ds="http://schemas.openxmlformats.org/officeDocument/2006/customXml" ds:itemID="{B1A9D2DC-1D0F-47BD-904B-4553B63819FD}">
  <ds:schemaRefs>
    <ds:schemaRef ds:uri="ESRI.ArcGIS.Mapping.OfficeIntegration.PowerPointInfo"/>
  </ds:schemaRefs>
</ds:datastoreItem>
</file>

<file path=customXml/itemProps5.xml><?xml version="1.0" encoding="utf-8"?>
<ds:datastoreItem xmlns:ds="http://schemas.openxmlformats.org/officeDocument/2006/customXml" ds:itemID="{A85E6955-E157-42D2-A122-75A77FF3B61B}">
  <ds:schemaRefs>
    <ds:schemaRef ds:uri="ESRI.ArcGIS.Mapping.OfficeIntegration.PowerPointInfo"/>
  </ds:schemaRefs>
</ds:datastoreItem>
</file>

<file path=customXml/itemProps50.xml><?xml version="1.0" encoding="utf-8"?>
<ds:datastoreItem xmlns:ds="http://schemas.openxmlformats.org/officeDocument/2006/customXml" ds:itemID="{73C779CB-804A-437B-8AA7-F589F8CB0895}">
  <ds:schemaRefs>
    <ds:schemaRef ds:uri="ESRI.ArcGIS.Mapping.OfficeIntegration.PowerPointInfo"/>
  </ds:schemaRefs>
</ds:datastoreItem>
</file>

<file path=customXml/itemProps51.xml><?xml version="1.0" encoding="utf-8"?>
<ds:datastoreItem xmlns:ds="http://schemas.openxmlformats.org/officeDocument/2006/customXml" ds:itemID="{76303E55-0C0D-4E80-A661-0890F1ECC4FA}">
  <ds:schemaRefs>
    <ds:schemaRef ds:uri="ESRI.ArcGIS.Mapping.OfficeIntegration.PowerPointInfo"/>
  </ds:schemaRefs>
</ds:datastoreItem>
</file>

<file path=customXml/itemProps52.xml><?xml version="1.0" encoding="utf-8"?>
<ds:datastoreItem xmlns:ds="http://schemas.openxmlformats.org/officeDocument/2006/customXml" ds:itemID="{9710FF87-EE40-46CE-81FE-ECDA4C2F3DDA}">
  <ds:schemaRefs>
    <ds:schemaRef ds:uri="ESRI.ArcGIS.Mapping.OfficeIntegration.PowerPointInfo"/>
  </ds:schemaRefs>
</ds:datastoreItem>
</file>

<file path=customXml/itemProps53.xml><?xml version="1.0" encoding="utf-8"?>
<ds:datastoreItem xmlns:ds="http://schemas.openxmlformats.org/officeDocument/2006/customXml" ds:itemID="{1DA0141A-DAD9-453B-97A7-BD5E779EC38D}">
  <ds:schemaRefs>
    <ds:schemaRef ds:uri="ESRI.ArcGIS.Mapping.OfficeIntegration.PowerPointInfo"/>
  </ds:schemaRefs>
</ds:datastoreItem>
</file>

<file path=customXml/itemProps54.xml><?xml version="1.0" encoding="utf-8"?>
<ds:datastoreItem xmlns:ds="http://schemas.openxmlformats.org/officeDocument/2006/customXml" ds:itemID="{6B940EC6-E1D8-46F9-A821-60772765C063}">
  <ds:schemaRefs>
    <ds:schemaRef ds:uri="ESRI.ArcGIS.Mapping.OfficeIntegration.PowerPointInfo"/>
  </ds:schemaRefs>
</ds:datastoreItem>
</file>

<file path=customXml/itemProps55.xml><?xml version="1.0" encoding="utf-8"?>
<ds:datastoreItem xmlns:ds="http://schemas.openxmlformats.org/officeDocument/2006/customXml" ds:itemID="{89493C13-8DDA-4B58-8FBC-D6B20A87966F}">
  <ds:schemaRefs>
    <ds:schemaRef ds:uri="ESRI.ArcGIS.Mapping.OfficeIntegration.PowerPointInfo"/>
  </ds:schemaRefs>
</ds:datastoreItem>
</file>

<file path=customXml/itemProps56.xml><?xml version="1.0" encoding="utf-8"?>
<ds:datastoreItem xmlns:ds="http://schemas.openxmlformats.org/officeDocument/2006/customXml" ds:itemID="{3A9F8EA9-01D3-4B37-82D0-4DD9F0C35663}">
  <ds:schemaRefs>
    <ds:schemaRef ds:uri="ESRI.ArcGIS.Mapping.OfficeIntegration.PowerPointInfo"/>
  </ds:schemaRefs>
</ds:datastoreItem>
</file>

<file path=customXml/itemProps57.xml><?xml version="1.0" encoding="utf-8"?>
<ds:datastoreItem xmlns:ds="http://schemas.openxmlformats.org/officeDocument/2006/customXml" ds:itemID="{ECDA0FC6-E078-4A55-875F-0B382A85F452}">
  <ds:schemaRefs>
    <ds:schemaRef ds:uri="ESRI.ArcGIS.Mapping.OfficeIntegration.PowerPointInfo"/>
  </ds:schemaRefs>
</ds:datastoreItem>
</file>

<file path=customXml/itemProps58.xml><?xml version="1.0" encoding="utf-8"?>
<ds:datastoreItem xmlns:ds="http://schemas.openxmlformats.org/officeDocument/2006/customXml" ds:itemID="{B16748FD-226A-4525-A753-A261DEA53AC7}">
  <ds:schemaRefs>
    <ds:schemaRef ds:uri="ESRI.ArcGIS.Mapping.OfficeIntegration.PowerPointInfo"/>
  </ds:schemaRefs>
</ds:datastoreItem>
</file>

<file path=customXml/itemProps59.xml><?xml version="1.0" encoding="utf-8"?>
<ds:datastoreItem xmlns:ds="http://schemas.openxmlformats.org/officeDocument/2006/customXml" ds:itemID="{8F0120BA-E847-492D-B4FF-BCFF31377276}">
  <ds:schemaRefs>
    <ds:schemaRef ds:uri="ESRI.ArcGIS.Mapping.OfficeIntegration.PowerPointInfo"/>
  </ds:schemaRefs>
</ds:datastoreItem>
</file>

<file path=customXml/itemProps6.xml><?xml version="1.0" encoding="utf-8"?>
<ds:datastoreItem xmlns:ds="http://schemas.openxmlformats.org/officeDocument/2006/customXml" ds:itemID="{150AE5FE-1914-4ED9-818B-510A80BD5C45}">
  <ds:schemaRefs>
    <ds:schemaRef ds:uri="ESRI.ArcGIS.Mapping.OfficeIntegration.PowerPointInfo"/>
  </ds:schemaRefs>
</ds:datastoreItem>
</file>

<file path=customXml/itemProps60.xml><?xml version="1.0" encoding="utf-8"?>
<ds:datastoreItem xmlns:ds="http://schemas.openxmlformats.org/officeDocument/2006/customXml" ds:itemID="{35274055-6A96-4E3B-B017-0AF11A1AC8A9}">
  <ds:schemaRefs>
    <ds:schemaRef ds:uri="ESRI.ArcGIS.Mapping.OfficeIntegration.PowerPointInfo"/>
  </ds:schemaRefs>
</ds:datastoreItem>
</file>

<file path=customXml/itemProps61.xml><?xml version="1.0" encoding="utf-8"?>
<ds:datastoreItem xmlns:ds="http://schemas.openxmlformats.org/officeDocument/2006/customXml" ds:itemID="{866805E7-64BC-49D2-96E2-6550C643D77E}">
  <ds:schemaRefs>
    <ds:schemaRef ds:uri="ESRI.ArcGIS.Mapping.OfficeIntegration.PowerPointInfo"/>
  </ds:schemaRefs>
</ds:datastoreItem>
</file>

<file path=customXml/itemProps7.xml><?xml version="1.0" encoding="utf-8"?>
<ds:datastoreItem xmlns:ds="http://schemas.openxmlformats.org/officeDocument/2006/customXml" ds:itemID="{922B0596-2C10-4510-B668-E98005974D32}">
  <ds:schemaRefs>
    <ds:schemaRef ds:uri="ESRI.ArcGIS.Mapping.OfficeIntegration.PowerPointInfo"/>
  </ds:schemaRefs>
</ds:datastoreItem>
</file>

<file path=customXml/itemProps8.xml><?xml version="1.0" encoding="utf-8"?>
<ds:datastoreItem xmlns:ds="http://schemas.openxmlformats.org/officeDocument/2006/customXml" ds:itemID="{59E6A957-7DCE-4E3B-B37C-F30300FAC27D}">
  <ds:schemaRefs>
    <ds:schemaRef ds:uri="ESRI.ArcGIS.Mapping.OfficeIntegration.PowerPointInfo"/>
  </ds:schemaRefs>
</ds:datastoreItem>
</file>

<file path=customXml/itemProps9.xml><?xml version="1.0" encoding="utf-8"?>
<ds:datastoreItem xmlns:ds="http://schemas.openxmlformats.org/officeDocument/2006/customXml" ds:itemID="{210296E3-1C5A-4213-9906-36BA75ADC24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9124</TotalTime>
  <Words>1493</Words>
  <Application>Microsoft Office PowerPoint</Application>
  <PresentationFormat>On-screen Show (4:3)</PresentationFormat>
  <Paragraphs>250</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Courier New</vt:lpstr>
      <vt:lpstr>Symbol</vt:lpstr>
      <vt:lpstr>Tahoma</vt:lpstr>
      <vt:lpstr>Times New Roman</vt:lpstr>
      <vt:lpstr>Wingdings</vt:lpstr>
      <vt:lpstr>Office Theme</vt:lpstr>
      <vt:lpstr>Making State Government IT Consolidation Work for GIS in Louisiana</vt:lpstr>
      <vt:lpstr>In-Scope Agencies</vt:lpstr>
      <vt:lpstr>Goals of Louisiana’s IT Consolidation</vt:lpstr>
      <vt:lpstr>The Three “C’s” of Consolidation</vt:lpstr>
      <vt:lpstr>Workgroups – Spanning the Enterprise</vt:lpstr>
      <vt:lpstr>GIS is a Small Part of the Enterprise - So What is the Big Deal?</vt:lpstr>
      <vt:lpstr>What is Enterprise GIS?</vt:lpstr>
      <vt:lpstr>Where Does GIS Happen?</vt:lpstr>
      <vt:lpstr>The GIS User Model</vt:lpstr>
      <vt:lpstr>GIS User Level Descriptions</vt:lpstr>
      <vt:lpstr>Division of Labor</vt:lpstr>
      <vt:lpstr>Managing Expectations </vt:lpstr>
      <vt:lpstr>Myths and Reality GIS Still Happens in the Hands of GIS Users – Not IT</vt:lpstr>
      <vt:lpstr>Benefits for GIS Users </vt:lpstr>
      <vt:lpstr>For More information on Louisiana’s  GIS or IT Consolidation Contact:  James E. Mitchell, Ph. D. jim.mitchell@la.gov</vt:lpstr>
    </vt:vector>
  </TitlesOfParts>
  <Company>LADOTD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Mitchell</dc:creator>
  <cp:lastModifiedBy>James E. Mitchell, Ph. D.</cp:lastModifiedBy>
  <cp:revision>413</cp:revision>
  <cp:lastPrinted>2015-06-03T15:52:47Z</cp:lastPrinted>
  <dcterms:created xsi:type="dcterms:W3CDTF">2011-04-25T01:46:26Z</dcterms:created>
  <dcterms:modified xsi:type="dcterms:W3CDTF">2015-07-13T00:54:58Z</dcterms:modified>
</cp:coreProperties>
</file>