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14" r:id="rId2"/>
    <p:sldId id="277" r:id="rId3"/>
    <p:sldId id="289" r:id="rId4"/>
    <p:sldId id="290" r:id="rId5"/>
    <p:sldId id="291" r:id="rId6"/>
    <p:sldId id="292" r:id="rId7"/>
    <p:sldId id="293" r:id="rId8"/>
    <p:sldId id="294" r:id="rId9"/>
    <p:sldId id="296" r:id="rId10"/>
    <p:sldId id="297" r:id="rId11"/>
    <p:sldId id="299" r:id="rId12"/>
    <p:sldId id="301" r:id="rId13"/>
    <p:sldId id="303" r:id="rId14"/>
    <p:sldId id="305" r:id="rId15"/>
    <p:sldId id="306" r:id="rId16"/>
    <p:sldId id="307" r:id="rId17"/>
    <p:sldId id="312" r:id="rId18"/>
    <p:sldId id="318" r:id="rId19"/>
    <p:sldId id="317" r:id="rId20"/>
    <p:sldId id="316" r:id="rId21"/>
    <p:sldId id="308" r:id="rId22"/>
    <p:sldId id="321" r:id="rId23"/>
    <p:sldId id="319" r:id="rId24"/>
    <p:sldId id="320" r:id="rId25"/>
  </p:sldIdLst>
  <p:sldSz cx="9144000" cy="6858000" type="screen4x3"/>
  <p:notesSz cx="6858000" cy="9144000"/>
  <p:defaultTextStyle>
    <a:defPPr>
      <a:defRPr lang="en-US"/>
    </a:defPPr>
    <a:lvl1pPr algn="l" rtl="0" fontAlgn="base">
      <a:spcBef>
        <a:spcPct val="0"/>
      </a:spcBef>
      <a:spcAft>
        <a:spcPct val="0"/>
      </a:spcAft>
      <a:defRPr sz="4400" kern="1200">
        <a:solidFill>
          <a:schemeClr val="bg1"/>
        </a:solidFill>
        <a:latin typeface="Arial" panose="020B0604020202020204" pitchFamily="34" charset="0"/>
        <a:ea typeface="+mn-ea"/>
        <a:cs typeface="+mn-cs"/>
      </a:defRPr>
    </a:lvl1pPr>
    <a:lvl2pPr marL="457200" algn="l" rtl="0" fontAlgn="base">
      <a:spcBef>
        <a:spcPct val="0"/>
      </a:spcBef>
      <a:spcAft>
        <a:spcPct val="0"/>
      </a:spcAft>
      <a:defRPr sz="4400" kern="1200">
        <a:solidFill>
          <a:schemeClr val="bg1"/>
        </a:solidFill>
        <a:latin typeface="Arial" panose="020B0604020202020204" pitchFamily="34" charset="0"/>
        <a:ea typeface="+mn-ea"/>
        <a:cs typeface="+mn-cs"/>
      </a:defRPr>
    </a:lvl2pPr>
    <a:lvl3pPr marL="914400" algn="l" rtl="0" fontAlgn="base">
      <a:spcBef>
        <a:spcPct val="0"/>
      </a:spcBef>
      <a:spcAft>
        <a:spcPct val="0"/>
      </a:spcAft>
      <a:defRPr sz="4400" kern="1200">
        <a:solidFill>
          <a:schemeClr val="bg1"/>
        </a:solidFill>
        <a:latin typeface="Arial" panose="020B0604020202020204" pitchFamily="34" charset="0"/>
        <a:ea typeface="+mn-ea"/>
        <a:cs typeface="+mn-cs"/>
      </a:defRPr>
    </a:lvl3pPr>
    <a:lvl4pPr marL="1371600" algn="l" rtl="0" fontAlgn="base">
      <a:spcBef>
        <a:spcPct val="0"/>
      </a:spcBef>
      <a:spcAft>
        <a:spcPct val="0"/>
      </a:spcAft>
      <a:defRPr sz="4400" kern="1200">
        <a:solidFill>
          <a:schemeClr val="bg1"/>
        </a:solidFill>
        <a:latin typeface="Arial" panose="020B0604020202020204" pitchFamily="34" charset="0"/>
        <a:ea typeface="+mn-ea"/>
        <a:cs typeface="+mn-cs"/>
      </a:defRPr>
    </a:lvl4pPr>
    <a:lvl5pPr marL="1828800" algn="l" rtl="0" fontAlgn="base">
      <a:spcBef>
        <a:spcPct val="0"/>
      </a:spcBef>
      <a:spcAft>
        <a:spcPct val="0"/>
      </a:spcAft>
      <a:defRPr sz="4400" kern="1200">
        <a:solidFill>
          <a:schemeClr val="bg1"/>
        </a:solidFill>
        <a:latin typeface="Arial" panose="020B0604020202020204" pitchFamily="34" charset="0"/>
        <a:ea typeface="+mn-ea"/>
        <a:cs typeface="+mn-cs"/>
      </a:defRPr>
    </a:lvl5pPr>
    <a:lvl6pPr marL="2286000" algn="l" defTabSz="914400" rtl="0" eaLnBrk="1" latinLnBrk="0" hangingPunct="1">
      <a:defRPr sz="4400" kern="1200">
        <a:solidFill>
          <a:schemeClr val="bg1"/>
        </a:solidFill>
        <a:latin typeface="Arial" panose="020B0604020202020204" pitchFamily="34" charset="0"/>
        <a:ea typeface="+mn-ea"/>
        <a:cs typeface="+mn-cs"/>
      </a:defRPr>
    </a:lvl6pPr>
    <a:lvl7pPr marL="2743200" algn="l" defTabSz="914400" rtl="0" eaLnBrk="1" latinLnBrk="0" hangingPunct="1">
      <a:defRPr sz="4400" kern="1200">
        <a:solidFill>
          <a:schemeClr val="bg1"/>
        </a:solidFill>
        <a:latin typeface="Arial" panose="020B0604020202020204" pitchFamily="34" charset="0"/>
        <a:ea typeface="+mn-ea"/>
        <a:cs typeface="+mn-cs"/>
      </a:defRPr>
    </a:lvl7pPr>
    <a:lvl8pPr marL="3200400" algn="l" defTabSz="914400" rtl="0" eaLnBrk="1" latinLnBrk="0" hangingPunct="1">
      <a:defRPr sz="4400" kern="1200">
        <a:solidFill>
          <a:schemeClr val="bg1"/>
        </a:solidFill>
        <a:latin typeface="Arial" panose="020B0604020202020204" pitchFamily="34" charset="0"/>
        <a:ea typeface="+mn-ea"/>
        <a:cs typeface="+mn-cs"/>
      </a:defRPr>
    </a:lvl8pPr>
    <a:lvl9pPr marL="3657600" algn="l" defTabSz="914400" rtl="0" eaLnBrk="1" latinLnBrk="0" hangingPunct="1">
      <a:defRPr sz="4400"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99" autoAdjust="0"/>
    <p:restoredTop sz="92391" autoAdjust="0"/>
  </p:normalViewPr>
  <p:slideViewPr>
    <p:cSldViewPr>
      <p:cViewPr varScale="1">
        <p:scale>
          <a:sx n="118" d="100"/>
          <a:sy n="118" d="100"/>
        </p:scale>
        <p:origin x="1638" y="13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altLang="en-US" dirty="0"/>
          </a:p>
        </p:txBody>
      </p:sp>
      <p:sp>
        <p:nvSpPr>
          <p:cNvPr id="491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altLang="en-US" dirty="0"/>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91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ltLang="en-US" dirty="0"/>
          </a:p>
        </p:txBody>
      </p:sp>
      <p:sp>
        <p:nvSpPr>
          <p:cNvPr id="491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3498027A-9E25-41D2-BF26-3A97D162FC86}"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7AC705-D76C-4A4E-AAC5-46BFBBB9BE80}" type="slidenum">
              <a:rPr lang="en-US" altLang="en-US"/>
              <a:pPr/>
              <a:t>1</a:t>
            </a:fld>
            <a:endParaRPr lang="en-US" altLang="en-US" dirty="0"/>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r>
              <a:rPr lang="en-US" altLang="en-US" dirty="0" smtClean="0"/>
              <a:t>Presentation to the Digital Navigators Working Group on July 21, 2022.  Boudin is a traditional Louisiana rice-based sausage.   This presentation, BOUDIN – “Broadband Outreach Using Digital Independence Navigators” is a discussion of the importance of Digital Navigators to assist disabled</a:t>
            </a:r>
            <a:r>
              <a:rPr lang="en-US" altLang="en-US" baseline="0" dirty="0" smtClean="0"/>
              <a:t> persons in crossing the “Digital Divide”,” becoming independent, participating fully in today’s digital society, and attaining their full potential.</a:t>
            </a:r>
            <a:endParaRPr lang="en-US" altLang="en-US" dirty="0"/>
          </a:p>
        </p:txBody>
      </p:sp>
    </p:spTree>
    <p:extLst>
      <p:ext uri="{BB962C8B-B14F-4D97-AF65-F5344CB8AC3E}">
        <p14:creationId xmlns:p14="http://schemas.microsoft.com/office/powerpoint/2010/main" val="429816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current century, the World Health Organization (WHO) developed a classification system that</a:t>
            </a:r>
            <a:r>
              <a:rPr lang="en-US" baseline="0" dirty="0" smtClean="0"/>
              <a:t> recognizes four medical conditions that may determine the level of disability an individual may have functioning in the current world of environments.</a:t>
            </a:r>
            <a:r>
              <a:rPr lang="en-US" dirty="0" smtClean="0"/>
              <a:t> Source: </a:t>
            </a:r>
            <a:r>
              <a:rPr lang="en-US" sz="1200" b="0" i="0" kern="1200" dirty="0" smtClean="0">
                <a:solidFill>
                  <a:schemeClr val="tx1"/>
                </a:solidFill>
                <a:effectLst/>
                <a:latin typeface="Arial" panose="020B0604020202020204" pitchFamily="34" charset="0"/>
                <a:ea typeface="+mn-ea"/>
                <a:cs typeface="+mn-cs"/>
              </a:rPr>
              <a:t>The World Health Organization (WHO) Eleventh Revision of the International Classification of Diseases (ICD-11). This classification</a:t>
            </a:r>
            <a:r>
              <a:rPr lang="en-US" sz="1200" b="0" i="0" kern="1200" baseline="0" dirty="0" smtClean="0">
                <a:solidFill>
                  <a:schemeClr val="tx1"/>
                </a:solidFill>
                <a:effectLst/>
                <a:latin typeface="Arial" panose="020B0604020202020204" pitchFamily="34" charset="0"/>
                <a:ea typeface="+mn-ea"/>
                <a:cs typeface="+mn-cs"/>
              </a:rPr>
              <a:t> system is codifying the characteristics of rehabilitation and assistive technologies to “match up” with the needs for increased function of individuals with specific diagnoses under these four categories of “functional impairments”.</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10</a:t>
            </a:fld>
            <a:endParaRPr lang="en-US" altLang="en-US" dirty="0"/>
          </a:p>
        </p:txBody>
      </p:sp>
    </p:spTree>
    <p:extLst>
      <p:ext uri="{BB962C8B-B14F-4D97-AF65-F5344CB8AC3E}">
        <p14:creationId xmlns:p14="http://schemas.microsoft.com/office/powerpoint/2010/main" val="28933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technologies are “assistive”. If a person is limited in their use of a technology, then “assistive</a:t>
            </a:r>
            <a:r>
              <a:rPr lang="en-US" baseline="0" dirty="0" smtClean="0"/>
              <a:t> technology and services” may help them overcome this limitation.</a:t>
            </a:r>
          </a:p>
          <a:p>
            <a:r>
              <a:rPr lang="en-US" baseline="0" dirty="0" smtClean="0"/>
              <a:t>Hence, if a person can use a technology for their purposes, then it is “accessible” if not, then AT may help. In the design &amp; development of future technologies, the Americans with Disabilities Act as Amended (ADAA) attempts to codify what ‘accessible’ will mean in the future. One set of design principles that engineers and designers aspire to is Universal Design. Source: Ron Mace, Architect</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11</a:t>
            </a:fld>
            <a:endParaRPr lang="en-US" altLang="en-US" dirty="0"/>
          </a:p>
        </p:txBody>
      </p:sp>
    </p:spTree>
    <p:extLst>
      <p:ext uri="{BB962C8B-B14F-4D97-AF65-F5344CB8AC3E}">
        <p14:creationId xmlns:p14="http://schemas.microsoft.com/office/powerpoint/2010/main" val="2979013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1979 the founding of the Rehabilitation Engineering Society of N. America (RESNA) established</a:t>
            </a:r>
            <a:r>
              <a:rPr lang="en-US" baseline="0" dirty="0" smtClean="0"/>
              <a:t> </a:t>
            </a:r>
            <a:r>
              <a:rPr lang="en-US" dirty="0" smtClean="0"/>
              <a:t>a trans-disciplinary professional organization to set ethical and legal standards for the research, design,</a:t>
            </a:r>
            <a:r>
              <a:rPr lang="en-US" baseline="0" dirty="0" smtClean="0"/>
              <a:t> development and best practices of rehabilitative and assistive technology. The federally-funded programs for these efforts in the U.S. is under the control of the Administration for Community Living (ACL) of the US Department of Health: https://acl.gov/</a:t>
            </a:r>
          </a:p>
          <a:p>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12</a:t>
            </a:fld>
            <a:endParaRPr lang="en-US" altLang="en-US" dirty="0"/>
          </a:p>
        </p:txBody>
      </p:sp>
    </p:spTree>
    <p:extLst>
      <p:ext uri="{BB962C8B-B14F-4D97-AF65-F5344CB8AC3E}">
        <p14:creationId xmlns:p14="http://schemas.microsoft.com/office/powerpoint/2010/main" val="28625736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Specific needs for independence in the home and work places are evaluated by a therapist or engineer or a technician with an “Assistive Technology Provider” (ATP) to find individual devices that can be bundled into a “system” of accessible technologies</a:t>
            </a:r>
            <a:r>
              <a:rPr lang="en-US" baseline="0" dirty="0" smtClean="0"/>
              <a:t> to provide an individual with a home/work interface that is functional for them. It is likely to be both idiosyncratic (personal) and/or of common benefit….an example might be an ergonomic chair, or a lift which allows both ambulation and/or wheeled mobility to access a common space. </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13</a:t>
            </a:fld>
            <a:endParaRPr lang="en-US" altLang="en-US" dirty="0"/>
          </a:p>
        </p:txBody>
      </p:sp>
    </p:spTree>
    <p:extLst>
      <p:ext uri="{BB962C8B-B14F-4D97-AF65-F5344CB8AC3E}">
        <p14:creationId xmlns:p14="http://schemas.microsoft.com/office/powerpoint/2010/main" val="33710746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complexity of these AT devices ranges from items that could be found in a Walmart pharmacy to those who require a medical prescription. The simpler, portable</a:t>
            </a:r>
            <a:r>
              <a:rPr lang="en-US" baseline="0" dirty="0" smtClean="0"/>
              <a:t> solutions are usually optical possibly with a light source attached. Digital Screen magnification began with closed circuit TV (CCTV) in the 70’s and now allows the application of magnification of a hard-copy source document, and or interaction with a remote user of the internet connectivity. A widely used technology was developed to give a blind user access to the World Wide Web of information. It is called a “screen reader”.</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14</a:t>
            </a:fld>
            <a:endParaRPr lang="en-US" altLang="en-US" dirty="0"/>
          </a:p>
        </p:txBody>
      </p:sp>
    </p:spTree>
    <p:extLst>
      <p:ext uri="{BB962C8B-B14F-4D97-AF65-F5344CB8AC3E}">
        <p14:creationId xmlns:p14="http://schemas.microsoft.com/office/powerpoint/2010/main" val="25784660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now, for the Star of our “Show-and-tell”. Mr. Beau Ellerbe who taught several classes for</a:t>
            </a:r>
            <a:r>
              <a:rPr lang="en-US" baseline="0" dirty="0" smtClean="0"/>
              <a:t> our Rehabilitation Counselors at Southern University in Baton Rouge for me, over the years.</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15</a:t>
            </a:fld>
            <a:endParaRPr lang="en-US" altLang="en-US" dirty="0"/>
          </a:p>
        </p:txBody>
      </p:sp>
    </p:spTree>
    <p:extLst>
      <p:ext uri="{BB962C8B-B14F-4D97-AF65-F5344CB8AC3E}">
        <p14:creationId xmlns:p14="http://schemas.microsoft.com/office/powerpoint/2010/main" val="2734967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concludes the demonstration of screen-reader technology and ow blind people</a:t>
            </a:r>
            <a:r>
              <a:rPr lang="en-US" baseline="0" dirty="0" smtClean="0"/>
              <a:t> use he Internet.</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16</a:t>
            </a:fld>
            <a:endParaRPr lang="en-US" altLang="en-US" dirty="0"/>
          </a:p>
        </p:txBody>
      </p:sp>
    </p:spTree>
    <p:extLst>
      <p:ext uri="{BB962C8B-B14F-4D97-AF65-F5344CB8AC3E}">
        <p14:creationId xmlns:p14="http://schemas.microsoft.com/office/powerpoint/2010/main" val="29817960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56E332-6231-434D-83F7-372BA961EF32}" type="slidenum">
              <a:rPr lang="en-US" altLang="en-US"/>
              <a:pPr/>
              <a:t>17</a:t>
            </a:fld>
            <a:endParaRPr lang="en-US" altLang="en-US" dirty="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This is the first of four (4) slides that demonstrate the use of “Alt Text” on PowerPoint, to allow screen</a:t>
            </a:r>
            <a:r>
              <a:rPr lang="en-US" altLang="en-US" baseline="0" dirty="0" smtClean="0"/>
              <a:t>-reading technology access to page elements.  Page elements include </a:t>
            </a:r>
            <a:r>
              <a:rPr lang="en-US" altLang="en-US" i="1" baseline="0" dirty="0" smtClean="0"/>
              <a:t>Text Boxes</a:t>
            </a:r>
            <a:r>
              <a:rPr lang="en-US" altLang="en-US" baseline="0" dirty="0" smtClean="0"/>
              <a:t>, </a:t>
            </a:r>
            <a:r>
              <a:rPr lang="en-US" altLang="en-US" i="1" baseline="0" dirty="0" smtClean="0"/>
              <a:t>Images</a:t>
            </a:r>
            <a:r>
              <a:rPr lang="en-US" altLang="en-US" baseline="0" dirty="0" smtClean="0"/>
              <a:t>, and </a:t>
            </a:r>
            <a:r>
              <a:rPr lang="en-US" altLang="en-US" i="1" baseline="0" dirty="0" smtClean="0"/>
              <a:t>Hyperlinks</a:t>
            </a:r>
            <a:r>
              <a:rPr lang="en-US" altLang="en-US" i="0" baseline="0" dirty="0" smtClean="0"/>
              <a:t>.  This slide introduced the demonstration slide, with instructions on how to access the PowerPoint Alt Text capabilities.</a:t>
            </a:r>
            <a:endParaRPr lang="en-US" altLang="en-US" i="0" dirty="0"/>
          </a:p>
        </p:txBody>
      </p:sp>
    </p:spTree>
    <p:extLst>
      <p:ext uri="{BB962C8B-B14F-4D97-AF65-F5344CB8AC3E}">
        <p14:creationId xmlns:p14="http://schemas.microsoft.com/office/powerpoint/2010/main" val="3302986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B7AC705-D76C-4A4E-AAC5-46BFBBB9BE80}"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This is the second of four (4) slides that demonstrate the use of “Alt Text” in PowerPoint.  This slide has no Alt Text in its design. So, does not allow screen</a:t>
            </a:r>
            <a:r>
              <a:rPr lang="en-US" altLang="en-US" baseline="0" dirty="0" smtClean="0"/>
              <a:t>-reading technology to access page elements.  Page elements include </a:t>
            </a:r>
            <a:r>
              <a:rPr lang="en-US" altLang="en-US" i="1" baseline="0" dirty="0" smtClean="0"/>
              <a:t>Text Boxes</a:t>
            </a:r>
            <a:r>
              <a:rPr lang="en-US" altLang="en-US" baseline="0" dirty="0" smtClean="0"/>
              <a:t>, </a:t>
            </a:r>
            <a:r>
              <a:rPr lang="en-US" altLang="en-US" i="1" baseline="0" dirty="0" smtClean="0"/>
              <a:t>Images</a:t>
            </a:r>
            <a:r>
              <a:rPr lang="en-US" altLang="en-US" baseline="0" dirty="0" smtClean="0"/>
              <a:t>, and </a:t>
            </a:r>
            <a:r>
              <a:rPr lang="en-US" altLang="en-US" i="1" baseline="0" dirty="0" smtClean="0"/>
              <a:t>Hyperlinks</a:t>
            </a:r>
            <a:r>
              <a:rPr lang="en-US" altLang="en-US" i="0" baseline="0" dirty="0" smtClean="0"/>
              <a:t>.  This slide introduced the demonstration slide, with instructions on how to access the PowerPoint Alt Text capabilities.</a:t>
            </a:r>
            <a:endParaRPr lang="en-US" altLang="en-US" i="0" dirty="0" smtClean="0"/>
          </a:p>
          <a:p>
            <a:endParaRPr lang="en-US" altLang="en-US" dirty="0"/>
          </a:p>
        </p:txBody>
      </p:sp>
    </p:spTree>
    <p:extLst>
      <p:ext uri="{BB962C8B-B14F-4D97-AF65-F5344CB8AC3E}">
        <p14:creationId xmlns:p14="http://schemas.microsoft.com/office/powerpoint/2010/main" val="3467994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56E332-6231-434D-83F7-372BA961EF32}" type="slidenum">
              <a:rPr lang="en-US" altLang="en-US"/>
              <a:pPr/>
              <a:t>19</a:t>
            </a:fld>
            <a:endParaRPr lang="en-US" altLang="en-US" dirty="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This is the third of four (4) slides that demonstrate the use of “Alt Text” in PowerPoint.  It introduces the next page, which</a:t>
            </a:r>
            <a:r>
              <a:rPr lang="en-US" altLang="en-US" baseline="0" dirty="0" smtClean="0"/>
              <a:t> was designed with Alt Text, that</a:t>
            </a:r>
            <a:r>
              <a:rPr lang="en-US" altLang="en-US" dirty="0" smtClean="0"/>
              <a:t> allows screen</a:t>
            </a:r>
            <a:r>
              <a:rPr lang="en-US" altLang="en-US" baseline="0" dirty="0" smtClean="0"/>
              <a:t>-reading technology access to page elements.  Page elements include </a:t>
            </a:r>
            <a:r>
              <a:rPr lang="en-US" altLang="en-US" i="1" baseline="0" dirty="0" smtClean="0"/>
              <a:t>Text Boxes</a:t>
            </a:r>
            <a:r>
              <a:rPr lang="en-US" altLang="en-US" baseline="0" dirty="0" smtClean="0"/>
              <a:t>, </a:t>
            </a:r>
            <a:r>
              <a:rPr lang="en-US" altLang="en-US" i="1" baseline="0" dirty="0" smtClean="0"/>
              <a:t>Images</a:t>
            </a:r>
            <a:r>
              <a:rPr lang="en-US" altLang="en-US" baseline="0" dirty="0" smtClean="0"/>
              <a:t>, and </a:t>
            </a:r>
            <a:r>
              <a:rPr lang="en-US" altLang="en-US" i="1" baseline="0" dirty="0" smtClean="0"/>
              <a:t>Hyperlinks</a:t>
            </a:r>
            <a:r>
              <a:rPr lang="en-US" altLang="en-US" i="0" baseline="0" dirty="0" smtClean="0"/>
              <a:t>.  This slide introduced the demonstration slide, with instructions on how to access the PowerPoint Alt Text capabilities.</a:t>
            </a:r>
            <a:endParaRPr lang="en-US" altLang="en-US" i="0" dirty="0" smtClean="0"/>
          </a:p>
          <a:p>
            <a:endParaRPr lang="en-US" altLang="en-US" dirty="0"/>
          </a:p>
        </p:txBody>
      </p:sp>
    </p:spTree>
    <p:extLst>
      <p:ext uri="{BB962C8B-B14F-4D97-AF65-F5344CB8AC3E}">
        <p14:creationId xmlns:p14="http://schemas.microsoft.com/office/powerpoint/2010/main" val="348812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56E332-6231-434D-83F7-372BA961EF32}" type="slidenum">
              <a:rPr lang="en-US" altLang="en-US"/>
              <a:pPr/>
              <a:t>2</a:t>
            </a:fld>
            <a:endParaRPr lang="en-US" altLang="en-US" dirty="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The nature of independence is dynamic, personal, and can be altered by life experiences and personal choices.  Independence is an attitude that allows people to live the life they wish and attain their personal goals and aspirations.</a:t>
            </a:r>
            <a:endParaRPr lang="en-US"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B7AC705-D76C-4A4E-AAC5-46BFBBB9BE80}"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r>
              <a:rPr lang="en-US" altLang="en-US" dirty="0" smtClean="0"/>
              <a:t>This is the last of four (4) slides that demonstrate the use of “Alt Text” in PowerPoint.  Each of the three page elements were designed</a:t>
            </a:r>
            <a:r>
              <a:rPr lang="en-US" altLang="en-US" baseline="0" dirty="0" smtClean="0"/>
              <a:t> with Alt Text, which</a:t>
            </a:r>
            <a:r>
              <a:rPr lang="en-US" altLang="en-US" dirty="0" smtClean="0"/>
              <a:t> allows screen</a:t>
            </a:r>
            <a:r>
              <a:rPr lang="en-US" altLang="en-US" baseline="0" dirty="0" smtClean="0"/>
              <a:t>-reading technology access to page elements.  Page elements include </a:t>
            </a:r>
            <a:r>
              <a:rPr lang="en-US" altLang="en-US" i="1" baseline="0" dirty="0" smtClean="0"/>
              <a:t>Text Boxes</a:t>
            </a:r>
            <a:r>
              <a:rPr lang="en-US" altLang="en-US" baseline="0" dirty="0" smtClean="0"/>
              <a:t>, </a:t>
            </a:r>
            <a:r>
              <a:rPr lang="en-US" altLang="en-US" i="1" baseline="0" dirty="0" smtClean="0"/>
              <a:t>Images</a:t>
            </a:r>
            <a:r>
              <a:rPr lang="en-US" altLang="en-US" baseline="0" dirty="0" smtClean="0"/>
              <a:t>, and </a:t>
            </a:r>
            <a:r>
              <a:rPr lang="en-US" altLang="en-US" i="1" baseline="0" dirty="0" smtClean="0"/>
              <a:t>Hyperlinks</a:t>
            </a:r>
            <a:r>
              <a:rPr lang="en-US" altLang="en-US" i="0" baseline="0" dirty="0" smtClean="0"/>
              <a:t>.  This slide introduced the demonstration slide, with instructions on how to access the PowerPoint Alt Text capabilities.</a:t>
            </a:r>
            <a:endParaRPr lang="en-US" altLang="en-US" i="0" dirty="0"/>
          </a:p>
        </p:txBody>
      </p:sp>
    </p:spTree>
    <p:extLst>
      <p:ext uri="{BB962C8B-B14F-4D97-AF65-F5344CB8AC3E}">
        <p14:creationId xmlns:p14="http://schemas.microsoft.com/office/powerpoint/2010/main" val="2660720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resources that may be helpful for information or technology related to the use of technology by blind persons.</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21</a:t>
            </a:fld>
            <a:endParaRPr lang="en-US" altLang="en-US" dirty="0"/>
          </a:p>
        </p:txBody>
      </p:sp>
    </p:spTree>
    <p:extLst>
      <p:ext uri="{BB962C8B-B14F-4D97-AF65-F5344CB8AC3E}">
        <p14:creationId xmlns:p14="http://schemas.microsoft.com/office/powerpoint/2010/main" val="24416396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Digital Navigators will encounter persons with disabilities wile working in their communities.  They are not expected to be experts on disability, but should know how to find resources that are available to disabled persons.  Specifically, rehabilitation services are available to persons pursuing career training.  Independent</a:t>
            </a:r>
            <a:r>
              <a:rPr lang="en-US" baseline="0" dirty="0" smtClean="0"/>
              <a:t> living services are targeted for persons who want to live independently n their home and community.</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23</a:t>
            </a:fld>
            <a:endParaRPr lang="en-US" altLang="en-US" dirty="0"/>
          </a:p>
        </p:txBody>
      </p:sp>
    </p:spTree>
    <p:extLst>
      <p:ext uri="{BB962C8B-B14F-4D97-AF65-F5344CB8AC3E}">
        <p14:creationId xmlns:p14="http://schemas.microsoft.com/office/powerpoint/2010/main" val="34304774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Contact</a:t>
            </a:r>
            <a:r>
              <a:rPr lang="en-US" baseline="0" dirty="0" smtClean="0"/>
              <a:t> information for the presenters of BOUDIN.</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24</a:t>
            </a:fld>
            <a:endParaRPr lang="en-US" altLang="en-US" dirty="0"/>
          </a:p>
        </p:txBody>
      </p:sp>
    </p:spTree>
    <p:extLst>
      <p:ext uri="{BB962C8B-B14F-4D97-AF65-F5344CB8AC3E}">
        <p14:creationId xmlns:p14="http://schemas.microsoft.com/office/powerpoint/2010/main" val="2345843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56E332-6231-434D-83F7-372BA961EF32}" type="slidenum">
              <a:rPr lang="en-US" altLang="en-US"/>
              <a:pPr/>
              <a:t>3</a:t>
            </a:fld>
            <a:endParaRPr lang="en-US" altLang="en-US" dirty="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Individual independence manifests itself as people making their own choices, pursuing their own destiny; unhindered by social or economic limitations, outside their control.</a:t>
            </a:r>
            <a:endParaRPr lang="en-US" altLang="en-US" dirty="0"/>
          </a:p>
        </p:txBody>
      </p:sp>
    </p:spTree>
    <p:extLst>
      <p:ext uri="{BB962C8B-B14F-4D97-AF65-F5344CB8AC3E}">
        <p14:creationId xmlns:p14="http://schemas.microsoft.com/office/powerpoint/2010/main" val="1764209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56E332-6231-434D-83F7-372BA961EF32}" type="slidenum">
              <a:rPr lang="en-US" altLang="en-US"/>
              <a:pPr/>
              <a:t>4</a:t>
            </a:fld>
            <a:endParaRPr lang="en-US" altLang="en-US" dirty="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The Digital Divide creates a dichotomy of “haves and have-nots.”  It constructs a cyclical paradigm that once entered, becomes difficult to escape.  It starts in Step 1, with categorical inequities in society, which produce in an unequal distribution of resources, across those categories.</a:t>
            </a:r>
          </a:p>
          <a:p>
            <a:r>
              <a:rPr lang="en-US" altLang="en-US" dirty="0" smtClean="0"/>
              <a:t>These concepts are adapted from the work of </a:t>
            </a:r>
            <a:r>
              <a:rPr lang="nl-NL" altLang="en-US" dirty="0" smtClean="0"/>
              <a:t>Jan A. G. M. Van Dijk, University of Twente, Netherlands, the originator of the term, “Digital Divide.”</a:t>
            </a:r>
          </a:p>
          <a:p>
            <a:endParaRPr lang="en-US" altLang="en-US" dirty="0"/>
          </a:p>
        </p:txBody>
      </p:sp>
    </p:spTree>
    <p:extLst>
      <p:ext uri="{BB962C8B-B14F-4D97-AF65-F5344CB8AC3E}">
        <p14:creationId xmlns:p14="http://schemas.microsoft.com/office/powerpoint/2010/main" val="1092242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56E332-6231-434D-83F7-372BA961EF32}" type="slidenum">
              <a:rPr lang="en-US" altLang="en-US"/>
              <a:pPr/>
              <a:t>5</a:t>
            </a:fld>
            <a:endParaRPr lang="en-US" altLang="en-US" dirty="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In Step 2, the inequities in resources perpetuates the “haves and have-nots,” through unequal access to technology, across society. </a:t>
            </a:r>
            <a:endParaRPr lang="en-US" altLang="en-US" dirty="0"/>
          </a:p>
        </p:txBody>
      </p:sp>
    </p:spTree>
    <p:extLst>
      <p:ext uri="{BB962C8B-B14F-4D97-AF65-F5344CB8AC3E}">
        <p14:creationId xmlns:p14="http://schemas.microsoft.com/office/powerpoint/2010/main" val="1453533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56E332-6231-434D-83F7-372BA961EF32}" type="slidenum">
              <a:rPr lang="en-US" altLang="en-US"/>
              <a:pPr/>
              <a:t>6</a:t>
            </a:fld>
            <a:endParaRPr lang="en-US" altLang="en-US" dirty="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A lack of universal access to technologies creates small, niche markets, with small supplies and large demands.  In Step 3, the inequities in resources manifest themselves as expensive technology, often out of the reach of individuals with disabilities.</a:t>
            </a:r>
            <a:endParaRPr lang="en-US" altLang="en-US" dirty="0"/>
          </a:p>
        </p:txBody>
      </p:sp>
    </p:spTree>
    <p:extLst>
      <p:ext uri="{BB962C8B-B14F-4D97-AF65-F5344CB8AC3E}">
        <p14:creationId xmlns:p14="http://schemas.microsoft.com/office/powerpoint/2010/main" val="2250239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56E332-6231-434D-83F7-372BA961EF32}" type="slidenum">
              <a:rPr lang="en-US" altLang="en-US"/>
              <a:pPr/>
              <a:t>7</a:t>
            </a:fld>
            <a:endParaRPr lang="en-US" altLang="en-US" dirty="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Arial" panose="020B0604020202020204" pitchFamily="34" charset="0"/>
                <a:ea typeface="+mn-ea"/>
                <a:cs typeface="+mn-cs"/>
              </a:rPr>
              <a:t>Without the technology it is difficult to participate in societal activities; commerce, recreation, education, healthcare, public discourse, voting, </a:t>
            </a:r>
            <a:r>
              <a:rPr lang="en-US" sz="1200" b="1" i="1" kern="1200" dirty="0" smtClean="0">
                <a:solidFill>
                  <a:schemeClr val="tx1"/>
                </a:solidFill>
                <a:effectLst/>
                <a:latin typeface="Arial" panose="020B0604020202020204" pitchFamily="34" charset="0"/>
                <a:ea typeface="+mn-ea"/>
                <a:cs typeface="+mn-cs"/>
              </a:rPr>
              <a:t>etc</a:t>
            </a:r>
            <a:r>
              <a:rPr lang="en-US" sz="1200" b="1" kern="1200" dirty="0" smtClean="0">
                <a:solidFill>
                  <a:schemeClr val="tx1"/>
                </a:solidFill>
                <a:effectLst/>
                <a:latin typeface="Arial" panose="020B0604020202020204" pitchFamily="34" charset="0"/>
                <a:ea typeface="+mn-ea"/>
                <a:cs typeface="+mn-cs"/>
              </a:rPr>
              <a:t>.  In Step 4, the lack of access to technology results in the exclusion from society of those whose interest are not part of the social discourse.</a:t>
            </a:r>
            <a:endParaRPr lang="en-US" sz="1200" kern="1200" dirty="0" smtClean="0">
              <a:solidFill>
                <a:schemeClr val="tx1"/>
              </a:solidFill>
              <a:effectLst/>
              <a:latin typeface="Arial" panose="020B0604020202020204" pitchFamily="34" charset="0"/>
              <a:ea typeface="+mn-ea"/>
              <a:cs typeface="+mn-cs"/>
            </a:endParaRPr>
          </a:p>
          <a:p>
            <a:endParaRPr lang="en-US" altLang="en-US" dirty="0"/>
          </a:p>
        </p:txBody>
      </p:sp>
    </p:spTree>
    <p:extLst>
      <p:ext uri="{BB962C8B-B14F-4D97-AF65-F5344CB8AC3E}">
        <p14:creationId xmlns:p14="http://schemas.microsoft.com/office/powerpoint/2010/main" val="150791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56E332-6231-434D-83F7-372BA961EF32}" type="slidenum">
              <a:rPr lang="en-US" altLang="en-US"/>
              <a:pPr/>
              <a:t>8</a:t>
            </a:fld>
            <a:endParaRPr lang="en-US" altLang="en-US" dirty="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Lack of participation leads to a lack of representation, and becomes a self-perpetuating prophecy.  In Step 5, the lack of participation/representation in society reinforces the categorical stratification of that society.  Those with technology are on one side of the Digital Divide and are engaged, with heir interests in the forefront.  Those without are on the other side of the Digital Divide.  On this side, people’s interests are lost, buried in obscurity, don not represented in social values.  If the cycle is never broken, it will continue to repeat.</a:t>
            </a:r>
            <a:endParaRPr lang="en-US" altLang="en-US" dirty="0"/>
          </a:p>
        </p:txBody>
      </p:sp>
    </p:spTree>
    <p:extLst>
      <p:ext uri="{BB962C8B-B14F-4D97-AF65-F5344CB8AC3E}">
        <p14:creationId xmlns:p14="http://schemas.microsoft.com/office/powerpoint/2010/main" val="82965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Louisiana Rehabilitation Services provides vocational</a:t>
            </a:r>
            <a:r>
              <a:rPr lang="en-US" baseline="0" dirty="0" smtClean="0"/>
              <a:t> services to individuals who have been diagnosed by a clinical professional as being disabled. The Rehabilitation Services Administration (RSA) recognized eight, functional capacities. If one-or-more of these human capacities are disrupted by the diagnosed disability, this individual qualifies for direct services by qualified, certified experts to help them in their quest for independence and employment. Note; in the event the individual is only interested in being more independent in their use of a particular technology, they may also qualify for “independent living” services, such as assistive technology or training in it’s application to their need. Source: 1973 Rehabilitation Act as </a:t>
            </a:r>
            <a:r>
              <a:rPr lang="en-US" baseline="0" dirty="0" smtClean="0"/>
              <a:t>amended.</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9</a:t>
            </a:fld>
            <a:endParaRPr lang="en-US" altLang="en-US" dirty="0"/>
          </a:p>
        </p:txBody>
      </p:sp>
    </p:spTree>
    <p:extLst>
      <p:ext uri="{BB962C8B-B14F-4D97-AF65-F5344CB8AC3E}">
        <p14:creationId xmlns:p14="http://schemas.microsoft.com/office/powerpoint/2010/main" val="3727685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94F797E8-5766-4F65-B37D-558D08BB4644}" type="slidenum">
              <a:rPr lang="en-US" altLang="en-US"/>
              <a:pPr/>
              <a:t>‹#›</a:t>
            </a:fld>
            <a:endParaRPr lang="en-US" altLang="en-US" dirty="0"/>
          </a:p>
        </p:txBody>
      </p:sp>
    </p:spTree>
    <p:extLst>
      <p:ext uri="{BB962C8B-B14F-4D97-AF65-F5344CB8AC3E}">
        <p14:creationId xmlns:p14="http://schemas.microsoft.com/office/powerpoint/2010/main" val="1340350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CA050287-2B87-4247-8699-AE1C01A13C9B}" type="slidenum">
              <a:rPr lang="en-US" altLang="en-US"/>
              <a:pPr/>
              <a:t>‹#›</a:t>
            </a:fld>
            <a:endParaRPr lang="en-US" altLang="en-US" dirty="0"/>
          </a:p>
        </p:txBody>
      </p:sp>
    </p:spTree>
    <p:extLst>
      <p:ext uri="{BB962C8B-B14F-4D97-AF65-F5344CB8AC3E}">
        <p14:creationId xmlns:p14="http://schemas.microsoft.com/office/powerpoint/2010/main" val="959640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7015DBFB-6EC2-46E0-B4C1-F4B8A858522F}" type="slidenum">
              <a:rPr lang="en-US" altLang="en-US"/>
              <a:pPr/>
              <a:t>‹#›</a:t>
            </a:fld>
            <a:endParaRPr lang="en-US" altLang="en-US" dirty="0"/>
          </a:p>
        </p:txBody>
      </p:sp>
    </p:spTree>
    <p:extLst>
      <p:ext uri="{BB962C8B-B14F-4D97-AF65-F5344CB8AC3E}">
        <p14:creationId xmlns:p14="http://schemas.microsoft.com/office/powerpoint/2010/main" val="20903026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ltLang="en-US" dirty="0"/>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ltLang="en-US" dirty="0"/>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8E1D19E3-1874-494E-A87B-931CF59CEF24}" type="slidenum">
              <a:rPr lang="en-US" altLang="en-US"/>
              <a:pPr/>
              <a:t>‹#›</a:t>
            </a:fld>
            <a:endParaRPr lang="en-US" altLang="en-US" dirty="0"/>
          </a:p>
        </p:txBody>
      </p:sp>
    </p:spTree>
    <p:extLst>
      <p:ext uri="{BB962C8B-B14F-4D97-AF65-F5344CB8AC3E}">
        <p14:creationId xmlns:p14="http://schemas.microsoft.com/office/powerpoint/2010/main" val="1114360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DA890DED-E8B5-4674-A123-482E5AEBCC5C}" type="slidenum">
              <a:rPr lang="en-US" altLang="en-US"/>
              <a:pPr/>
              <a:t>‹#›</a:t>
            </a:fld>
            <a:endParaRPr lang="en-US" altLang="en-US" dirty="0"/>
          </a:p>
        </p:txBody>
      </p:sp>
    </p:spTree>
    <p:extLst>
      <p:ext uri="{BB962C8B-B14F-4D97-AF65-F5344CB8AC3E}">
        <p14:creationId xmlns:p14="http://schemas.microsoft.com/office/powerpoint/2010/main" val="4144649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D3EB7F8A-25D3-4D1D-894D-B83182315CB8}" type="slidenum">
              <a:rPr lang="en-US" altLang="en-US"/>
              <a:pPr/>
              <a:t>‹#›</a:t>
            </a:fld>
            <a:endParaRPr lang="en-US" altLang="en-US" dirty="0"/>
          </a:p>
        </p:txBody>
      </p:sp>
    </p:spTree>
    <p:extLst>
      <p:ext uri="{BB962C8B-B14F-4D97-AF65-F5344CB8AC3E}">
        <p14:creationId xmlns:p14="http://schemas.microsoft.com/office/powerpoint/2010/main" val="1791740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16213A9B-04E6-4243-B63F-CE038BABB273}" type="slidenum">
              <a:rPr lang="en-US" altLang="en-US"/>
              <a:pPr/>
              <a:t>‹#›</a:t>
            </a:fld>
            <a:endParaRPr lang="en-US" altLang="en-US" dirty="0"/>
          </a:p>
        </p:txBody>
      </p:sp>
    </p:spTree>
    <p:extLst>
      <p:ext uri="{BB962C8B-B14F-4D97-AF65-F5344CB8AC3E}">
        <p14:creationId xmlns:p14="http://schemas.microsoft.com/office/powerpoint/2010/main" val="82553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DFA5F653-9308-4898-9020-75520345CD55}" type="slidenum">
              <a:rPr lang="en-US" altLang="en-US"/>
              <a:pPr/>
              <a:t>‹#›</a:t>
            </a:fld>
            <a:endParaRPr lang="en-US" altLang="en-US" dirty="0"/>
          </a:p>
        </p:txBody>
      </p:sp>
    </p:spTree>
    <p:extLst>
      <p:ext uri="{BB962C8B-B14F-4D97-AF65-F5344CB8AC3E}">
        <p14:creationId xmlns:p14="http://schemas.microsoft.com/office/powerpoint/2010/main" val="2991150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1BB36223-EECC-45EC-B4C8-68C770E286FE}" type="slidenum">
              <a:rPr lang="en-US" altLang="en-US"/>
              <a:pPr/>
              <a:t>‹#›</a:t>
            </a:fld>
            <a:endParaRPr lang="en-US" altLang="en-US" dirty="0"/>
          </a:p>
        </p:txBody>
      </p:sp>
    </p:spTree>
    <p:extLst>
      <p:ext uri="{BB962C8B-B14F-4D97-AF65-F5344CB8AC3E}">
        <p14:creationId xmlns:p14="http://schemas.microsoft.com/office/powerpoint/2010/main" val="3125675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C859392B-CF8A-402C-ACBD-C11BEE37724D}" type="slidenum">
              <a:rPr lang="en-US" altLang="en-US"/>
              <a:pPr/>
              <a:t>‹#›</a:t>
            </a:fld>
            <a:endParaRPr lang="en-US" altLang="en-US" dirty="0"/>
          </a:p>
        </p:txBody>
      </p:sp>
    </p:spTree>
    <p:extLst>
      <p:ext uri="{BB962C8B-B14F-4D97-AF65-F5344CB8AC3E}">
        <p14:creationId xmlns:p14="http://schemas.microsoft.com/office/powerpoint/2010/main" val="3828077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BA4FE4BC-5D85-4506-A9D8-2C6A2B1E8739}" type="slidenum">
              <a:rPr lang="en-US" altLang="en-US"/>
              <a:pPr/>
              <a:t>‹#›</a:t>
            </a:fld>
            <a:endParaRPr lang="en-US" altLang="en-US" dirty="0"/>
          </a:p>
        </p:txBody>
      </p:sp>
    </p:spTree>
    <p:extLst>
      <p:ext uri="{BB962C8B-B14F-4D97-AF65-F5344CB8AC3E}">
        <p14:creationId xmlns:p14="http://schemas.microsoft.com/office/powerpoint/2010/main" val="3890709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53A3B1E9-6EC0-4B0E-89C2-85C1DF1D2A2A}" type="slidenum">
              <a:rPr lang="en-US" altLang="en-US"/>
              <a:pPr/>
              <a:t>‹#›</a:t>
            </a:fld>
            <a:endParaRPr lang="en-US" altLang="en-US" dirty="0"/>
          </a:p>
        </p:txBody>
      </p:sp>
    </p:spTree>
    <p:extLst>
      <p:ext uri="{BB962C8B-B14F-4D97-AF65-F5344CB8AC3E}">
        <p14:creationId xmlns:p14="http://schemas.microsoft.com/office/powerpoint/2010/main" val="16131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5" tIns="45708" rIns="91415" bIns="4570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5" tIns="45708" rIns="91415" bIns="4570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5" tIns="45708" rIns="91415" bIns="45708" numCol="1" anchor="t" anchorCtr="0" compatLnSpc="1">
            <a:prstTxWarp prst="textNoShape">
              <a:avLst/>
            </a:prstTxWarp>
          </a:bodyPr>
          <a:lstStyle>
            <a:lvl1pPr>
              <a:defRPr sz="1400">
                <a:solidFill>
                  <a:schemeClr val="tx1"/>
                </a:solidFill>
              </a:defRPr>
            </a:lvl1pPr>
          </a:lstStyle>
          <a:p>
            <a:endParaRPr lang="en-US" alt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5" tIns="45708" rIns="91415" bIns="45708" numCol="1" anchor="t" anchorCtr="0" compatLnSpc="1">
            <a:prstTxWarp prst="textNoShape">
              <a:avLst/>
            </a:prstTxWarp>
          </a:bodyPr>
          <a:lstStyle>
            <a:lvl1pPr algn="ctr">
              <a:defRPr sz="1400">
                <a:solidFill>
                  <a:schemeClr val="tx1"/>
                </a:solidFill>
              </a:defRPr>
            </a:lvl1pPr>
          </a:lstStyle>
          <a:p>
            <a:endParaRPr lang="en-US" alt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5" tIns="45708" rIns="91415" bIns="45708" numCol="1" anchor="t" anchorCtr="0" compatLnSpc="1">
            <a:prstTxWarp prst="textNoShape">
              <a:avLst/>
            </a:prstTxWarp>
          </a:bodyPr>
          <a:lstStyle>
            <a:lvl1pPr algn="r">
              <a:defRPr sz="1400">
                <a:solidFill>
                  <a:schemeClr val="tx1"/>
                </a:solidFill>
              </a:defRPr>
            </a:lvl1pPr>
          </a:lstStyle>
          <a:p>
            <a:fld id="{8D057B8F-301D-4FFC-820D-6230DEE68F18}"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nfb.org/" TargetMode="External"/><Relationship Id="rId3" Type="http://schemas.openxmlformats.org/officeDocument/2006/relationships/hyperlink" Target="https://www.blind.msstate.edu/" TargetMode="External"/><Relationship Id="rId7" Type="http://schemas.openxmlformats.org/officeDocument/2006/relationships/hyperlink" Target="https://www.orcam.com/en/"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hyperlink" Target="https://ocutech.com/" TargetMode="External"/><Relationship Id="rId5" Type="http://schemas.openxmlformats.org/officeDocument/2006/relationships/hyperlink" Target="https://www.freedomscientific.com/products/software/jaws/" TargetMode="External"/><Relationship Id="rId4" Type="http://schemas.openxmlformats.org/officeDocument/2006/relationships/hyperlink" Target="https://visionaware.org/" TargetMode="External"/><Relationship Id="rId9" Type="http://schemas.openxmlformats.org/officeDocument/2006/relationships/hyperlink" Target="https://www.afb.org/"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languageline.com/interpreting/on-demand/video-remote" TargetMode="External"/><Relationship Id="rId2" Type="http://schemas.openxmlformats.org/officeDocument/2006/relationships/hyperlink" Target="https://wethegeek.com/best-closed-captioning-software/" TargetMode="External"/><Relationship Id="rId1" Type="http://schemas.openxmlformats.org/officeDocument/2006/relationships/slideLayout" Target="../slideLayouts/slideLayout7.xml"/><Relationship Id="rId5" Type="http://schemas.openxmlformats.org/officeDocument/2006/relationships/hyperlink" Target="https://ldh.la.gov/page/LCDResources" TargetMode="External"/><Relationship Id="rId4" Type="http://schemas.openxmlformats.org/officeDocument/2006/relationships/hyperlink" Target="https://www.nad.org/about-us/"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mailto:jim.mitchell@la.gov"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hyperlink" Target="mailto:beauellerbee@gmail.com" TargetMode="External"/><Relationship Id="rId4" Type="http://schemas.openxmlformats.org/officeDocument/2006/relationships/hyperlink" Target="mailto:JSchweitzer@lwc.la.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76201" y="358775"/>
            <a:ext cx="8991600" cy="1470025"/>
          </a:xfrm>
        </p:spPr>
        <p:txBody>
          <a:bodyPr anchor="ctr"/>
          <a:lstStyle/>
          <a:p>
            <a:r>
              <a:rPr lang="en-US" altLang="en-US" sz="3200" b="1" dirty="0" smtClean="0">
                <a:solidFill>
                  <a:schemeClr val="bg1"/>
                </a:solidFill>
              </a:rPr>
              <a:t>BOUDIN (</a:t>
            </a:r>
            <a:r>
              <a:rPr lang="en-US" altLang="en-US" sz="3200" dirty="0" smtClean="0">
                <a:solidFill>
                  <a:schemeClr val="bg1"/>
                </a:solidFill>
              </a:rPr>
              <a:t>pronounced</a:t>
            </a:r>
            <a:r>
              <a:rPr lang="en-US" altLang="en-US" sz="3200" b="1" dirty="0" smtClean="0">
                <a:solidFill>
                  <a:schemeClr val="bg1"/>
                </a:solidFill>
              </a:rPr>
              <a:t> BOO-</a:t>
            </a:r>
            <a:r>
              <a:rPr lang="en-US" altLang="en-US" sz="3200" dirty="0" smtClean="0">
                <a:solidFill>
                  <a:schemeClr val="bg1"/>
                </a:solidFill>
              </a:rPr>
              <a:t>dan</a:t>
            </a:r>
            <a:r>
              <a:rPr lang="en-US" altLang="en-US" sz="3200" b="1" dirty="0" smtClean="0">
                <a:solidFill>
                  <a:schemeClr val="bg1"/>
                </a:solidFill>
              </a:rPr>
              <a:t>)</a:t>
            </a:r>
            <a:r>
              <a:rPr lang="en-US" altLang="en-US" sz="3600" b="1" dirty="0">
                <a:solidFill>
                  <a:schemeClr val="bg1"/>
                </a:solidFill>
              </a:rPr>
              <a:t/>
            </a:r>
            <a:br>
              <a:rPr lang="en-US" altLang="en-US" sz="3600" b="1" dirty="0">
                <a:solidFill>
                  <a:schemeClr val="bg1"/>
                </a:solidFill>
              </a:rPr>
            </a:br>
            <a:r>
              <a:rPr lang="en-US" altLang="en-US" sz="4000" b="1" dirty="0" smtClean="0">
                <a:solidFill>
                  <a:schemeClr val="bg1"/>
                </a:solidFill>
                <a:latin typeface="Wide Latin" panose="020A0A07050505020404" pitchFamily="18" charset="0"/>
              </a:rPr>
              <a:t>B</a:t>
            </a:r>
            <a:r>
              <a:rPr lang="en-US" altLang="en-US" sz="3600" b="1" dirty="0" smtClean="0">
                <a:solidFill>
                  <a:schemeClr val="bg1"/>
                </a:solidFill>
              </a:rPr>
              <a:t>roadband </a:t>
            </a:r>
            <a:r>
              <a:rPr lang="en-US" altLang="en-US" sz="4000" b="1" dirty="0" smtClean="0">
                <a:solidFill>
                  <a:schemeClr val="bg1"/>
                </a:solidFill>
                <a:latin typeface="Wide Latin" panose="020A0A07050505020404" pitchFamily="18" charset="0"/>
              </a:rPr>
              <a:t>O</a:t>
            </a:r>
            <a:r>
              <a:rPr lang="en-US" altLang="en-US" sz="3600" b="1" dirty="0" smtClean="0">
                <a:solidFill>
                  <a:schemeClr val="bg1"/>
                </a:solidFill>
              </a:rPr>
              <a:t>utreach </a:t>
            </a:r>
            <a:r>
              <a:rPr lang="en-US" altLang="en-US" sz="4000" b="1" dirty="0">
                <a:solidFill>
                  <a:schemeClr val="bg1"/>
                </a:solidFill>
                <a:latin typeface="Wide Latin" panose="020A0A07050505020404" pitchFamily="18" charset="0"/>
              </a:rPr>
              <a:t>U</a:t>
            </a:r>
            <a:r>
              <a:rPr lang="en-US" altLang="en-US" sz="3600" b="1" dirty="0" smtClean="0">
                <a:solidFill>
                  <a:schemeClr val="bg1"/>
                </a:solidFill>
              </a:rPr>
              <a:t>sing </a:t>
            </a:r>
            <a:r>
              <a:rPr lang="en-US" altLang="en-US" sz="4000" b="1" dirty="0">
                <a:solidFill>
                  <a:schemeClr val="bg1"/>
                </a:solidFill>
                <a:latin typeface="Wide Latin" panose="020A0A07050505020404" pitchFamily="18" charset="0"/>
              </a:rPr>
              <a:t>D</a:t>
            </a:r>
            <a:r>
              <a:rPr lang="en-US" altLang="en-US" sz="3600" b="1" dirty="0" smtClean="0">
                <a:solidFill>
                  <a:schemeClr val="bg1"/>
                </a:solidFill>
              </a:rPr>
              <a:t>igital </a:t>
            </a:r>
            <a:r>
              <a:rPr lang="en-US" altLang="en-US" sz="4000" b="1" dirty="0">
                <a:solidFill>
                  <a:schemeClr val="bg1"/>
                </a:solidFill>
                <a:latin typeface="Wide Latin" panose="020A0A07050505020404" pitchFamily="18" charset="0"/>
              </a:rPr>
              <a:t>I</a:t>
            </a:r>
            <a:r>
              <a:rPr lang="en-US" altLang="en-US" sz="3600" b="1" dirty="0" smtClean="0">
                <a:solidFill>
                  <a:schemeClr val="bg1"/>
                </a:solidFill>
              </a:rPr>
              <a:t>ndependence </a:t>
            </a:r>
            <a:r>
              <a:rPr lang="en-US" altLang="en-US" sz="4000" b="1" dirty="0">
                <a:solidFill>
                  <a:schemeClr val="bg1"/>
                </a:solidFill>
                <a:latin typeface="Wide Latin" panose="020A0A07050505020404" pitchFamily="18" charset="0"/>
              </a:rPr>
              <a:t>N</a:t>
            </a:r>
            <a:r>
              <a:rPr lang="en-US" altLang="en-US" sz="3600" b="1" dirty="0" smtClean="0">
                <a:solidFill>
                  <a:schemeClr val="bg1"/>
                </a:solidFill>
              </a:rPr>
              <a:t>avigators</a:t>
            </a:r>
            <a:endParaRPr lang="en-US" altLang="en-US" sz="3600" b="1" dirty="0">
              <a:solidFill>
                <a:schemeClr val="bg1"/>
              </a:solidFill>
            </a:endParaRPr>
          </a:p>
        </p:txBody>
      </p:sp>
      <p:sp>
        <p:nvSpPr>
          <p:cNvPr id="45059" name="Rectangle 3"/>
          <p:cNvSpPr>
            <a:spLocks noGrp="1" noChangeArrowheads="1"/>
          </p:cNvSpPr>
          <p:nvPr>
            <p:ph type="subTitle" idx="1"/>
          </p:nvPr>
        </p:nvSpPr>
        <p:spPr>
          <a:xfrm>
            <a:off x="76200" y="4267200"/>
            <a:ext cx="8991600" cy="2514600"/>
          </a:xfrm>
        </p:spPr>
        <p:txBody>
          <a:bodyPr/>
          <a:lstStyle/>
          <a:p>
            <a:pPr>
              <a:lnSpc>
                <a:spcPct val="90000"/>
              </a:lnSpc>
            </a:pPr>
            <a:r>
              <a:rPr lang="en-US" altLang="en-US" dirty="0">
                <a:solidFill>
                  <a:schemeClr val="bg1"/>
                </a:solidFill>
              </a:rPr>
              <a:t>James E. Mitchell, Ph. D.</a:t>
            </a:r>
          </a:p>
          <a:p>
            <a:pPr>
              <a:lnSpc>
                <a:spcPct val="90000"/>
              </a:lnSpc>
            </a:pPr>
            <a:r>
              <a:rPr lang="en-US" altLang="en-US" dirty="0">
                <a:solidFill>
                  <a:schemeClr val="bg1"/>
                </a:solidFill>
              </a:rPr>
              <a:t>IT </a:t>
            </a:r>
            <a:r>
              <a:rPr lang="en-US" altLang="en-US" dirty="0" smtClean="0">
                <a:solidFill>
                  <a:schemeClr val="bg1"/>
                </a:solidFill>
              </a:rPr>
              <a:t>Statewide Senior GIS Application Developer</a:t>
            </a:r>
          </a:p>
          <a:p>
            <a:pPr>
              <a:lnSpc>
                <a:spcPct val="90000"/>
              </a:lnSpc>
            </a:pPr>
            <a:r>
              <a:rPr lang="en-US" altLang="en-US" dirty="0" smtClean="0">
                <a:solidFill>
                  <a:schemeClr val="bg1"/>
                </a:solidFill>
              </a:rPr>
              <a:t>John R. Schweitzer, Ph. D.</a:t>
            </a:r>
          </a:p>
          <a:p>
            <a:pPr>
              <a:lnSpc>
                <a:spcPct val="90000"/>
              </a:lnSpc>
            </a:pPr>
            <a:r>
              <a:rPr lang="en-US" altLang="en-US" dirty="0" smtClean="0">
                <a:solidFill>
                  <a:schemeClr val="bg1"/>
                </a:solidFill>
              </a:rPr>
              <a:t>Statewide Rehabilitation and Accessibility Coordinator</a:t>
            </a:r>
          </a:p>
          <a:p>
            <a:pPr>
              <a:lnSpc>
                <a:spcPct val="90000"/>
              </a:lnSpc>
            </a:pPr>
            <a:r>
              <a:rPr lang="en-US" altLang="en-US" dirty="0" smtClean="0">
                <a:solidFill>
                  <a:schemeClr val="bg1"/>
                </a:solidFill>
              </a:rPr>
              <a:t>Beau Ellerbee</a:t>
            </a:r>
          </a:p>
          <a:p>
            <a:pPr>
              <a:lnSpc>
                <a:spcPct val="90000"/>
              </a:lnSpc>
            </a:pPr>
            <a:r>
              <a:rPr lang="en-US" altLang="en-US" dirty="0" smtClean="0">
                <a:solidFill>
                  <a:schemeClr val="bg1"/>
                </a:solidFill>
              </a:rPr>
              <a:t>Web Accessibility Auditor</a:t>
            </a:r>
            <a:endParaRPr lang="en-US" altLang="en-US" dirty="0">
              <a:solidFill>
                <a:schemeClr val="bg1"/>
              </a:solidFill>
            </a:endParaRPr>
          </a:p>
        </p:txBody>
      </p:sp>
      <p:pic>
        <p:nvPicPr>
          <p:cNvPr id="2" name="Picture 1"/>
          <p:cNvPicPr>
            <a:picLocks noChangeAspect="1"/>
          </p:cNvPicPr>
          <p:nvPr/>
        </p:nvPicPr>
        <p:blipFill>
          <a:blip r:embed="rId3"/>
          <a:stretch>
            <a:fillRect/>
          </a:stretch>
        </p:blipFill>
        <p:spPr>
          <a:xfrm>
            <a:off x="2971800" y="2133600"/>
            <a:ext cx="3228975" cy="1885950"/>
          </a:xfrm>
          <a:prstGeom prst="rect">
            <a:avLst/>
          </a:prstGeom>
        </p:spPr>
      </p:pic>
    </p:spTree>
    <p:extLst>
      <p:ext uri="{BB962C8B-B14F-4D97-AF65-F5344CB8AC3E}">
        <p14:creationId xmlns:p14="http://schemas.microsoft.com/office/powerpoint/2010/main" val="153756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sz="3200" dirty="0" smtClean="0">
                <a:solidFill>
                  <a:schemeClr val="bg1"/>
                </a:solidFill>
              </a:rPr>
              <a:t>The International Classification </a:t>
            </a:r>
            <a:r>
              <a:rPr lang="en-US" sz="3200" dirty="0">
                <a:solidFill>
                  <a:schemeClr val="bg1"/>
                </a:solidFill>
              </a:rPr>
              <a:t>of </a:t>
            </a:r>
            <a:r>
              <a:rPr lang="en-US" sz="3200" dirty="0" smtClean="0">
                <a:solidFill>
                  <a:schemeClr val="bg1"/>
                </a:solidFill>
              </a:rPr>
              <a:t>Functioning, Disability, &amp; Health</a:t>
            </a:r>
            <a:r>
              <a:rPr lang="en-US" sz="3200" dirty="0">
                <a:solidFill>
                  <a:schemeClr val="bg1"/>
                </a:solidFill>
              </a:rPr>
              <a:t/>
            </a:r>
            <a:br>
              <a:rPr lang="en-US" sz="3200" dirty="0">
                <a:solidFill>
                  <a:schemeClr val="bg1"/>
                </a:solidFill>
              </a:rPr>
            </a:br>
            <a:endParaRPr lang="en-US" sz="3200" dirty="0">
              <a:solidFill>
                <a:schemeClr val="bg1"/>
              </a:solidFill>
            </a:endParaRPr>
          </a:p>
        </p:txBody>
      </p:sp>
      <p:sp>
        <p:nvSpPr>
          <p:cNvPr id="3" name="Content Placeholder 2"/>
          <p:cNvSpPr>
            <a:spLocks noGrp="1"/>
          </p:cNvSpPr>
          <p:nvPr>
            <p:ph idx="1"/>
          </p:nvPr>
        </p:nvSpPr>
        <p:spPr>
          <a:xfrm>
            <a:off x="2133600" y="2209800"/>
            <a:ext cx="5029200" cy="2362200"/>
          </a:xfrm>
        </p:spPr>
        <p:txBody>
          <a:bodyPr/>
          <a:lstStyle/>
          <a:p>
            <a:pPr lvl="1"/>
            <a:r>
              <a:rPr lang="en-US" sz="3200" dirty="0" smtClean="0">
                <a:solidFill>
                  <a:schemeClr val="bg1"/>
                </a:solidFill>
              </a:rPr>
              <a:t>Physical </a:t>
            </a:r>
            <a:r>
              <a:rPr lang="en-US" sz="3200" dirty="0">
                <a:solidFill>
                  <a:schemeClr val="bg1"/>
                </a:solidFill>
              </a:rPr>
              <a:t>impairments</a:t>
            </a:r>
          </a:p>
          <a:p>
            <a:pPr lvl="1"/>
            <a:r>
              <a:rPr lang="en-US" sz="3200" dirty="0">
                <a:solidFill>
                  <a:schemeClr val="bg1"/>
                </a:solidFill>
              </a:rPr>
              <a:t>Sensory impairments</a:t>
            </a:r>
          </a:p>
          <a:p>
            <a:pPr lvl="1"/>
            <a:r>
              <a:rPr lang="en-US" sz="3200" dirty="0">
                <a:solidFill>
                  <a:schemeClr val="bg1"/>
                </a:solidFill>
              </a:rPr>
              <a:t>Cognitive impairments</a:t>
            </a:r>
          </a:p>
          <a:p>
            <a:pPr lvl="1"/>
            <a:r>
              <a:rPr lang="en-US" sz="3200" dirty="0">
                <a:solidFill>
                  <a:schemeClr val="bg1"/>
                </a:solidFill>
              </a:rPr>
              <a:t>Mental </a:t>
            </a:r>
            <a:r>
              <a:rPr lang="en-US" sz="3200" dirty="0" smtClean="0">
                <a:solidFill>
                  <a:schemeClr val="bg1"/>
                </a:solidFill>
              </a:rPr>
              <a:t>illness</a:t>
            </a:r>
          </a:p>
          <a:p>
            <a:pPr marL="457200" lvl="1" indent="0">
              <a:buNone/>
            </a:pPr>
            <a:endParaRPr lang="en-US" sz="2400" dirty="0"/>
          </a:p>
        </p:txBody>
      </p:sp>
      <p:sp>
        <p:nvSpPr>
          <p:cNvPr id="4" name="TextBox 3"/>
          <p:cNvSpPr txBox="1"/>
          <p:nvPr/>
        </p:nvSpPr>
        <p:spPr>
          <a:xfrm>
            <a:off x="476081" y="5715000"/>
            <a:ext cx="8458200" cy="461665"/>
          </a:xfrm>
          <a:prstGeom prst="rect">
            <a:avLst/>
          </a:prstGeom>
          <a:noFill/>
        </p:spPr>
        <p:txBody>
          <a:bodyPr wrap="square" rtlCol="0">
            <a:spAutoFit/>
          </a:bodyPr>
          <a:lstStyle/>
          <a:p>
            <a:pPr algn="ctr"/>
            <a:r>
              <a:rPr lang="en-US" sz="2400" dirty="0"/>
              <a:t>Source: The World Health </a:t>
            </a:r>
            <a:r>
              <a:rPr lang="en-US" sz="2400" dirty="0" smtClean="0"/>
              <a:t>Organization (WHO)</a:t>
            </a:r>
            <a:endParaRPr lang="en-US" dirty="0"/>
          </a:p>
        </p:txBody>
      </p:sp>
    </p:spTree>
    <p:extLst>
      <p:ext uri="{BB962C8B-B14F-4D97-AF65-F5344CB8AC3E}">
        <p14:creationId xmlns:p14="http://schemas.microsoft.com/office/powerpoint/2010/main" val="6986103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447800"/>
          </a:xfrm>
        </p:spPr>
        <p:txBody>
          <a:bodyPr>
            <a:normAutofit/>
          </a:bodyPr>
          <a:lstStyle/>
          <a:p>
            <a:pPr algn="ctr"/>
            <a:r>
              <a:rPr lang="en-US" sz="4400" b="1" dirty="0" smtClean="0">
                <a:solidFill>
                  <a:schemeClr val="bg1"/>
                </a:solidFill>
              </a:rPr>
              <a:t>What is Assistive </a:t>
            </a:r>
            <a:r>
              <a:rPr lang="en-US" sz="4400" b="1" dirty="0">
                <a:solidFill>
                  <a:schemeClr val="bg1"/>
                </a:solidFill>
              </a:rPr>
              <a:t>Technology</a:t>
            </a:r>
            <a:endParaRPr lang="en-US" sz="4400" dirty="0">
              <a:solidFill>
                <a:schemeClr val="bg1"/>
              </a:solidFill>
            </a:endParaRPr>
          </a:p>
        </p:txBody>
      </p:sp>
      <p:sp>
        <p:nvSpPr>
          <p:cNvPr id="3" name="Content Placeholder 2"/>
          <p:cNvSpPr>
            <a:spLocks noGrp="1"/>
          </p:cNvSpPr>
          <p:nvPr>
            <p:ph idx="1"/>
          </p:nvPr>
        </p:nvSpPr>
        <p:spPr>
          <a:xfrm>
            <a:off x="1752600" y="2438400"/>
            <a:ext cx="6477000" cy="2645664"/>
          </a:xfrm>
        </p:spPr>
        <p:txBody>
          <a:bodyPr>
            <a:normAutofit fontScale="92500" lnSpcReduction="10000"/>
          </a:bodyPr>
          <a:lstStyle/>
          <a:p>
            <a:endParaRPr lang="en-US" sz="3600" dirty="0" smtClean="0"/>
          </a:p>
          <a:p>
            <a:pPr marL="0" indent="0">
              <a:buNone/>
            </a:pPr>
            <a:r>
              <a:rPr lang="en-US" sz="3600" dirty="0" smtClean="0">
                <a:solidFill>
                  <a:schemeClr val="bg1"/>
                </a:solidFill>
              </a:rPr>
              <a:t>AT means, “technology </a:t>
            </a:r>
            <a:r>
              <a:rPr lang="en-US" sz="3600" dirty="0">
                <a:solidFill>
                  <a:schemeClr val="bg1"/>
                </a:solidFill>
              </a:rPr>
              <a:t>designed to be utilized in an assistive technology device or assistive technology </a:t>
            </a:r>
            <a:r>
              <a:rPr lang="en-US" sz="3600" dirty="0" smtClean="0">
                <a:solidFill>
                  <a:schemeClr val="bg1"/>
                </a:solidFill>
              </a:rPr>
              <a:t>service.” </a:t>
            </a:r>
            <a:endParaRPr lang="en-US" sz="3600" i="1" dirty="0" smtClean="0">
              <a:solidFill>
                <a:schemeClr val="bg1"/>
              </a:solidFill>
            </a:endParaRPr>
          </a:p>
        </p:txBody>
      </p:sp>
      <p:sp>
        <p:nvSpPr>
          <p:cNvPr id="5" name="Rectangle 4"/>
          <p:cNvSpPr/>
          <p:nvPr/>
        </p:nvSpPr>
        <p:spPr>
          <a:xfrm>
            <a:off x="0" y="6091535"/>
            <a:ext cx="9144000" cy="461665"/>
          </a:xfrm>
          <a:prstGeom prst="rect">
            <a:avLst/>
          </a:prstGeom>
        </p:spPr>
        <p:txBody>
          <a:bodyPr wrap="square">
            <a:spAutoFit/>
          </a:bodyPr>
          <a:lstStyle/>
          <a:p>
            <a:pPr algn="ctr"/>
            <a:r>
              <a:rPr lang="en-US" sz="2400" dirty="0" smtClean="0"/>
              <a:t>Source:  </a:t>
            </a:r>
            <a:r>
              <a:rPr lang="en-US" sz="2400" i="1" dirty="0" smtClean="0"/>
              <a:t>Assistive </a:t>
            </a:r>
            <a:r>
              <a:rPr lang="en-US" sz="2400" i="1" dirty="0"/>
              <a:t>Technology Act of </a:t>
            </a:r>
            <a:r>
              <a:rPr lang="en-US" sz="2400" i="1" dirty="0" smtClean="0"/>
              <a:t>2004</a:t>
            </a:r>
            <a:r>
              <a:rPr lang="en-US" sz="2400" dirty="0" smtClean="0"/>
              <a:t> (P.L</a:t>
            </a:r>
            <a:r>
              <a:rPr lang="en-US" sz="2400" dirty="0"/>
              <a:t>. </a:t>
            </a:r>
            <a:r>
              <a:rPr lang="en-US" sz="2400" dirty="0" smtClean="0"/>
              <a:t>108-364)</a:t>
            </a:r>
            <a:endParaRPr lang="en-US" sz="2400" dirty="0"/>
          </a:p>
        </p:txBody>
      </p:sp>
    </p:spTree>
    <p:extLst>
      <p:ext uri="{BB962C8B-B14F-4D97-AF65-F5344CB8AC3E}">
        <p14:creationId xmlns:p14="http://schemas.microsoft.com/office/powerpoint/2010/main" val="1905102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1447800"/>
          </a:xfrm>
        </p:spPr>
        <p:txBody>
          <a:bodyPr>
            <a:normAutofit fontScale="90000"/>
          </a:bodyPr>
          <a:lstStyle/>
          <a:p>
            <a:pPr algn="ctr"/>
            <a:r>
              <a:rPr lang="en-US" sz="4400" dirty="0" smtClean="0">
                <a:solidFill>
                  <a:schemeClr val="bg1"/>
                </a:solidFill>
              </a:rPr>
              <a:t>Assistive Technology Provided to Rehabilitation Services Recipients</a:t>
            </a:r>
            <a:r>
              <a:rPr lang="en-US" dirty="0" smtClean="0"/>
              <a:t/>
            </a:r>
            <a:br>
              <a:rPr lang="en-US" dirty="0" smtClean="0"/>
            </a:br>
            <a:endParaRPr lang="en-US" dirty="0"/>
          </a:p>
        </p:txBody>
      </p:sp>
      <p:sp>
        <p:nvSpPr>
          <p:cNvPr id="3" name="Content Placeholder 2"/>
          <p:cNvSpPr>
            <a:spLocks noGrp="1"/>
          </p:cNvSpPr>
          <p:nvPr>
            <p:ph idx="1"/>
          </p:nvPr>
        </p:nvSpPr>
        <p:spPr>
          <a:xfrm>
            <a:off x="533400" y="1905000"/>
            <a:ext cx="8153400" cy="4648200"/>
          </a:xfrm>
        </p:spPr>
        <p:txBody>
          <a:bodyPr>
            <a:noAutofit/>
          </a:bodyPr>
          <a:lstStyle/>
          <a:p>
            <a:r>
              <a:rPr lang="en-US" dirty="0" smtClean="0">
                <a:solidFill>
                  <a:schemeClr val="bg1"/>
                </a:solidFill>
              </a:rPr>
              <a:t>Wheelchairs</a:t>
            </a:r>
          </a:p>
          <a:p>
            <a:r>
              <a:rPr lang="en-US" dirty="0">
                <a:solidFill>
                  <a:schemeClr val="bg1"/>
                </a:solidFill>
              </a:rPr>
              <a:t>Orthotics/Prosthetics</a:t>
            </a:r>
          </a:p>
          <a:p>
            <a:r>
              <a:rPr lang="en-US" dirty="0" smtClean="0">
                <a:solidFill>
                  <a:schemeClr val="bg1"/>
                </a:solidFill>
              </a:rPr>
              <a:t>Vehicle Modifications</a:t>
            </a:r>
          </a:p>
          <a:p>
            <a:r>
              <a:rPr lang="en-US" dirty="0">
                <a:solidFill>
                  <a:schemeClr val="bg1"/>
                </a:solidFill>
              </a:rPr>
              <a:t>Low-No Vision Aids</a:t>
            </a:r>
          </a:p>
          <a:p>
            <a:r>
              <a:rPr lang="en-US" dirty="0" smtClean="0">
                <a:solidFill>
                  <a:schemeClr val="bg1"/>
                </a:solidFill>
              </a:rPr>
              <a:t>Alternative/Augmentative Communication (AAC) </a:t>
            </a:r>
          </a:p>
          <a:p>
            <a:r>
              <a:rPr lang="en-US" dirty="0" smtClean="0">
                <a:solidFill>
                  <a:schemeClr val="bg1"/>
                </a:solidFill>
              </a:rPr>
              <a:t>Other Assistive Technology Devices</a:t>
            </a:r>
          </a:p>
          <a:p>
            <a:r>
              <a:rPr lang="en-US" dirty="0" smtClean="0">
                <a:solidFill>
                  <a:schemeClr val="bg1"/>
                </a:solidFill>
              </a:rPr>
              <a:t>Repairs </a:t>
            </a:r>
            <a:r>
              <a:rPr lang="en-US" dirty="0">
                <a:solidFill>
                  <a:schemeClr val="bg1"/>
                </a:solidFill>
              </a:rPr>
              <a:t>to Assistive Technology</a:t>
            </a:r>
            <a:endParaRPr lang="en-US" dirty="0" smtClean="0">
              <a:solidFill>
                <a:schemeClr val="bg1"/>
              </a:solidFill>
            </a:endParaRPr>
          </a:p>
        </p:txBody>
      </p:sp>
    </p:spTree>
    <p:extLst>
      <p:ext uri="{BB962C8B-B14F-4D97-AF65-F5344CB8AC3E}">
        <p14:creationId xmlns:p14="http://schemas.microsoft.com/office/powerpoint/2010/main" val="4136416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lstStyle/>
          <a:p>
            <a:r>
              <a:rPr lang="en-US" dirty="0" smtClean="0">
                <a:solidFill>
                  <a:schemeClr val="bg1"/>
                </a:solidFill>
              </a:rPr>
              <a:t>More Examples </a:t>
            </a:r>
            <a:r>
              <a:rPr lang="en-US" dirty="0">
                <a:solidFill>
                  <a:schemeClr val="bg1"/>
                </a:solidFill>
              </a:rPr>
              <a:t>of </a:t>
            </a:r>
            <a:r>
              <a:rPr lang="en-US" dirty="0" smtClean="0">
                <a:solidFill>
                  <a:schemeClr val="bg1"/>
                </a:solidFill>
              </a:rPr>
              <a:t>AT </a:t>
            </a:r>
            <a:r>
              <a:rPr lang="en-US" dirty="0">
                <a:solidFill>
                  <a:schemeClr val="bg1"/>
                </a:solidFill>
              </a:rPr>
              <a:t>Services</a:t>
            </a:r>
          </a:p>
        </p:txBody>
      </p:sp>
      <p:sp>
        <p:nvSpPr>
          <p:cNvPr id="3" name="Content Placeholder 2"/>
          <p:cNvSpPr>
            <a:spLocks noGrp="1"/>
          </p:cNvSpPr>
          <p:nvPr>
            <p:ph idx="1"/>
          </p:nvPr>
        </p:nvSpPr>
        <p:spPr>
          <a:xfrm>
            <a:off x="457200" y="1447800"/>
            <a:ext cx="8229600" cy="5126736"/>
          </a:xfrm>
        </p:spPr>
        <p:txBody>
          <a:bodyPr>
            <a:normAutofit/>
          </a:bodyPr>
          <a:lstStyle/>
          <a:p>
            <a:endParaRPr lang="en-US" sz="3600" dirty="0" smtClean="0"/>
          </a:p>
          <a:p>
            <a:r>
              <a:rPr lang="en-US" sz="3600" dirty="0" smtClean="0">
                <a:solidFill>
                  <a:schemeClr val="bg1"/>
                </a:solidFill>
              </a:rPr>
              <a:t>Workplace </a:t>
            </a:r>
            <a:r>
              <a:rPr lang="en-US" sz="3600" dirty="0">
                <a:solidFill>
                  <a:schemeClr val="bg1"/>
                </a:solidFill>
              </a:rPr>
              <a:t>Modifications</a:t>
            </a:r>
          </a:p>
          <a:p>
            <a:r>
              <a:rPr lang="en-US" sz="3600" dirty="0">
                <a:solidFill>
                  <a:schemeClr val="bg1"/>
                </a:solidFill>
              </a:rPr>
              <a:t>Home Modifications</a:t>
            </a:r>
          </a:p>
          <a:p>
            <a:r>
              <a:rPr lang="en-US" sz="3600" dirty="0" smtClean="0">
                <a:solidFill>
                  <a:schemeClr val="bg1"/>
                </a:solidFill>
              </a:rPr>
              <a:t>Hearing Aids</a:t>
            </a:r>
          </a:p>
          <a:p>
            <a:r>
              <a:rPr lang="en-US" sz="3600" dirty="0">
                <a:solidFill>
                  <a:schemeClr val="bg1"/>
                </a:solidFill>
              </a:rPr>
              <a:t>Glasses, </a:t>
            </a:r>
            <a:r>
              <a:rPr lang="en-US" sz="3600" dirty="0" smtClean="0">
                <a:solidFill>
                  <a:schemeClr val="bg1"/>
                </a:solidFill>
              </a:rPr>
              <a:t>Electronic Devices</a:t>
            </a:r>
          </a:p>
          <a:p>
            <a:r>
              <a:rPr lang="en-US" sz="3600" dirty="0">
                <a:solidFill>
                  <a:schemeClr val="bg1"/>
                </a:solidFill>
              </a:rPr>
              <a:t>Computer </a:t>
            </a:r>
            <a:r>
              <a:rPr lang="en-US" sz="3600" dirty="0" smtClean="0">
                <a:solidFill>
                  <a:schemeClr val="bg1"/>
                </a:solidFill>
              </a:rPr>
              <a:t>Equipment</a:t>
            </a:r>
          </a:p>
          <a:p>
            <a:r>
              <a:rPr lang="en-US" sz="3600" dirty="0">
                <a:solidFill>
                  <a:schemeClr val="bg1"/>
                </a:solidFill>
              </a:rPr>
              <a:t>Assistive Technology </a:t>
            </a:r>
            <a:r>
              <a:rPr lang="en-US" sz="3600" dirty="0" smtClean="0">
                <a:solidFill>
                  <a:schemeClr val="bg1"/>
                </a:solidFill>
              </a:rPr>
              <a:t>Services</a:t>
            </a:r>
          </a:p>
          <a:p>
            <a:endParaRPr lang="en-US" dirty="0"/>
          </a:p>
        </p:txBody>
      </p:sp>
    </p:spTree>
    <p:extLst>
      <p:ext uri="{BB962C8B-B14F-4D97-AF65-F5344CB8AC3E}">
        <p14:creationId xmlns:p14="http://schemas.microsoft.com/office/powerpoint/2010/main" val="17559662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524000"/>
          </a:xfrm>
        </p:spPr>
        <p:txBody>
          <a:bodyPr/>
          <a:lstStyle/>
          <a:p>
            <a:pPr algn="ctr"/>
            <a:r>
              <a:rPr lang="en-US" dirty="0" smtClean="0">
                <a:solidFill>
                  <a:schemeClr val="bg1"/>
                </a:solidFill>
              </a:rPr>
              <a:t>Low-No Vision Aids</a:t>
            </a:r>
            <a:br>
              <a:rPr lang="en-US" dirty="0" smtClean="0">
                <a:solidFill>
                  <a:schemeClr val="bg1"/>
                </a:solidFill>
              </a:rPr>
            </a:br>
            <a:r>
              <a:rPr lang="en-US" sz="2000" dirty="0" smtClean="0">
                <a:solidFill>
                  <a:schemeClr val="bg1"/>
                </a:solidFill>
              </a:rPr>
              <a:t>Optical &amp; Digital Magnifiers &amp; Text-to-Speech Readers</a:t>
            </a:r>
            <a:endParaRPr lang="en-US" dirty="0">
              <a:solidFill>
                <a:schemeClr val="bg1"/>
              </a:solidFill>
            </a:endParaRPr>
          </a:p>
        </p:txBody>
      </p:sp>
      <p:pic>
        <p:nvPicPr>
          <p:cNvPr id="7" name="Content Placeholder 6" descr="Left picture depicts optical magnification assistive technology devices...used by individuals with low-vision&#10;&#10;Right picture depicts a digital magification screen, possiblly using&#10;ZoomText(tm) software to expand the images from the computer." title="Low-No Vision Aids optical &amp; digital"/>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152401" y="2583922"/>
            <a:ext cx="4495800" cy="366447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0" y="2667000"/>
            <a:ext cx="4419600" cy="3810000"/>
          </a:xfrm>
          <a:prstGeom prst="rect">
            <a:avLst/>
          </a:prstGeom>
        </p:spPr>
      </p:pic>
    </p:spTree>
    <p:extLst>
      <p:ext uri="{BB962C8B-B14F-4D97-AF65-F5344CB8AC3E}">
        <p14:creationId xmlns:p14="http://schemas.microsoft.com/office/powerpoint/2010/main" val="2313414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 friendly shark rides the waves on a surf board. Behind an island in the distance, the stars and Milky Way glow in the sky. Surfing the Internet with JAWS opens a universe of opportun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76200"/>
            <a:ext cx="8686976" cy="3429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295400" y="3733800"/>
            <a:ext cx="6172200" cy="2800767"/>
          </a:xfrm>
          <a:prstGeom prst="rect">
            <a:avLst/>
          </a:prstGeom>
        </p:spPr>
        <p:txBody>
          <a:bodyPr wrap="square">
            <a:spAutoFit/>
          </a:bodyPr>
          <a:lstStyle/>
          <a:p>
            <a:pPr algn="ctr"/>
            <a:r>
              <a:rPr lang="en-US" b="1" dirty="0" smtClean="0"/>
              <a:t>Demonstration </a:t>
            </a:r>
            <a:r>
              <a:rPr lang="en-US" b="1" i="1" dirty="0"/>
              <a:t>Browsing the Web with text-to-speech</a:t>
            </a:r>
            <a:r>
              <a:rPr lang="en-US" b="1" dirty="0"/>
              <a:t> </a:t>
            </a:r>
            <a:r>
              <a:rPr lang="en-US" b="1" dirty="0" smtClean="0"/>
              <a:t>(</a:t>
            </a:r>
            <a:r>
              <a:rPr lang="en-US" sz="3600" dirty="0">
                <a:solidFill>
                  <a:srgbClr val="FFFFFF"/>
                </a:solidFill>
                <a:latin typeface="Calibri" panose="020F0502020204030204" pitchFamily="34" charset="0"/>
                <a:ea typeface="Calibri" panose="020F0502020204030204" pitchFamily="34" charset="0"/>
                <a:cs typeface="Times New Roman" panose="02020603050405020304" pitchFamily="18" charset="0"/>
              </a:rPr>
              <a:t>JAWS®</a:t>
            </a:r>
            <a:r>
              <a:rPr lang="en-US" b="1" dirty="0" smtClean="0"/>
              <a:t>)</a:t>
            </a:r>
            <a:endParaRPr lang="en-US" b="1" dirty="0"/>
          </a:p>
        </p:txBody>
      </p:sp>
    </p:spTree>
    <p:extLst>
      <p:ext uri="{BB962C8B-B14F-4D97-AF65-F5344CB8AC3E}">
        <p14:creationId xmlns:p14="http://schemas.microsoft.com/office/powerpoint/2010/main" val="36840702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609600"/>
            <a:ext cx="8763000" cy="5953874"/>
          </a:xfrm>
          <a:prstGeom prst="rect">
            <a:avLst/>
          </a:prstGeom>
          <a:noFill/>
        </p:spPr>
        <p:txBody>
          <a:bodyPr wrap="square" rtlCol="0">
            <a:spAutoFit/>
          </a:bodyPr>
          <a:lstStyle/>
          <a:p>
            <a:pPr marL="0" marR="0">
              <a:lnSpc>
                <a:spcPct val="107000"/>
              </a:lnSpc>
              <a:spcBef>
                <a:spcPts val="0"/>
              </a:spcBef>
              <a:spcAft>
                <a:spcPts val="800"/>
              </a:spcAft>
            </a:pPr>
            <a:r>
              <a:rPr lang="en-US" sz="3600" dirty="0">
                <a:latin typeface="Calibri" panose="020F0502020204030204" pitchFamily="34" charset="0"/>
                <a:ea typeface="Calibri" panose="020F0502020204030204" pitchFamily="34" charset="0"/>
                <a:cs typeface="Times New Roman" panose="02020603050405020304" pitchFamily="18" charset="0"/>
              </a:rPr>
              <a:t>JAWS</a:t>
            </a:r>
            <a:r>
              <a:rPr lang="en-US" sz="3600" dirty="0" smtClean="0">
                <a:latin typeface="Calibri" panose="020F0502020204030204" pitchFamily="34" charset="0"/>
                <a:ea typeface="Calibri" panose="020F0502020204030204" pitchFamily="34" charset="0"/>
                <a:cs typeface="Times New Roman" panose="02020603050405020304" pitchFamily="18" charset="0"/>
              </a:rPr>
              <a:t>®</a:t>
            </a:r>
            <a:r>
              <a:rPr lang="en-US" sz="3600" b="1" dirty="0" smtClean="0"/>
              <a:t> enables a blind person to operate a computer</a:t>
            </a:r>
          </a:p>
          <a:p>
            <a:pPr marL="0" marR="0">
              <a:lnSpc>
                <a:spcPct val="107000"/>
              </a:lnSpc>
              <a:spcBef>
                <a:spcPts val="0"/>
              </a:spcBef>
              <a:spcAft>
                <a:spcPts val="800"/>
              </a:spcAft>
            </a:pPr>
            <a:endParaRPr lang="en-US" sz="3600" b="1" dirty="0"/>
          </a:p>
          <a:p>
            <a:r>
              <a:rPr lang="en-US" sz="2800" dirty="0" smtClean="0"/>
              <a:t>Today, web browsers are the most common tools people use to:</a:t>
            </a:r>
          </a:p>
          <a:p>
            <a:pPr marL="457200" indent="-457200">
              <a:buFont typeface="Arial" panose="020B0604020202020204" pitchFamily="34" charset="0"/>
              <a:buChar char="•"/>
            </a:pPr>
            <a:r>
              <a:rPr lang="en-US" sz="2800" dirty="0"/>
              <a:t>F</a:t>
            </a:r>
            <a:r>
              <a:rPr lang="en-US" sz="2800" dirty="0" smtClean="0"/>
              <a:t>ind information and learn</a:t>
            </a:r>
          </a:p>
          <a:p>
            <a:pPr marL="457200" indent="-457200">
              <a:buFont typeface="Arial" panose="020B0604020202020204" pitchFamily="34" charset="0"/>
              <a:buChar char="•"/>
            </a:pPr>
            <a:r>
              <a:rPr lang="en-US" sz="2800" dirty="0" smtClean="0"/>
              <a:t>Engage in Commerce (buy products, food, services)</a:t>
            </a:r>
          </a:p>
          <a:p>
            <a:pPr marL="457200" indent="-457200">
              <a:buFont typeface="Arial" panose="020B0604020202020204" pitchFamily="34" charset="0"/>
              <a:buChar char="•"/>
            </a:pPr>
            <a:r>
              <a:rPr lang="en-US" sz="2800" dirty="0" smtClean="0"/>
              <a:t>Personal Finances and Banking</a:t>
            </a:r>
          </a:p>
          <a:p>
            <a:pPr marL="457200" indent="-457200">
              <a:buFont typeface="Arial" panose="020B0604020202020204" pitchFamily="34" charset="0"/>
              <a:buChar char="•"/>
            </a:pPr>
            <a:r>
              <a:rPr lang="en-US" sz="2800" dirty="0" smtClean="0"/>
              <a:t>Interact </a:t>
            </a:r>
            <a:r>
              <a:rPr lang="en-US" sz="2800" dirty="0"/>
              <a:t>with other people </a:t>
            </a:r>
            <a:r>
              <a:rPr lang="en-US" sz="2800" dirty="0" smtClean="0"/>
              <a:t>(email, </a:t>
            </a:r>
            <a:r>
              <a:rPr lang="en-US" sz="2800" dirty="0"/>
              <a:t>social </a:t>
            </a:r>
            <a:r>
              <a:rPr lang="en-US" sz="2800" dirty="0" smtClean="0"/>
              <a:t>media)</a:t>
            </a:r>
          </a:p>
          <a:p>
            <a:pPr marL="457200" indent="-457200">
              <a:buFont typeface="Arial" panose="020B0604020202020204" pitchFamily="34" charset="0"/>
              <a:buChar char="•"/>
            </a:pPr>
            <a:r>
              <a:rPr lang="en-US" sz="2800" dirty="0" smtClean="0"/>
              <a:t>Interact with Government (apply for services, benefits)</a:t>
            </a:r>
            <a:endParaRPr lang="en-US" dirty="0"/>
          </a:p>
        </p:txBody>
      </p:sp>
    </p:spTree>
    <p:extLst>
      <p:ext uri="{BB962C8B-B14F-4D97-AF65-F5344CB8AC3E}">
        <p14:creationId xmlns:p14="http://schemas.microsoft.com/office/powerpoint/2010/main" val="976481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descr="This page introduces the next slide which demonstrates how pages designed without  Alt Text on page elements are not acessible to scren-reading technology." title="Title Box: Introducing the next slide, without Alt Text on page elements."/>
          <p:cNvSpPr>
            <a:spLocks noGrp="1" noChangeArrowheads="1"/>
          </p:cNvSpPr>
          <p:nvPr>
            <p:ph type="title"/>
          </p:nvPr>
        </p:nvSpPr>
        <p:spPr>
          <a:xfrm>
            <a:off x="0" y="304800"/>
            <a:ext cx="8991600" cy="1143000"/>
          </a:xfrm>
        </p:spPr>
        <p:txBody>
          <a:bodyPr/>
          <a:lstStyle/>
          <a:p>
            <a:r>
              <a:rPr lang="en-US" altLang="en-US" sz="4000" dirty="0" smtClean="0">
                <a:solidFill>
                  <a:schemeClr val="bg1"/>
                </a:solidFill>
              </a:rPr>
              <a:t>DEMONSTRATION</a:t>
            </a:r>
            <a:br>
              <a:rPr lang="en-US" altLang="en-US" sz="4000" dirty="0" smtClean="0">
                <a:solidFill>
                  <a:schemeClr val="bg1"/>
                </a:solidFill>
              </a:rPr>
            </a:br>
            <a:r>
              <a:rPr lang="en-US" altLang="en-US" sz="4000" dirty="0" smtClean="0">
                <a:solidFill>
                  <a:schemeClr val="bg1"/>
                </a:solidFill>
              </a:rPr>
              <a:t>The Next Slide Has No “Alt Text” Tags</a:t>
            </a:r>
            <a:endParaRPr lang="en-US" altLang="en-US" sz="4000" dirty="0">
              <a:solidFill>
                <a:schemeClr val="bg1"/>
              </a:solidFill>
            </a:endParaRPr>
          </a:p>
        </p:txBody>
      </p:sp>
      <p:sp>
        <p:nvSpPr>
          <p:cNvPr id="2" name="TextBox 1" descr="Instructions on how to access the PowerPoint Design Features to set Alt Text Tags." title="Text Box: How to access and set Alt Text Tags in PowerPoint."/>
          <p:cNvSpPr txBox="1"/>
          <p:nvPr/>
        </p:nvSpPr>
        <p:spPr>
          <a:xfrm>
            <a:off x="381000" y="2057400"/>
            <a:ext cx="8382000" cy="4708981"/>
          </a:xfrm>
          <a:prstGeom prst="rect">
            <a:avLst/>
          </a:prstGeom>
          <a:noFill/>
        </p:spPr>
        <p:txBody>
          <a:bodyPr wrap="square" rtlCol="0">
            <a:spAutoFit/>
          </a:bodyPr>
          <a:lstStyle/>
          <a:p>
            <a:pPr marL="742950" indent="-742950">
              <a:buFont typeface="+mj-lt"/>
              <a:buAutoNum type="arabicPeriod"/>
            </a:pPr>
            <a:r>
              <a:rPr lang="en-US" altLang="en-US" sz="3200" dirty="0" smtClean="0"/>
              <a:t>In Design View, right-click </a:t>
            </a:r>
            <a:r>
              <a:rPr lang="en-US" altLang="en-US" sz="3200" dirty="0"/>
              <a:t>the </a:t>
            </a:r>
            <a:r>
              <a:rPr lang="en-US" altLang="en-US" sz="3200" dirty="0" smtClean="0"/>
              <a:t>Image</a:t>
            </a:r>
            <a:br>
              <a:rPr lang="en-US" altLang="en-US" sz="3200" dirty="0" smtClean="0"/>
            </a:br>
            <a:endParaRPr lang="en-US" altLang="en-US" sz="3200" dirty="0" smtClean="0"/>
          </a:p>
          <a:p>
            <a:pPr marL="742950" indent="-742950">
              <a:buFont typeface="+mj-lt"/>
              <a:buAutoNum type="arabicPeriod"/>
            </a:pPr>
            <a:r>
              <a:rPr lang="en-US" altLang="en-US" sz="3200" dirty="0" smtClean="0"/>
              <a:t>Select “Size and Position”</a:t>
            </a:r>
            <a:r>
              <a:rPr lang="en-US" altLang="en-US" sz="3200" dirty="0"/>
              <a:t/>
            </a:r>
            <a:br>
              <a:rPr lang="en-US" altLang="en-US" sz="3200" dirty="0"/>
            </a:br>
            <a:r>
              <a:rPr lang="en-US" altLang="en-US" sz="3200" dirty="0" smtClean="0"/>
              <a:t>The </a:t>
            </a:r>
            <a:r>
              <a:rPr lang="en-US" altLang="en-US" sz="3200" dirty="0"/>
              <a:t>“Format Picture” Pane </a:t>
            </a:r>
            <a:r>
              <a:rPr lang="en-US" altLang="en-US" sz="3200" dirty="0" smtClean="0"/>
              <a:t>opens</a:t>
            </a:r>
          </a:p>
          <a:p>
            <a:pPr marL="742950" indent="-742950">
              <a:buFont typeface="+mj-lt"/>
              <a:buAutoNum type="arabicPeriod"/>
            </a:pPr>
            <a:endParaRPr lang="en-US" altLang="en-US" sz="3200" dirty="0" smtClean="0"/>
          </a:p>
          <a:p>
            <a:pPr marL="742950" indent="-742950">
              <a:buFont typeface="+mj-lt"/>
              <a:buAutoNum type="arabicPeriod"/>
            </a:pPr>
            <a:r>
              <a:rPr lang="en-US" altLang="en-US" sz="3200" dirty="0" smtClean="0"/>
              <a:t>Click to Expand the “Alt Text” Dropdown</a:t>
            </a:r>
            <a:br>
              <a:rPr lang="en-US" altLang="en-US" sz="3200" dirty="0" smtClean="0"/>
            </a:br>
            <a:r>
              <a:rPr lang="en-US" altLang="en-US" sz="3200" dirty="0" smtClean="0"/>
              <a:t/>
            </a:r>
            <a:br>
              <a:rPr lang="en-US" altLang="en-US" sz="3200" dirty="0" smtClean="0"/>
            </a:br>
            <a:r>
              <a:rPr lang="en-US" altLang="en-US" sz="3200" dirty="0" smtClean="0"/>
              <a:t>The Title and Description Boxes appear</a:t>
            </a:r>
            <a:r>
              <a:rPr lang="en-US" altLang="en-US" dirty="0"/>
              <a:t/>
            </a:r>
            <a:br>
              <a:rPr lang="en-US" altLang="en-US" dirty="0"/>
            </a:br>
            <a:endParaRPr lang="en-US" dirty="0"/>
          </a:p>
        </p:txBody>
      </p:sp>
    </p:spTree>
    <p:extLst>
      <p:ext uri="{BB962C8B-B14F-4D97-AF65-F5344CB8AC3E}">
        <p14:creationId xmlns:p14="http://schemas.microsoft.com/office/powerpoint/2010/main" val="985585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title="XXX"/>
          <p:cNvSpPr>
            <a:spLocks noGrp="1" noChangeArrowheads="1"/>
          </p:cNvSpPr>
          <p:nvPr>
            <p:ph type="ctrTitle"/>
          </p:nvPr>
        </p:nvSpPr>
        <p:spPr>
          <a:xfrm>
            <a:off x="76201" y="358775"/>
            <a:ext cx="8991600" cy="1470025"/>
          </a:xfrm>
        </p:spPr>
        <p:txBody>
          <a:bodyPr anchor="ctr"/>
          <a:lstStyle/>
          <a:p>
            <a:r>
              <a:rPr lang="en-US" altLang="en-US" sz="3200" b="1" dirty="0" smtClean="0">
                <a:solidFill>
                  <a:schemeClr val="bg1"/>
                </a:solidFill>
              </a:rPr>
              <a:t>BOUDIN (</a:t>
            </a:r>
            <a:r>
              <a:rPr lang="en-US" altLang="en-US" sz="3200" dirty="0" smtClean="0">
                <a:solidFill>
                  <a:schemeClr val="bg1"/>
                </a:solidFill>
              </a:rPr>
              <a:t>pronounced</a:t>
            </a:r>
            <a:r>
              <a:rPr lang="en-US" altLang="en-US" sz="3200" b="1" dirty="0" smtClean="0">
                <a:solidFill>
                  <a:schemeClr val="bg1"/>
                </a:solidFill>
              </a:rPr>
              <a:t> BOO-</a:t>
            </a:r>
            <a:r>
              <a:rPr lang="en-US" altLang="en-US" sz="3200" dirty="0" smtClean="0">
                <a:solidFill>
                  <a:schemeClr val="bg1"/>
                </a:solidFill>
              </a:rPr>
              <a:t>dan</a:t>
            </a:r>
            <a:r>
              <a:rPr lang="en-US" altLang="en-US" sz="3200" b="1" dirty="0" smtClean="0">
                <a:solidFill>
                  <a:schemeClr val="bg1"/>
                </a:solidFill>
              </a:rPr>
              <a:t>)</a:t>
            </a:r>
            <a:r>
              <a:rPr lang="en-US" altLang="en-US" sz="3600" b="1" dirty="0">
                <a:solidFill>
                  <a:schemeClr val="bg1"/>
                </a:solidFill>
              </a:rPr>
              <a:t/>
            </a:r>
            <a:br>
              <a:rPr lang="en-US" altLang="en-US" sz="3600" b="1" dirty="0">
                <a:solidFill>
                  <a:schemeClr val="bg1"/>
                </a:solidFill>
              </a:rPr>
            </a:br>
            <a:r>
              <a:rPr lang="en-US" altLang="en-US" sz="4000" b="1" dirty="0" smtClean="0">
                <a:solidFill>
                  <a:schemeClr val="bg1"/>
                </a:solidFill>
                <a:latin typeface="Wide Latin" panose="020A0A07050505020404" pitchFamily="18" charset="0"/>
              </a:rPr>
              <a:t>B</a:t>
            </a:r>
            <a:r>
              <a:rPr lang="en-US" altLang="en-US" sz="3600" b="1" dirty="0" smtClean="0">
                <a:solidFill>
                  <a:schemeClr val="bg1"/>
                </a:solidFill>
              </a:rPr>
              <a:t>roadband </a:t>
            </a:r>
            <a:r>
              <a:rPr lang="en-US" altLang="en-US" sz="4000" b="1" dirty="0" smtClean="0">
                <a:solidFill>
                  <a:schemeClr val="bg1"/>
                </a:solidFill>
                <a:latin typeface="Wide Latin" panose="020A0A07050505020404" pitchFamily="18" charset="0"/>
              </a:rPr>
              <a:t>O</a:t>
            </a:r>
            <a:r>
              <a:rPr lang="en-US" altLang="en-US" sz="3600" b="1" dirty="0" smtClean="0">
                <a:solidFill>
                  <a:schemeClr val="bg1"/>
                </a:solidFill>
              </a:rPr>
              <a:t>utreach </a:t>
            </a:r>
            <a:r>
              <a:rPr lang="en-US" altLang="en-US" sz="4000" b="1" dirty="0">
                <a:solidFill>
                  <a:schemeClr val="bg1"/>
                </a:solidFill>
                <a:latin typeface="Wide Latin" panose="020A0A07050505020404" pitchFamily="18" charset="0"/>
              </a:rPr>
              <a:t>U</a:t>
            </a:r>
            <a:r>
              <a:rPr lang="en-US" altLang="en-US" sz="3600" b="1" dirty="0" smtClean="0">
                <a:solidFill>
                  <a:schemeClr val="bg1"/>
                </a:solidFill>
              </a:rPr>
              <a:t>sing </a:t>
            </a:r>
            <a:r>
              <a:rPr lang="en-US" altLang="en-US" sz="4000" b="1" dirty="0">
                <a:solidFill>
                  <a:schemeClr val="bg1"/>
                </a:solidFill>
                <a:latin typeface="Wide Latin" panose="020A0A07050505020404" pitchFamily="18" charset="0"/>
              </a:rPr>
              <a:t>D</a:t>
            </a:r>
            <a:r>
              <a:rPr lang="en-US" altLang="en-US" sz="3600" b="1" dirty="0" smtClean="0">
                <a:solidFill>
                  <a:schemeClr val="bg1"/>
                </a:solidFill>
              </a:rPr>
              <a:t>igital </a:t>
            </a:r>
            <a:r>
              <a:rPr lang="en-US" altLang="en-US" sz="4000" b="1" dirty="0">
                <a:solidFill>
                  <a:schemeClr val="bg1"/>
                </a:solidFill>
                <a:latin typeface="Wide Latin" panose="020A0A07050505020404" pitchFamily="18" charset="0"/>
              </a:rPr>
              <a:t>I</a:t>
            </a:r>
            <a:r>
              <a:rPr lang="en-US" altLang="en-US" sz="3600" b="1" dirty="0" smtClean="0">
                <a:solidFill>
                  <a:schemeClr val="bg1"/>
                </a:solidFill>
              </a:rPr>
              <a:t>ndependence </a:t>
            </a:r>
            <a:r>
              <a:rPr lang="en-US" altLang="en-US" sz="4000" b="1" dirty="0">
                <a:solidFill>
                  <a:schemeClr val="bg1"/>
                </a:solidFill>
                <a:latin typeface="Wide Latin" panose="020A0A07050505020404" pitchFamily="18" charset="0"/>
              </a:rPr>
              <a:t>N</a:t>
            </a:r>
            <a:r>
              <a:rPr lang="en-US" altLang="en-US" sz="3600" b="1" dirty="0" smtClean="0">
                <a:solidFill>
                  <a:schemeClr val="bg1"/>
                </a:solidFill>
              </a:rPr>
              <a:t>avigators</a:t>
            </a:r>
            <a:endParaRPr lang="en-US" altLang="en-US" sz="3600" b="1" dirty="0">
              <a:solidFill>
                <a:schemeClr val="bg1"/>
              </a:solidFill>
            </a:endParaRPr>
          </a:p>
        </p:txBody>
      </p:sp>
      <p:sp>
        <p:nvSpPr>
          <p:cNvPr id="45059" name="Rectangle 3"/>
          <p:cNvSpPr>
            <a:spLocks noGrp="1" noChangeArrowheads="1"/>
          </p:cNvSpPr>
          <p:nvPr>
            <p:ph type="subTitle" idx="1"/>
          </p:nvPr>
        </p:nvSpPr>
        <p:spPr>
          <a:xfrm>
            <a:off x="76200" y="4267200"/>
            <a:ext cx="8991600" cy="2438400"/>
          </a:xfrm>
        </p:spPr>
        <p:txBody>
          <a:bodyPr/>
          <a:lstStyle/>
          <a:p>
            <a:pPr>
              <a:lnSpc>
                <a:spcPct val="90000"/>
              </a:lnSpc>
            </a:pPr>
            <a:r>
              <a:rPr lang="en-US" altLang="en-US" u="sng" dirty="0" smtClean="0">
                <a:solidFill>
                  <a:schemeClr val="bg1"/>
                </a:solidFill>
              </a:rPr>
              <a:t>Demonstration Slide</a:t>
            </a:r>
          </a:p>
          <a:p>
            <a:pPr>
              <a:lnSpc>
                <a:spcPct val="90000"/>
              </a:lnSpc>
            </a:pPr>
            <a:endParaRPr lang="en-US" altLang="en-US" dirty="0" smtClean="0">
              <a:solidFill>
                <a:schemeClr val="bg1"/>
              </a:solidFill>
            </a:endParaRPr>
          </a:p>
          <a:p>
            <a:pPr>
              <a:lnSpc>
                <a:spcPct val="90000"/>
              </a:lnSpc>
            </a:pPr>
            <a:r>
              <a:rPr lang="en-US" altLang="en-US" dirty="0" smtClean="0">
                <a:solidFill>
                  <a:schemeClr val="bg1"/>
                </a:solidFill>
              </a:rPr>
              <a:t>This slide has no Alt Text Tags on any page elements:</a:t>
            </a:r>
          </a:p>
          <a:p>
            <a:pPr marL="1371600" lvl="2" indent="-457200" algn="l">
              <a:lnSpc>
                <a:spcPct val="90000"/>
              </a:lnSpc>
              <a:buFont typeface="+mj-lt"/>
              <a:buAutoNum type="arabicPeriod"/>
            </a:pPr>
            <a:r>
              <a:rPr lang="en-US" altLang="en-US" dirty="0" smtClean="0">
                <a:solidFill>
                  <a:schemeClr val="bg1"/>
                </a:solidFill>
              </a:rPr>
              <a:t>Title Text Box</a:t>
            </a:r>
            <a:endParaRPr lang="en-US" altLang="en-US" dirty="0">
              <a:solidFill>
                <a:schemeClr val="bg1"/>
              </a:solidFill>
            </a:endParaRPr>
          </a:p>
          <a:p>
            <a:pPr marL="1371600" lvl="2" indent="-457200" algn="l">
              <a:lnSpc>
                <a:spcPct val="90000"/>
              </a:lnSpc>
              <a:buFont typeface="+mj-lt"/>
              <a:buAutoNum type="arabicPeriod"/>
            </a:pPr>
            <a:r>
              <a:rPr lang="en-US" altLang="en-US" dirty="0" smtClean="0">
                <a:solidFill>
                  <a:schemeClr val="bg1"/>
                </a:solidFill>
              </a:rPr>
              <a:t>Embedded Image</a:t>
            </a:r>
          </a:p>
          <a:p>
            <a:pPr marL="1371600" lvl="2" indent="-457200" algn="l">
              <a:lnSpc>
                <a:spcPct val="90000"/>
              </a:lnSpc>
              <a:buFont typeface="+mj-lt"/>
              <a:buAutoNum type="arabicPeriod"/>
            </a:pPr>
            <a:r>
              <a:rPr lang="en-US" altLang="en-US" dirty="0" smtClean="0">
                <a:solidFill>
                  <a:schemeClr val="bg1"/>
                </a:solidFill>
              </a:rPr>
              <a:t>Footer Text Box</a:t>
            </a:r>
          </a:p>
        </p:txBody>
      </p:sp>
      <p:pic>
        <p:nvPicPr>
          <p:cNvPr id="2" name="Picture 1"/>
          <p:cNvPicPr>
            <a:picLocks noChangeAspect="1"/>
          </p:cNvPicPr>
          <p:nvPr/>
        </p:nvPicPr>
        <p:blipFill>
          <a:blip r:embed="rId3"/>
          <a:stretch>
            <a:fillRect/>
          </a:stretch>
        </p:blipFill>
        <p:spPr>
          <a:xfrm>
            <a:off x="2971800" y="2133600"/>
            <a:ext cx="3228975" cy="1885950"/>
          </a:xfrm>
          <a:prstGeom prst="rect">
            <a:avLst/>
          </a:prstGeom>
        </p:spPr>
      </p:pic>
    </p:spTree>
    <p:extLst>
      <p:ext uri="{BB962C8B-B14F-4D97-AF65-F5344CB8AC3E}">
        <p14:creationId xmlns:p14="http://schemas.microsoft.com/office/powerpoint/2010/main" val="666806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descr="This page introduces the next slide which demonstrates how pages designed with  Alt Text on page elements provide acessible for scren-reading technology." title="Title Box: Introducing the next slide, with Alt Text on page elements."/>
          <p:cNvSpPr>
            <a:spLocks noGrp="1" noChangeArrowheads="1"/>
          </p:cNvSpPr>
          <p:nvPr>
            <p:ph type="title"/>
          </p:nvPr>
        </p:nvSpPr>
        <p:spPr>
          <a:xfrm>
            <a:off x="304800" y="304800"/>
            <a:ext cx="8610600" cy="1143000"/>
          </a:xfrm>
        </p:spPr>
        <p:txBody>
          <a:bodyPr/>
          <a:lstStyle/>
          <a:p>
            <a:r>
              <a:rPr lang="en-US" altLang="en-US" sz="4000" dirty="0" smtClean="0">
                <a:solidFill>
                  <a:schemeClr val="bg1"/>
                </a:solidFill>
              </a:rPr>
              <a:t>DEMONSTRATION</a:t>
            </a:r>
            <a:br>
              <a:rPr lang="en-US" altLang="en-US" sz="4000" dirty="0" smtClean="0">
                <a:solidFill>
                  <a:schemeClr val="bg1"/>
                </a:solidFill>
              </a:rPr>
            </a:br>
            <a:r>
              <a:rPr lang="en-US" altLang="en-US" sz="4000" dirty="0" smtClean="0">
                <a:solidFill>
                  <a:schemeClr val="bg1"/>
                </a:solidFill>
              </a:rPr>
              <a:t>The Next Slide Has “Alt Text” Tags</a:t>
            </a:r>
            <a:endParaRPr lang="en-US" altLang="en-US" sz="4000" dirty="0">
              <a:solidFill>
                <a:schemeClr val="bg1"/>
              </a:solidFill>
            </a:endParaRPr>
          </a:p>
        </p:txBody>
      </p:sp>
      <p:sp>
        <p:nvSpPr>
          <p:cNvPr id="2" name="TextBox 1" descr="Instructions on how to access the PowerPoint Design Features to set Alt Text Tags." title="Text Box: How to access and set At Text Tags in PowerPoint."/>
          <p:cNvSpPr txBox="1"/>
          <p:nvPr/>
        </p:nvSpPr>
        <p:spPr>
          <a:xfrm>
            <a:off x="381000" y="2057400"/>
            <a:ext cx="8382000" cy="4708981"/>
          </a:xfrm>
          <a:prstGeom prst="rect">
            <a:avLst/>
          </a:prstGeom>
          <a:noFill/>
        </p:spPr>
        <p:txBody>
          <a:bodyPr wrap="square" rtlCol="0">
            <a:spAutoFit/>
          </a:bodyPr>
          <a:lstStyle/>
          <a:p>
            <a:pPr marL="742950" indent="-742950">
              <a:buFont typeface="+mj-lt"/>
              <a:buAutoNum type="arabicPeriod"/>
            </a:pPr>
            <a:r>
              <a:rPr lang="en-US" altLang="en-US" sz="3200" dirty="0"/>
              <a:t>In Design View, right-click the </a:t>
            </a:r>
            <a:r>
              <a:rPr lang="en-US" altLang="en-US" sz="3200" dirty="0" smtClean="0"/>
              <a:t>Image</a:t>
            </a:r>
            <a:br>
              <a:rPr lang="en-US" altLang="en-US" sz="3200" dirty="0" smtClean="0"/>
            </a:br>
            <a:endParaRPr lang="en-US" altLang="en-US" sz="3200" dirty="0" smtClean="0"/>
          </a:p>
          <a:p>
            <a:pPr marL="742950" indent="-742950">
              <a:buFont typeface="+mj-lt"/>
              <a:buAutoNum type="arabicPeriod"/>
            </a:pPr>
            <a:r>
              <a:rPr lang="en-US" altLang="en-US" sz="3200" dirty="0" smtClean="0"/>
              <a:t>Select “Size and Position”</a:t>
            </a:r>
            <a:r>
              <a:rPr lang="en-US" altLang="en-US" sz="3200" dirty="0"/>
              <a:t/>
            </a:r>
            <a:br>
              <a:rPr lang="en-US" altLang="en-US" sz="3200" dirty="0"/>
            </a:br>
            <a:r>
              <a:rPr lang="en-US" altLang="en-US" sz="3200" dirty="0" smtClean="0"/>
              <a:t>The </a:t>
            </a:r>
            <a:r>
              <a:rPr lang="en-US" altLang="en-US" sz="3200" dirty="0"/>
              <a:t>“Format Picture” Pane </a:t>
            </a:r>
            <a:r>
              <a:rPr lang="en-US" altLang="en-US" sz="3200" dirty="0" smtClean="0"/>
              <a:t>opens</a:t>
            </a:r>
          </a:p>
          <a:p>
            <a:pPr marL="742950" indent="-742950">
              <a:buFont typeface="+mj-lt"/>
              <a:buAutoNum type="arabicPeriod"/>
            </a:pPr>
            <a:endParaRPr lang="en-US" altLang="en-US" sz="3200" dirty="0" smtClean="0"/>
          </a:p>
          <a:p>
            <a:pPr marL="742950" indent="-742950">
              <a:buFont typeface="+mj-lt"/>
              <a:buAutoNum type="arabicPeriod"/>
            </a:pPr>
            <a:r>
              <a:rPr lang="en-US" altLang="en-US" sz="3200" dirty="0" smtClean="0"/>
              <a:t>Click to Expand the “Alt Text” Dropdown</a:t>
            </a:r>
            <a:br>
              <a:rPr lang="en-US" altLang="en-US" sz="3200" dirty="0" smtClean="0"/>
            </a:br>
            <a:r>
              <a:rPr lang="en-US" altLang="en-US" sz="3200" dirty="0" smtClean="0"/>
              <a:t/>
            </a:r>
            <a:br>
              <a:rPr lang="en-US" altLang="en-US" sz="3200" dirty="0" smtClean="0"/>
            </a:br>
            <a:r>
              <a:rPr lang="en-US" altLang="en-US" sz="3200" dirty="0" smtClean="0"/>
              <a:t>The Title and Description Boxes appear</a:t>
            </a:r>
            <a:r>
              <a:rPr lang="en-US" altLang="en-US" dirty="0"/>
              <a:t/>
            </a:r>
            <a:br>
              <a:rPr lang="en-US" altLang="en-US" dirty="0"/>
            </a:br>
            <a:endParaRPr lang="en-US" dirty="0"/>
          </a:p>
        </p:txBody>
      </p:sp>
    </p:spTree>
    <p:extLst>
      <p:ext uri="{BB962C8B-B14F-4D97-AF65-F5344CB8AC3E}">
        <p14:creationId xmlns:p14="http://schemas.microsoft.com/office/powerpoint/2010/main" val="3664937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sz="4000" dirty="0" smtClean="0">
                <a:solidFill>
                  <a:schemeClr val="bg1"/>
                </a:solidFill>
              </a:rPr>
              <a:t>Independence</a:t>
            </a:r>
            <a:br>
              <a:rPr lang="en-US" altLang="en-US" sz="4000" dirty="0" smtClean="0">
                <a:solidFill>
                  <a:schemeClr val="bg1"/>
                </a:solidFill>
              </a:rPr>
            </a:br>
            <a:r>
              <a:rPr lang="en-US" altLang="en-US" sz="4000" dirty="0" smtClean="0">
                <a:solidFill>
                  <a:schemeClr val="bg1"/>
                </a:solidFill>
              </a:rPr>
              <a:t>What is it?</a:t>
            </a:r>
            <a:endParaRPr lang="en-US" altLang="en-US" sz="4000" dirty="0">
              <a:solidFill>
                <a:schemeClr val="bg1"/>
              </a:solidFill>
            </a:endParaRPr>
          </a:p>
        </p:txBody>
      </p:sp>
      <p:sp>
        <p:nvSpPr>
          <p:cNvPr id="33795" name="Rectangle 3"/>
          <p:cNvSpPr>
            <a:spLocks noGrp="1" noChangeArrowheads="1"/>
          </p:cNvSpPr>
          <p:nvPr>
            <p:ph type="body" idx="1"/>
          </p:nvPr>
        </p:nvSpPr>
        <p:spPr>
          <a:xfrm>
            <a:off x="228600" y="2103437"/>
            <a:ext cx="8763000" cy="4525963"/>
          </a:xfrm>
        </p:spPr>
        <p:txBody>
          <a:bodyPr/>
          <a:lstStyle/>
          <a:p>
            <a:pPr>
              <a:lnSpc>
                <a:spcPct val="80000"/>
              </a:lnSpc>
            </a:pPr>
            <a:r>
              <a:rPr lang="en-US" altLang="en-US" sz="2800" dirty="0" smtClean="0">
                <a:solidFill>
                  <a:schemeClr val="bg1"/>
                </a:solidFill>
              </a:rPr>
              <a:t>Independence is a </a:t>
            </a:r>
            <a:r>
              <a:rPr lang="en-US" altLang="en-US" sz="2800" i="1" dirty="0" smtClean="0">
                <a:solidFill>
                  <a:schemeClr val="bg1"/>
                </a:solidFill>
              </a:rPr>
              <a:t>state of mind</a:t>
            </a:r>
            <a:r>
              <a:rPr lang="en-US" altLang="en-US" sz="2800" dirty="0" smtClean="0">
                <a:solidFill>
                  <a:schemeClr val="bg1"/>
                </a:solidFill>
              </a:rPr>
              <a:t> that becomes a way</a:t>
            </a:r>
            <a:r>
              <a:rPr lang="en-US" altLang="en-US" sz="2800" i="1" dirty="0" smtClean="0">
                <a:solidFill>
                  <a:schemeClr val="bg1"/>
                </a:solidFill>
              </a:rPr>
              <a:t> of life</a:t>
            </a:r>
            <a:r>
              <a:rPr lang="en-US" altLang="en-US" sz="2800" dirty="0" smtClean="0">
                <a:solidFill>
                  <a:schemeClr val="bg1"/>
                </a:solidFill>
              </a:rPr>
              <a:t>.</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a:lnSpc>
                <a:spcPct val="80000"/>
              </a:lnSpc>
            </a:pPr>
            <a:r>
              <a:rPr lang="en-US" altLang="en-US" sz="2800" dirty="0" smtClean="0">
                <a:solidFill>
                  <a:schemeClr val="bg1"/>
                </a:solidFill>
              </a:rPr>
              <a:t>Independence is layered and </a:t>
            </a:r>
            <a:r>
              <a:rPr lang="en-US" altLang="en-US" sz="2800" i="1" dirty="0" smtClean="0">
                <a:solidFill>
                  <a:schemeClr val="bg1"/>
                </a:solidFill>
              </a:rPr>
              <a:t>you choose your own level</a:t>
            </a:r>
            <a:r>
              <a:rPr lang="en-US" altLang="en-US" sz="2800" dirty="0" smtClean="0">
                <a:solidFill>
                  <a:schemeClr val="bg1"/>
                </a:solidFill>
              </a:rPr>
              <a:t>.</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a:lnSpc>
                <a:spcPct val="80000"/>
              </a:lnSpc>
            </a:pPr>
            <a:r>
              <a:rPr lang="en-US" altLang="en-US" sz="2800" dirty="0" smtClean="0">
                <a:solidFill>
                  <a:schemeClr val="bg1"/>
                </a:solidFill>
              </a:rPr>
              <a:t>Your level of independence can be dictated by forces outside of your control.</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a:lnSpc>
                <a:spcPct val="80000"/>
              </a:lnSpc>
            </a:pPr>
            <a:r>
              <a:rPr lang="en-US" altLang="en-US" sz="2800" dirty="0" smtClean="0">
                <a:solidFill>
                  <a:schemeClr val="bg1"/>
                </a:solidFill>
              </a:rPr>
              <a:t>Independence is easily given away; but it is </a:t>
            </a:r>
            <a:r>
              <a:rPr lang="en-US" altLang="en-US" sz="2800" i="1" dirty="0" smtClean="0">
                <a:solidFill>
                  <a:schemeClr val="bg1"/>
                </a:solidFill>
              </a:rPr>
              <a:t>very expensive to buy back</a:t>
            </a:r>
            <a:r>
              <a:rPr lang="en-US" altLang="en-US" sz="2800" dirty="0" smtClean="0">
                <a:solidFill>
                  <a:schemeClr val="bg1"/>
                </a:solidFill>
              </a:rPr>
              <a:t>.</a:t>
            </a:r>
            <a:r>
              <a:rPr lang="en-US" altLang="en-US" sz="2800" dirty="0">
                <a:solidFill>
                  <a:schemeClr val="bg1"/>
                </a:solidFill>
              </a:rPr>
              <a:t>	</a:t>
            </a:r>
            <a:br>
              <a:rPr lang="en-US" altLang="en-US" sz="2800" dirty="0">
                <a:solidFill>
                  <a:schemeClr val="bg1"/>
                </a:solidFill>
              </a:rPr>
            </a:br>
            <a:endParaRPr lang="en-US" altLang="en-US" sz="2800"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descr="BOUDIN (pronounced BOO-dan).  &#10;This PowerPoint presentation, &quot;Broadband Outreach Using Digital Independence Navigators,&quot;  discusses the issues Digital Navigators wil  encounter while servig persons with disabiities." title="Title: BOUDIN - Broadband Outreach Using Digital Incdpendence Navigators"/>
          <p:cNvSpPr>
            <a:spLocks noGrp="1" noChangeArrowheads="1"/>
          </p:cNvSpPr>
          <p:nvPr>
            <p:ph type="ctrTitle"/>
          </p:nvPr>
        </p:nvSpPr>
        <p:spPr>
          <a:xfrm>
            <a:off x="76201" y="358775"/>
            <a:ext cx="8991600" cy="1470025"/>
          </a:xfrm>
        </p:spPr>
        <p:txBody>
          <a:bodyPr anchor="ctr"/>
          <a:lstStyle/>
          <a:p>
            <a:r>
              <a:rPr lang="en-US" altLang="en-US" sz="3200" b="1" dirty="0" smtClean="0">
                <a:solidFill>
                  <a:schemeClr val="bg1"/>
                </a:solidFill>
              </a:rPr>
              <a:t>BOUDIN (</a:t>
            </a:r>
            <a:r>
              <a:rPr lang="en-US" altLang="en-US" sz="3200" dirty="0" smtClean="0">
                <a:solidFill>
                  <a:schemeClr val="bg1"/>
                </a:solidFill>
              </a:rPr>
              <a:t>pronounced</a:t>
            </a:r>
            <a:r>
              <a:rPr lang="en-US" altLang="en-US" sz="3200" b="1" dirty="0" smtClean="0">
                <a:solidFill>
                  <a:schemeClr val="bg1"/>
                </a:solidFill>
              </a:rPr>
              <a:t> BOO-</a:t>
            </a:r>
            <a:r>
              <a:rPr lang="en-US" altLang="en-US" sz="3200" dirty="0" smtClean="0">
                <a:solidFill>
                  <a:schemeClr val="bg1"/>
                </a:solidFill>
              </a:rPr>
              <a:t>dan</a:t>
            </a:r>
            <a:r>
              <a:rPr lang="en-US" altLang="en-US" sz="3200" b="1" dirty="0" smtClean="0">
                <a:solidFill>
                  <a:schemeClr val="bg1"/>
                </a:solidFill>
              </a:rPr>
              <a:t>)</a:t>
            </a:r>
            <a:r>
              <a:rPr lang="en-US" altLang="en-US" sz="3600" b="1" dirty="0">
                <a:solidFill>
                  <a:schemeClr val="bg1"/>
                </a:solidFill>
              </a:rPr>
              <a:t/>
            </a:r>
            <a:br>
              <a:rPr lang="en-US" altLang="en-US" sz="3600" b="1" dirty="0">
                <a:solidFill>
                  <a:schemeClr val="bg1"/>
                </a:solidFill>
              </a:rPr>
            </a:br>
            <a:r>
              <a:rPr lang="en-US" altLang="en-US" sz="4000" b="1" dirty="0" smtClean="0">
                <a:solidFill>
                  <a:schemeClr val="bg1"/>
                </a:solidFill>
                <a:latin typeface="Wide Latin" panose="020A0A07050505020404" pitchFamily="18" charset="0"/>
              </a:rPr>
              <a:t>B</a:t>
            </a:r>
            <a:r>
              <a:rPr lang="en-US" altLang="en-US" sz="3600" b="1" dirty="0" smtClean="0">
                <a:solidFill>
                  <a:schemeClr val="bg1"/>
                </a:solidFill>
              </a:rPr>
              <a:t>roadband </a:t>
            </a:r>
            <a:r>
              <a:rPr lang="en-US" altLang="en-US" sz="4000" b="1" dirty="0" smtClean="0">
                <a:solidFill>
                  <a:schemeClr val="bg1"/>
                </a:solidFill>
                <a:latin typeface="Wide Latin" panose="020A0A07050505020404" pitchFamily="18" charset="0"/>
              </a:rPr>
              <a:t>O</a:t>
            </a:r>
            <a:r>
              <a:rPr lang="en-US" altLang="en-US" sz="3600" b="1" dirty="0" smtClean="0">
                <a:solidFill>
                  <a:schemeClr val="bg1"/>
                </a:solidFill>
              </a:rPr>
              <a:t>utreach </a:t>
            </a:r>
            <a:r>
              <a:rPr lang="en-US" altLang="en-US" sz="4000" b="1" dirty="0">
                <a:solidFill>
                  <a:schemeClr val="bg1"/>
                </a:solidFill>
                <a:latin typeface="Wide Latin" panose="020A0A07050505020404" pitchFamily="18" charset="0"/>
              </a:rPr>
              <a:t>U</a:t>
            </a:r>
            <a:r>
              <a:rPr lang="en-US" altLang="en-US" sz="3600" b="1" dirty="0" smtClean="0">
                <a:solidFill>
                  <a:schemeClr val="bg1"/>
                </a:solidFill>
              </a:rPr>
              <a:t>sing </a:t>
            </a:r>
            <a:r>
              <a:rPr lang="en-US" altLang="en-US" sz="4000" b="1" dirty="0">
                <a:solidFill>
                  <a:schemeClr val="bg1"/>
                </a:solidFill>
                <a:latin typeface="Wide Latin" panose="020A0A07050505020404" pitchFamily="18" charset="0"/>
              </a:rPr>
              <a:t>D</a:t>
            </a:r>
            <a:r>
              <a:rPr lang="en-US" altLang="en-US" sz="3600" b="1" dirty="0" smtClean="0">
                <a:solidFill>
                  <a:schemeClr val="bg1"/>
                </a:solidFill>
              </a:rPr>
              <a:t>igital </a:t>
            </a:r>
            <a:r>
              <a:rPr lang="en-US" altLang="en-US" sz="4000" b="1" dirty="0">
                <a:solidFill>
                  <a:schemeClr val="bg1"/>
                </a:solidFill>
                <a:latin typeface="Wide Latin" panose="020A0A07050505020404" pitchFamily="18" charset="0"/>
              </a:rPr>
              <a:t>I</a:t>
            </a:r>
            <a:r>
              <a:rPr lang="en-US" altLang="en-US" sz="3600" b="1" dirty="0" smtClean="0">
                <a:solidFill>
                  <a:schemeClr val="bg1"/>
                </a:solidFill>
              </a:rPr>
              <a:t>ndependence </a:t>
            </a:r>
            <a:r>
              <a:rPr lang="en-US" altLang="en-US" sz="4000" b="1" dirty="0">
                <a:solidFill>
                  <a:schemeClr val="bg1"/>
                </a:solidFill>
                <a:latin typeface="Wide Latin" panose="020A0A07050505020404" pitchFamily="18" charset="0"/>
              </a:rPr>
              <a:t>N</a:t>
            </a:r>
            <a:r>
              <a:rPr lang="en-US" altLang="en-US" sz="3600" b="1" dirty="0" smtClean="0">
                <a:solidFill>
                  <a:schemeClr val="bg1"/>
                </a:solidFill>
              </a:rPr>
              <a:t>avigators</a:t>
            </a:r>
            <a:endParaRPr lang="en-US" altLang="en-US" sz="3600" b="1" dirty="0">
              <a:solidFill>
                <a:schemeClr val="bg1"/>
              </a:solidFill>
            </a:endParaRPr>
          </a:p>
        </p:txBody>
      </p:sp>
      <p:sp>
        <p:nvSpPr>
          <p:cNvPr id="45059" name="Rectangle 3" descr="This Text Box indicates that this page was desined so that all of the page elements have Alt Text Tags." title="Footer Text Box - An example of PowerPoint page design with Alt Text."/>
          <p:cNvSpPr>
            <a:spLocks noGrp="1" noChangeArrowheads="1"/>
          </p:cNvSpPr>
          <p:nvPr>
            <p:ph type="subTitle" idx="1"/>
          </p:nvPr>
        </p:nvSpPr>
        <p:spPr>
          <a:xfrm>
            <a:off x="76200" y="4267200"/>
            <a:ext cx="8991600" cy="2514600"/>
          </a:xfrm>
        </p:spPr>
        <p:txBody>
          <a:bodyPr/>
          <a:lstStyle/>
          <a:p>
            <a:pPr lvl="0">
              <a:lnSpc>
                <a:spcPct val="90000"/>
              </a:lnSpc>
            </a:pPr>
            <a:r>
              <a:rPr lang="en-US" altLang="en-US" u="sng" dirty="0">
                <a:solidFill>
                  <a:srgbClr val="FFFFFF"/>
                </a:solidFill>
              </a:rPr>
              <a:t>Demonstration Slide</a:t>
            </a:r>
          </a:p>
          <a:p>
            <a:pPr lvl="0">
              <a:lnSpc>
                <a:spcPct val="90000"/>
              </a:lnSpc>
            </a:pPr>
            <a:endParaRPr lang="en-US" altLang="en-US" dirty="0">
              <a:solidFill>
                <a:srgbClr val="FFFFFF"/>
              </a:solidFill>
            </a:endParaRPr>
          </a:p>
          <a:p>
            <a:pPr lvl="0">
              <a:lnSpc>
                <a:spcPct val="90000"/>
              </a:lnSpc>
            </a:pPr>
            <a:r>
              <a:rPr lang="en-US" altLang="en-US" dirty="0">
                <a:solidFill>
                  <a:srgbClr val="FFFFFF"/>
                </a:solidFill>
              </a:rPr>
              <a:t>This slide </a:t>
            </a:r>
            <a:r>
              <a:rPr lang="en-US" altLang="en-US" dirty="0" smtClean="0">
                <a:solidFill>
                  <a:srgbClr val="FFFFFF"/>
                </a:solidFill>
              </a:rPr>
              <a:t>has </a:t>
            </a:r>
            <a:r>
              <a:rPr lang="en-US" altLang="en-US" dirty="0">
                <a:solidFill>
                  <a:srgbClr val="FFFFFF"/>
                </a:solidFill>
              </a:rPr>
              <a:t>Alt Text Tags on </a:t>
            </a:r>
            <a:r>
              <a:rPr lang="en-US" altLang="en-US" dirty="0" smtClean="0">
                <a:solidFill>
                  <a:srgbClr val="FFFFFF"/>
                </a:solidFill>
              </a:rPr>
              <a:t>all </a:t>
            </a:r>
            <a:r>
              <a:rPr lang="en-US" altLang="en-US" dirty="0">
                <a:solidFill>
                  <a:srgbClr val="FFFFFF"/>
                </a:solidFill>
              </a:rPr>
              <a:t>page elements:</a:t>
            </a:r>
          </a:p>
          <a:p>
            <a:pPr marL="1371600" lvl="2" indent="-457200" algn="l">
              <a:lnSpc>
                <a:spcPct val="90000"/>
              </a:lnSpc>
              <a:buFont typeface="+mj-lt"/>
              <a:buAutoNum type="arabicPeriod"/>
            </a:pPr>
            <a:r>
              <a:rPr lang="en-US" altLang="en-US" dirty="0">
                <a:solidFill>
                  <a:srgbClr val="FFFFFF"/>
                </a:solidFill>
              </a:rPr>
              <a:t>Title Text Box</a:t>
            </a:r>
          </a:p>
          <a:p>
            <a:pPr marL="1371600" lvl="2" indent="-457200" algn="l">
              <a:lnSpc>
                <a:spcPct val="90000"/>
              </a:lnSpc>
              <a:buFont typeface="+mj-lt"/>
              <a:buAutoNum type="arabicPeriod"/>
            </a:pPr>
            <a:r>
              <a:rPr lang="en-US" altLang="en-US" dirty="0">
                <a:solidFill>
                  <a:srgbClr val="FFFFFF"/>
                </a:solidFill>
              </a:rPr>
              <a:t>Embedded Image</a:t>
            </a:r>
          </a:p>
          <a:p>
            <a:pPr marL="1371600" lvl="2" indent="-457200" algn="l">
              <a:lnSpc>
                <a:spcPct val="90000"/>
              </a:lnSpc>
              <a:buFont typeface="+mj-lt"/>
              <a:buAutoNum type="arabicPeriod"/>
            </a:pPr>
            <a:r>
              <a:rPr lang="en-US" altLang="en-US" dirty="0">
                <a:solidFill>
                  <a:srgbClr val="FFFFFF"/>
                </a:solidFill>
              </a:rPr>
              <a:t>Footer Text </a:t>
            </a:r>
            <a:r>
              <a:rPr lang="en-US" altLang="en-US" dirty="0" smtClean="0">
                <a:solidFill>
                  <a:srgbClr val="FFFFFF"/>
                </a:solidFill>
              </a:rPr>
              <a:t>Box</a:t>
            </a:r>
          </a:p>
          <a:p>
            <a:pPr>
              <a:lnSpc>
                <a:spcPct val="90000"/>
              </a:lnSpc>
            </a:pPr>
            <a:endParaRPr lang="en-US" altLang="en-US" dirty="0">
              <a:solidFill>
                <a:schemeClr val="bg1"/>
              </a:solidFill>
            </a:endParaRPr>
          </a:p>
        </p:txBody>
      </p:sp>
      <p:pic>
        <p:nvPicPr>
          <p:cNvPr id="2" name="Picture 1" descr="Boudin is a Cajun rice-based sausage, originally made with pork blood and rice.  Boudin balls are a popular appetizer in Louisiana cuisine.  The sausage is served steamed or smoked.  Rice is still an important ingredient.  However, the blood has been replaced with liver products." title="A Plate of Boudin Balls, Sausage, and Crackers"/>
          <p:cNvPicPr>
            <a:picLocks noChangeAspect="1"/>
          </p:cNvPicPr>
          <p:nvPr/>
        </p:nvPicPr>
        <p:blipFill>
          <a:blip r:embed="rId3"/>
          <a:stretch>
            <a:fillRect/>
          </a:stretch>
        </p:blipFill>
        <p:spPr>
          <a:xfrm>
            <a:off x="2971800" y="2133600"/>
            <a:ext cx="3228975" cy="1885950"/>
          </a:xfrm>
          <a:prstGeom prst="rect">
            <a:avLst/>
          </a:prstGeom>
        </p:spPr>
      </p:pic>
    </p:spTree>
    <p:extLst>
      <p:ext uri="{BB962C8B-B14F-4D97-AF65-F5344CB8AC3E}">
        <p14:creationId xmlns:p14="http://schemas.microsoft.com/office/powerpoint/2010/main" val="2247485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31174" cy="1409617"/>
          </a:xfrm>
          <a:prstGeom prst="rect">
            <a:avLst/>
          </a:prstGeom>
        </p:spPr>
        <p:txBody>
          <a:bodyPr wrap="square">
            <a:spAutoFit/>
          </a:bodyPr>
          <a:lstStyle/>
          <a:p>
            <a:pPr marL="0" marR="0" algn="ctr">
              <a:lnSpc>
                <a:spcPct val="107000"/>
              </a:lnSpc>
              <a:spcBef>
                <a:spcPts val="0"/>
              </a:spcBef>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Technology &amp; </a:t>
            </a:r>
            <a:r>
              <a:rPr lang="en-US" b="1" dirty="0" smtClean="0">
                <a:latin typeface="Calibri" panose="020F0502020204030204" pitchFamily="34" charset="0"/>
                <a:ea typeface="Calibri" panose="020F0502020204030204" pitchFamily="34" charset="0"/>
                <a:cs typeface="Times New Roman" panose="02020603050405020304" pitchFamily="18" charset="0"/>
              </a:rPr>
              <a:t>Services</a:t>
            </a:r>
          </a:p>
          <a:p>
            <a:pPr marL="0" marR="0" algn="ctr">
              <a:lnSpc>
                <a:spcPct val="107000"/>
              </a:lnSpc>
              <a:spcBef>
                <a:spcPts val="0"/>
              </a:spcBef>
              <a:spcAft>
                <a:spcPts val="0"/>
              </a:spcAft>
            </a:pPr>
            <a:r>
              <a:rPr lang="en-US" sz="3600" dirty="0" smtClean="0">
                <a:effectLst/>
                <a:latin typeface="Calibri" panose="020F0502020204030204" pitchFamily="34" charset="0"/>
                <a:ea typeface="Calibri" panose="020F0502020204030204" pitchFamily="34" charset="0"/>
                <a:cs typeface="Times New Roman" panose="02020603050405020304" pitchFamily="18" charset="0"/>
              </a:rPr>
              <a:t>For Blind Users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533400" y="1524000"/>
            <a:ext cx="8610600" cy="4708981"/>
          </a:xfrm>
          <a:prstGeom prst="rect">
            <a:avLst/>
          </a:prstGeom>
          <a:noFill/>
        </p:spPr>
        <p:txBody>
          <a:bodyPr wrap="square" rtlCol="0">
            <a:spAutoFit/>
          </a:bodyPr>
          <a:lstStyle/>
          <a:p>
            <a:r>
              <a:rPr lang="en-US" sz="2000" dirty="0" smtClean="0"/>
              <a:t>The </a:t>
            </a:r>
            <a:r>
              <a:rPr lang="en-US" sz="2000" dirty="0"/>
              <a:t>National Research and Training Center on Blindness and Low Vision:</a:t>
            </a:r>
          </a:p>
          <a:p>
            <a:r>
              <a:rPr lang="en-US" sz="2000" u="sng" dirty="0">
                <a:hlinkClick r:id="rId3"/>
              </a:rPr>
              <a:t>https://www.blind.msstate.edu</a:t>
            </a:r>
            <a:r>
              <a:rPr lang="en-US" sz="2000" u="sng" dirty="0" smtClean="0">
                <a:hlinkClick r:id="rId3"/>
              </a:rPr>
              <a:t>/</a:t>
            </a:r>
            <a:endParaRPr lang="en-US" sz="2000" u="sng" dirty="0" smtClean="0"/>
          </a:p>
          <a:p>
            <a:r>
              <a:rPr lang="en-US" sz="2000" dirty="0"/>
              <a:t>Independent Living with Blindness:</a:t>
            </a:r>
          </a:p>
          <a:p>
            <a:r>
              <a:rPr lang="en-US" sz="2000" u="sng" dirty="0">
                <a:hlinkClick r:id="rId4"/>
              </a:rPr>
              <a:t>Home - VisionAware</a:t>
            </a:r>
            <a:endParaRPr lang="en-US" sz="2000" u="sng" dirty="0"/>
          </a:p>
          <a:p>
            <a:r>
              <a:rPr lang="en-US" sz="2000" dirty="0"/>
              <a:t>Screen reader technology: </a:t>
            </a:r>
          </a:p>
          <a:p>
            <a:r>
              <a:rPr lang="en-US" sz="2000" u="sng" dirty="0">
                <a:hlinkClick r:id="rId5"/>
              </a:rPr>
              <a:t>https://www.freedomscientific.com/products/software/jaws</a:t>
            </a:r>
            <a:r>
              <a:rPr lang="en-US" sz="2000" u="sng" dirty="0" smtClean="0">
                <a:hlinkClick r:id="rId5"/>
              </a:rPr>
              <a:t>/</a:t>
            </a:r>
            <a:endParaRPr lang="en-US" sz="2000" u="sng" dirty="0" smtClean="0"/>
          </a:p>
          <a:p>
            <a:r>
              <a:rPr lang="en-US" sz="2000" dirty="0" smtClean="0"/>
              <a:t>Bioptics</a:t>
            </a:r>
            <a:r>
              <a:rPr lang="en-US" sz="2000" dirty="0" smtClean="0">
                <a:latin typeface="Calibri" panose="020F0502020204030204" pitchFamily="34" charset="0"/>
                <a:ea typeface="Calibri" panose="020F0502020204030204" pitchFamily="34" charset="0"/>
                <a:cs typeface="Times New Roman" panose="02020603050405020304" pitchFamily="18" charset="0"/>
              </a:rPr>
              <a:t>®</a:t>
            </a:r>
            <a:r>
              <a:rPr lang="en-US" sz="2000" dirty="0" smtClean="0"/>
              <a:t> </a:t>
            </a:r>
            <a:r>
              <a:rPr lang="en-US" sz="2000" dirty="0"/>
              <a:t>lenses:</a:t>
            </a:r>
          </a:p>
          <a:p>
            <a:r>
              <a:rPr lang="en-US" sz="2000" u="sng" dirty="0">
                <a:hlinkClick r:id="rId6"/>
              </a:rPr>
              <a:t>https://ocutech.com/</a:t>
            </a:r>
            <a:endParaRPr lang="en-US" sz="2000" dirty="0"/>
          </a:p>
          <a:p>
            <a:r>
              <a:rPr lang="en-US" sz="2000" dirty="0"/>
              <a:t>Other technologies: </a:t>
            </a:r>
            <a:r>
              <a:rPr lang="en-US" sz="2000" dirty="0" smtClean="0"/>
              <a:t>Orcam</a:t>
            </a:r>
            <a:r>
              <a:rPr lang="en-US" sz="2000" dirty="0" smtClean="0">
                <a:latin typeface="Calibri" panose="020F0502020204030204" pitchFamily="34" charset="0"/>
                <a:ea typeface="Calibri" panose="020F0502020204030204" pitchFamily="34" charset="0"/>
                <a:cs typeface="Times New Roman" panose="02020603050405020304" pitchFamily="18" charset="0"/>
              </a:rPr>
              <a:t>®</a:t>
            </a:r>
            <a:r>
              <a:rPr lang="en-US" sz="2000" dirty="0" smtClean="0"/>
              <a:t>:</a:t>
            </a:r>
            <a:endParaRPr lang="en-US" sz="2000" dirty="0"/>
          </a:p>
          <a:p>
            <a:r>
              <a:rPr lang="en-US" sz="2000" u="sng" dirty="0">
                <a:hlinkClick r:id="rId7"/>
              </a:rPr>
              <a:t>https://www.orcam.com/en</a:t>
            </a:r>
            <a:r>
              <a:rPr lang="en-US" sz="2000" u="sng" dirty="0" smtClean="0">
                <a:hlinkClick r:id="rId7"/>
              </a:rPr>
              <a:t>/</a:t>
            </a:r>
            <a:endParaRPr lang="en-US" sz="2000" u="sng" dirty="0" smtClean="0"/>
          </a:p>
          <a:p>
            <a:r>
              <a:rPr lang="en-US" sz="2000" dirty="0" smtClean="0"/>
              <a:t>National Federation of the </a:t>
            </a:r>
            <a:r>
              <a:rPr lang="en-US" sz="2000" dirty="0" smtClean="0"/>
              <a:t>Blind, the largest organization of blind people, with local chapters across the US:</a:t>
            </a:r>
            <a:endParaRPr lang="en-US" sz="2000" dirty="0"/>
          </a:p>
          <a:p>
            <a:r>
              <a:rPr lang="en-US" sz="2000" dirty="0" smtClean="0">
                <a:hlinkClick r:id="rId8"/>
              </a:rPr>
              <a:t>https</a:t>
            </a:r>
            <a:r>
              <a:rPr lang="en-US" sz="2000" dirty="0">
                <a:hlinkClick r:id="rId8"/>
              </a:rPr>
              <a:t>://nfb.org</a:t>
            </a:r>
            <a:r>
              <a:rPr lang="en-US" sz="2000" dirty="0" smtClean="0">
                <a:hlinkClick r:id="rId8"/>
              </a:rPr>
              <a:t>/</a:t>
            </a:r>
            <a:endParaRPr lang="en-US" sz="2000" dirty="0" smtClean="0"/>
          </a:p>
          <a:p>
            <a:r>
              <a:rPr lang="en-US" sz="2000" dirty="0" smtClean="0"/>
              <a:t>American Foundation for the </a:t>
            </a:r>
            <a:r>
              <a:rPr lang="en-US" sz="2000" dirty="0" smtClean="0"/>
              <a:t>Blind, a service agency:</a:t>
            </a:r>
            <a:endParaRPr lang="en-US" sz="2000" dirty="0" smtClean="0"/>
          </a:p>
          <a:p>
            <a:r>
              <a:rPr lang="en-US" sz="2000" dirty="0">
                <a:hlinkClick r:id="rId9"/>
              </a:rPr>
              <a:t>https://www.afb.org</a:t>
            </a:r>
            <a:r>
              <a:rPr lang="en-US" sz="2000" dirty="0" smtClean="0">
                <a:hlinkClick r:id="rId9"/>
              </a:rPr>
              <a:t>/</a:t>
            </a:r>
            <a:endParaRPr lang="en-US" sz="2000" dirty="0" smtClean="0"/>
          </a:p>
        </p:txBody>
      </p:sp>
    </p:spTree>
    <p:extLst>
      <p:ext uri="{BB962C8B-B14F-4D97-AF65-F5344CB8AC3E}">
        <p14:creationId xmlns:p14="http://schemas.microsoft.com/office/powerpoint/2010/main" val="10117399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1"/>
            <a:ext cx="5410200" cy="1541319"/>
          </a:xfrm>
          <a:prstGeom prst="rect">
            <a:avLst/>
          </a:prstGeom>
        </p:spPr>
        <p:txBody>
          <a:bodyPr wrap="square">
            <a:spAutoFit/>
          </a:bodyPr>
          <a:lstStyle/>
          <a:p>
            <a:pPr marL="0" marR="0" algn="ctr">
              <a:lnSpc>
                <a:spcPct val="107000"/>
              </a:lnSpc>
              <a:spcBef>
                <a:spcPts val="0"/>
              </a:spcBef>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Technology &amp; </a:t>
            </a:r>
            <a:r>
              <a:rPr lang="en-US" b="1" dirty="0" smtClean="0">
                <a:latin typeface="Calibri" panose="020F0502020204030204" pitchFamily="34" charset="0"/>
                <a:ea typeface="Calibri" panose="020F0502020204030204" pitchFamily="34" charset="0"/>
                <a:cs typeface="Times New Roman" panose="02020603050405020304" pitchFamily="18" charset="0"/>
              </a:rPr>
              <a:t>Services</a:t>
            </a:r>
          </a:p>
          <a:p>
            <a:pPr marL="0" marR="0" algn="ctr">
              <a:lnSpc>
                <a:spcPct val="107000"/>
              </a:lnSpc>
              <a:spcBef>
                <a:spcPts val="0"/>
              </a:spcBef>
              <a:spcAft>
                <a:spcPts val="0"/>
              </a:spcAft>
            </a:pPr>
            <a:r>
              <a:rPr lang="en-US" b="1" dirty="0" smtClean="0">
                <a:latin typeface="Calibri" panose="020F0502020204030204" pitchFamily="34" charset="0"/>
                <a:ea typeface="Calibri" panose="020F0502020204030204" pitchFamily="34" charset="0"/>
                <a:cs typeface="Times New Roman" panose="02020603050405020304" pitchFamily="18" charset="0"/>
              </a:rPr>
              <a:t>For Deaf Users</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152400" y="1676400"/>
            <a:ext cx="8915400" cy="4893647"/>
          </a:xfrm>
          <a:prstGeom prst="rect">
            <a:avLst/>
          </a:prstGeom>
          <a:noFill/>
        </p:spPr>
        <p:txBody>
          <a:bodyPr wrap="square" rtlCol="0">
            <a:spAutoFit/>
          </a:bodyPr>
          <a:lstStyle/>
          <a:p>
            <a:r>
              <a:rPr lang="en-US" sz="2400" dirty="0"/>
              <a:t>Closed Captioning software: </a:t>
            </a:r>
            <a:r>
              <a:rPr lang="en-US" sz="2400" dirty="0">
                <a:hlinkClick r:id="rId2"/>
              </a:rPr>
              <a:t>https://wethegeek.com/best-closed-captioning-software</a:t>
            </a:r>
            <a:r>
              <a:rPr lang="en-US" sz="2400" dirty="0" smtClean="0">
                <a:hlinkClick r:id="rId2"/>
              </a:rPr>
              <a:t>/</a:t>
            </a:r>
            <a:endParaRPr lang="en-US" sz="2400" dirty="0" smtClean="0"/>
          </a:p>
          <a:p>
            <a:endParaRPr lang="en-US" sz="2400" dirty="0"/>
          </a:p>
          <a:p>
            <a:r>
              <a:rPr lang="en-US" sz="2400" dirty="0"/>
              <a:t>Video Relay (American Sign Language</a:t>
            </a:r>
            <a:r>
              <a:rPr lang="en-US" sz="2400" dirty="0" smtClean="0"/>
              <a:t>): </a:t>
            </a:r>
            <a:r>
              <a:rPr lang="en-US" sz="2400" dirty="0" smtClean="0">
                <a:hlinkClick r:id="rId3"/>
              </a:rPr>
              <a:t>https</a:t>
            </a:r>
            <a:r>
              <a:rPr lang="en-US" sz="2400" dirty="0">
                <a:hlinkClick r:id="rId3"/>
              </a:rPr>
              <a:t>://</a:t>
            </a:r>
            <a:r>
              <a:rPr lang="en-US" sz="2400" dirty="0" smtClean="0">
                <a:hlinkClick r:id="rId3"/>
              </a:rPr>
              <a:t>www.languageline.com/interpreting/on-demand/video-remote</a:t>
            </a:r>
            <a:endParaRPr lang="en-US" sz="2400" dirty="0" smtClean="0"/>
          </a:p>
          <a:p>
            <a:endParaRPr lang="en-US" sz="2400" dirty="0" smtClean="0"/>
          </a:p>
          <a:p>
            <a:r>
              <a:rPr lang="en-US" sz="2400" dirty="0" smtClean="0"/>
              <a:t>National Association of </a:t>
            </a:r>
            <a:r>
              <a:rPr lang="en-US" sz="2400" dirty="0"/>
              <a:t>the Deaf (NAD): </a:t>
            </a:r>
            <a:r>
              <a:rPr lang="en-US" sz="2400" dirty="0">
                <a:hlinkClick r:id="rId4"/>
              </a:rPr>
              <a:t>https://www.nad.org/about-us</a:t>
            </a:r>
            <a:r>
              <a:rPr lang="en-US" sz="2400" dirty="0" smtClean="0">
                <a:hlinkClick r:id="rId4"/>
              </a:rPr>
              <a:t>/</a:t>
            </a:r>
            <a:endParaRPr lang="en-US" sz="2400" dirty="0" smtClean="0"/>
          </a:p>
          <a:p>
            <a:endParaRPr lang="en-US" sz="2400" dirty="0"/>
          </a:p>
          <a:p>
            <a:r>
              <a:rPr lang="en-US" sz="2400" dirty="0" smtClean="0"/>
              <a:t>Louisiana Resources for the Deaf &amp; Hard of Hearing:</a:t>
            </a:r>
          </a:p>
          <a:p>
            <a:r>
              <a:rPr lang="en-US" sz="2400" dirty="0" smtClean="0">
                <a:hlinkClick r:id="rId5"/>
              </a:rPr>
              <a:t>https</a:t>
            </a:r>
            <a:r>
              <a:rPr lang="en-US" sz="2400" dirty="0">
                <a:hlinkClick r:id="rId5"/>
              </a:rPr>
              <a:t>://</a:t>
            </a:r>
            <a:r>
              <a:rPr lang="en-US" sz="2400" dirty="0" smtClean="0">
                <a:hlinkClick r:id="rId5"/>
              </a:rPr>
              <a:t>ldh.la.gov/page/LCDResources</a:t>
            </a:r>
            <a:endParaRPr lang="en-US" sz="2400" dirty="0" smtClean="0"/>
          </a:p>
          <a:p>
            <a:endParaRPr lang="en-US" sz="2400" dirty="0"/>
          </a:p>
        </p:txBody>
      </p:sp>
    </p:spTree>
    <p:extLst>
      <p:ext uri="{BB962C8B-B14F-4D97-AF65-F5344CB8AC3E}">
        <p14:creationId xmlns:p14="http://schemas.microsoft.com/office/powerpoint/2010/main" val="12506898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0"/>
            <a:ext cx="9296400" cy="784702"/>
          </a:xfrm>
          <a:prstGeom prst="rect">
            <a:avLst/>
          </a:prstGeom>
        </p:spPr>
        <p:txBody>
          <a:bodyPr wrap="square">
            <a:spAutoFit/>
          </a:bodyPr>
          <a:lstStyle/>
          <a:p>
            <a:pPr marL="0" marR="0" algn="ctr">
              <a:lnSpc>
                <a:spcPct val="107000"/>
              </a:lnSpc>
              <a:spcBef>
                <a:spcPts val="0"/>
              </a:spcBef>
              <a:spcAft>
                <a:spcPts val="0"/>
              </a:spcAft>
            </a:pPr>
            <a:r>
              <a:rPr lang="en-US" b="1" dirty="0" smtClean="0">
                <a:latin typeface="Calibri" panose="020F0502020204030204" pitchFamily="34" charset="0"/>
                <a:ea typeface="Calibri" panose="020F0502020204030204" pitchFamily="34" charset="0"/>
                <a:cs typeface="Times New Roman" panose="02020603050405020304" pitchFamily="18" charset="0"/>
              </a:rPr>
              <a:t>Summary</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76200" y="762000"/>
            <a:ext cx="9067800" cy="6247864"/>
          </a:xfrm>
          <a:prstGeom prst="rect">
            <a:avLst/>
          </a:prstGeom>
          <a:noFill/>
        </p:spPr>
        <p:txBody>
          <a:bodyPr wrap="square" rtlCol="0">
            <a:spAutoFit/>
          </a:bodyPr>
          <a:lstStyle/>
          <a:p>
            <a:pPr marL="342900" indent="-342900">
              <a:buFont typeface="Arial" panose="020B0604020202020204" pitchFamily="34" charset="0"/>
              <a:buChar char="•"/>
            </a:pPr>
            <a:r>
              <a:rPr lang="en-US" sz="1800" dirty="0" smtClean="0"/>
              <a:t>Digital Navigators will encounter people with disabilities and other functional limitations in their local communities.</a:t>
            </a:r>
            <a:br>
              <a:rPr lang="en-US" sz="1800" dirty="0" smtClean="0"/>
            </a:br>
            <a:endParaRPr lang="en-US" sz="1800" dirty="0" smtClean="0"/>
          </a:p>
          <a:p>
            <a:pPr marL="342900" indent="-342900">
              <a:buFont typeface="Arial" panose="020B0604020202020204" pitchFamily="34" charset="0"/>
              <a:buChar char="•"/>
            </a:pPr>
            <a:r>
              <a:rPr lang="en-US" sz="1800" dirty="0" smtClean="0"/>
              <a:t>The Digital Divide makes it very difficult to participate in modern society, if you do not have access to the technology.</a:t>
            </a:r>
            <a:br>
              <a:rPr lang="en-US" sz="1800" dirty="0" smtClean="0"/>
            </a:br>
            <a:endParaRPr lang="en-US" sz="1800" dirty="0" smtClean="0"/>
          </a:p>
          <a:p>
            <a:pPr marL="342900" indent="-342900">
              <a:buFont typeface="Arial" panose="020B0604020202020204" pitchFamily="34" charset="0"/>
              <a:buChar char="•"/>
            </a:pPr>
            <a:r>
              <a:rPr lang="en-US" sz="1800" dirty="0" smtClean="0"/>
              <a:t>Disabled people can use Assistive and Adaptive technologies (AT) to operate computers and other technologies.</a:t>
            </a:r>
          </a:p>
          <a:p>
            <a:pPr marL="800100" lvl="1" indent="-342900">
              <a:buFont typeface="Arial" panose="020B0604020202020204" pitchFamily="34" charset="0"/>
              <a:buChar char="•"/>
            </a:pPr>
            <a:r>
              <a:rPr lang="en-US" sz="1800" dirty="0" smtClean="0"/>
              <a:t>AT is expensive and creates an additional barrier to accessing tech</a:t>
            </a:r>
          </a:p>
          <a:p>
            <a:pPr marL="800100" lvl="1" indent="-342900">
              <a:buFont typeface="Arial" panose="020B0604020202020204" pitchFamily="34" charset="0"/>
              <a:buChar char="•"/>
            </a:pPr>
            <a:r>
              <a:rPr lang="en-US" sz="1800" dirty="0" smtClean="0"/>
              <a:t>Various state and federally funded programs can provide AT and training to use it for employment or independent living.</a:t>
            </a:r>
            <a:br>
              <a:rPr lang="en-US" sz="1800" dirty="0" smtClean="0"/>
            </a:br>
            <a:endParaRPr lang="en-US" sz="1800" dirty="0" smtClean="0"/>
          </a:p>
          <a:p>
            <a:pPr marL="342900" indent="-342900">
              <a:buFont typeface="Arial" panose="020B0604020202020204" pitchFamily="34" charset="0"/>
              <a:buChar char="•"/>
            </a:pPr>
            <a:r>
              <a:rPr lang="en-US" sz="1800" dirty="0" smtClean="0"/>
              <a:t>Organizations of people with disabilities exist, nationwide and can help Digital Navigators to identify: </a:t>
            </a:r>
          </a:p>
          <a:p>
            <a:pPr marL="800100" lvl="1" indent="-342900">
              <a:buFont typeface="Arial" panose="020B0604020202020204" pitchFamily="34" charset="0"/>
              <a:buChar char="•"/>
            </a:pPr>
            <a:r>
              <a:rPr lang="en-US" sz="1800" dirty="0" smtClean="0"/>
              <a:t>Appropriate technology used by people with a particular disability.</a:t>
            </a:r>
          </a:p>
          <a:p>
            <a:pPr marL="800100" lvl="1" indent="-342900">
              <a:buFont typeface="Arial" panose="020B0604020202020204" pitchFamily="34" charset="0"/>
              <a:buChar char="•"/>
            </a:pPr>
            <a:r>
              <a:rPr lang="en-US" sz="1800" dirty="0" smtClean="0"/>
              <a:t>People of a </a:t>
            </a:r>
            <a:r>
              <a:rPr lang="en-US" sz="1800" dirty="0"/>
              <a:t>p</a:t>
            </a:r>
            <a:r>
              <a:rPr lang="en-US" sz="1800" dirty="0" smtClean="0"/>
              <a:t>articular disability who successfully use a technology</a:t>
            </a:r>
            <a:r>
              <a:rPr lang="en-US" sz="1800" dirty="0" smtClean="0"/>
              <a:t>.</a:t>
            </a:r>
          </a:p>
          <a:p>
            <a:pPr marL="800100" lvl="1" indent="-342900">
              <a:buFont typeface="Arial" panose="020B0604020202020204" pitchFamily="34" charset="0"/>
              <a:buChar char="•"/>
            </a:pPr>
            <a:endParaRPr lang="en-US" sz="2000" dirty="0"/>
          </a:p>
          <a:p>
            <a:pPr algn="ctr"/>
            <a:r>
              <a:rPr lang="en-US" sz="2000" dirty="0" smtClean="0"/>
              <a:t>Working with Persons Who are Disabled</a:t>
            </a:r>
            <a:br>
              <a:rPr lang="en-US" sz="2000" dirty="0" smtClean="0"/>
            </a:br>
            <a:endParaRPr lang="en-US" sz="1200" dirty="0" smtClean="0"/>
          </a:p>
          <a:p>
            <a:pPr marL="800100" lvl="1" indent="-342900">
              <a:buFont typeface="Wingdings" panose="05000000000000000000" pitchFamily="2" charset="2"/>
              <a:buChar char="ü"/>
            </a:pPr>
            <a:r>
              <a:rPr lang="en-US" sz="2000" dirty="0" smtClean="0"/>
              <a:t>Ask, </a:t>
            </a:r>
            <a:r>
              <a:rPr lang="en-US" sz="2000" i="1" dirty="0" smtClean="0"/>
              <a:t>FIRST</a:t>
            </a:r>
            <a:r>
              <a:rPr lang="en-US" sz="2000" dirty="0" smtClean="0"/>
              <a:t> </a:t>
            </a:r>
            <a:r>
              <a:rPr lang="en-US" sz="2000" u="sng" dirty="0" smtClean="0"/>
              <a:t>how</a:t>
            </a:r>
            <a:r>
              <a:rPr lang="en-US" sz="2000" dirty="0" smtClean="0"/>
              <a:t> you can help, don’t assume your help is wanted!</a:t>
            </a:r>
            <a:br>
              <a:rPr lang="en-US" sz="2000" dirty="0" smtClean="0"/>
            </a:br>
            <a:endParaRPr lang="en-US" sz="1200" dirty="0" smtClean="0"/>
          </a:p>
          <a:p>
            <a:pPr marL="800100" lvl="1" indent="-342900">
              <a:buFont typeface="Wingdings" panose="05000000000000000000" pitchFamily="2" charset="2"/>
              <a:buChar char="ü"/>
            </a:pPr>
            <a:r>
              <a:rPr lang="en-US" sz="2000" dirty="0" smtClean="0"/>
              <a:t>Accommodations are about Common Sense and Common Courtesy!</a:t>
            </a:r>
            <a:endParaRPr lang="en-US" sz="2000" dirty="0"/>
          </a:p>
        </p:txBody>
      </p:sp>
    </p:spTree>
    <p:extLst>
      <p:ext uri="{BB962C8B-B14F-4D97-AF65-F5344CB8AC3E}">
        <p14:creationId xmlns:p14="http://schemas.microsoft.com/office/powerpoint/2010/main" val="3315900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76200"/>
            <a:ext cx="9296400" cy="784702"/>
          </a:xfrm>
          <a:prstGeom prst="rect">
            <a:avLst/>
          </a:prstGeom>
        </p:spPr>
        <p:txBody>
          <a:bodyPr wrap="square">
            <a:spAutoFit/>
          </a:bodyPr>
          <a:lstStyle/>
          <a:p>
            <a:pPr marL="0" marR="0" algn="ctr">
              <a:lnSpc>
                <a:spcPct val="107000"/>
              </a:lnSpc>
              <a:spcBef>
                <a:spcPts val="0"/>
              </a:spcBef>
              <a:spcAft>
                <a:spcPts val="0"/>
              </a:spcAft>
            </a:pPr>
            <a:r>
              <a:rPr lang="en-US" b="1" dirty="0" smtClean="0">
                <a:latin typeface="Calibri" panose="020F0502020204030204" pitchFamily="34" charset="0"/>
                <a:ea typeface="Calibri" panose="020F0502020204030204" pitchFamily="34" charset="0"/>
                <a:cs typeface="Times New Roman" panose="02020603050405020304" pitchFamily="18" charset="0"/>
              </a:rPr>
              <a:t>Contact Information</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419100" y="874824"/>
            <a:ext cx="8153400" cy="5983176"/>
          </a:xfrm>
          <a:prstGeom prst="rect">
            <a:avLst/>
          </a:prstGeom>
          <a:noFill/>
        </p:spPr>
        <p:txBody>
          <a:bodyPr wrap="square" rtlCol="0">
            <a:spAutoFit/>
          </a:bodyPr>
          <a:lstStyle/>
          <a:p>
            <a:pPr lvl="0" algn="ctr">
              <a:lnSpc>
                <a:spcPct val="90000"/>
              </a:lnSpc>
              <a:spcBef>
                <a:spcPct val="20000"/>
              </a:spcBef>
            </a:pPr>
            <a:r>
              <a:rPr lang="en-US" altLang="en-US" sz="2200" dirty="0">
                <a:solidFill>
                  <a:srgbClr val="FFFFFF"/>
                </a:solidFill>
                <a:latin typeface="Arial"/>
              </a:rPr>
              <a:t>James E. Mitchell, Ph. D</a:t>
            </a:r>
            <a:r>
              <a:rPr lang="en-US" altLang="en-US" sz="2200" dirty="0" smtClean="0">
                <a:solidFill>
                  <a:srgbClr val="FFFFFF"/>
                </a:solidFill>
                <a:latin typeface="Arial"/>
              </a:rPr>
              <a:t>.</a:t>
            </a:r>
            <a:endParaRPr lang="en-US" altLang="en-US" sz="2200" dirty="0">
              <a:solidFill>
                <a:srgbClr val="FFFFFF"/>
              </a:solidFill>
              <a:latin typeface="Arial"/>
            </a:endParaRPr>
          </a:p>
          <a:p>
            <a:pPr lvl="0" algn="ctr">
              <a:lnSpc>
                <a:spcPct val="90000"/>
              </a:lnSpc>
              <a:spcBef>
                <a:spcPct val="20000"/>
              </a:spcBef>
            </a:pPr>
            <a:r>
              <a:rPr lang="en-US" altLang="en-US" sz="2200" dirty="0">
                <a:solidFill>
                  <a:srgbClr val="FFFFFF"/>
                </a:solidFill>
                <a:latin typeface="Arial"/>
              </a:rPr>
              <a:t>Governor’s Advisory Council on Disability Affairs</a:t>
            </a:r>
            <a:endParaRPr lang="en-US" altLang="en-US" sz="2200" dirty="0" smtClean="0">
              <a:solidFill>
                <a:srgbClr val="FFFFFF"/>
              </a:solidFill>
              <a:latin typeface="Arial"/>
            </a:endParaRPr>
          </a:p>
          <a:p>
            <a:pPr lvl="0" algn="ctr">
              <a:lnSpc>
                <a:spcPct val="90000"/>
              </a:lnSpc>
              <a:spcBef>
                <a:spcPct val="20000"/>
              </a:spcBef>
            </a:pPr>
            <a:r>
              <a:rPr lang="en-US" altLang="en-US" sz="2200" dirty="0" smtClean="0">
                <a:solidFill>
                  <a:srgbClr val="FFFFFF"/>
                </a:solidFill>
                <a:latin typeface="Arial"/>
              </a:rPr>
              <a:t>Louisiana Office of Technology Services</a:t>
            </a:r>
            <a:endParaRPr lang="en-US" altLang="en-US" sz="2200" dirty="0">
              <a:solidFill>
                <a:srgbClr val="FFFFFF"/>
              </a:solidFill>
              <a:latin typeface="Arial"/>
            </a:endParaRPr>
          </a:p>
          <a:p>
            <a:pPr lvl="0" algn="ctr">
              <a:lnSpc>
                <a:spcPct val="90000"/>
              </a:lnSpc>
              <a:spcBef>
                <a:spcPct val="20000"/>
              </a:spcBef>
            </a:pPr>
            <a:r>
              <a:rPr lang="en-US" altLang="en-US" sz="2200" dirty="0">
                <a:solidFill>
                  <a:srgbClr val="FFFFFF"/>
                </a:solidFill>
                <a:latin typeface="Arial"/>
              </a:rPr>
              <a:t>IT Statewide Senior GIS Application </a:t>
            </a:r>
            <a:r>
              <a:rPr lang="en-US" altLang="en-US" sz="2200" dirty="0" smtClean="0">
                <a:solidFill>
                  <a:srgbClr val="FFFFFF"/>
                </a:solidFill>
                <a:latin typeface="Arial"/>
              </a:rPr>
              <a:t>Developer</a:t>
            </a:r>
            <a:endParaRPr lang="en-US" altLang="en-US" sz="2200" dirty="0">
              <a:solidFill>
                <a:srgbClr val="FFFFFF"/>
              </a:solidFill>
              <a:latin typeface="Arial"/>
            </a:endParaRPr>
          </a:p>
          <a:p>
            <a:pPr algn="ctr">
              <a:lnSpc>
                <a:spcPct val="90000"/>
              </a:lnSpc>
              <a:spcBef>
                <a:spcPct val="20000"/>
              </a:spcBef>
            </a:pPr>
            <a:r>
              <a:rPr lang="en-US" altLang="en-US" sz="2200" dirty="0">
                <a:solidFill>
                  <a:srgbClr val="FFFF00"/>
                </a:solidFill>
                <a:latin typeface="Arial"/>
                <a:hlinkClick r:id="rId3"/>
              </a:rPr>
              <a:t>jim.mitchell@la.gov</a:t>
            </a:r>
            <a:endParaRPr lang="en-US" altLang="en-US" sz="2200" dirty="0">
              <a:solidFill>
                <a:srgbClr val="FFFF00"/>
              </a:solidFill>
              <a:latin typeface="Arial"/>
            </a:endParaRPr>
          </a:p>
          <a:p>
            <a:pPr lvl="0" algn="ctr">
              <a:lnSpc>
                <a:spcPct val="90000"/>
              </a:lnSpc>
              <a:spcBef>
                <a:spcPct val="20000"/>
              </a:spcBef>
            </a:pPr>
            <a:endParaRPr lang="en-US" altLang="en-US" sz="2200" dirty="0">
              <a:solidFill>
                <a:srgbClr val="FFFFFF"/>
              </a:solidFill>
              <a:latin typeface="Arial"/>
            </a:endParaRPr>
          </a:p>
          <a:p>
            <a:pPr lvl="0" algn="ctr">
              <a:lnSpc>
                <a:spcPct val="90000"/>
              </a:lnSpc>
              <a:spcBef>
                <a:spcPct val="20000"/>
              </a:spcBef>
            </a:pPr>
            <a:r>
              <a:rPr lang="en-US" altLang="en-US" sz="2200" dirty="0">
                <a:solidFill>
                  <a:srgbClr val="FFFFFF"/>
                </a:solidFill>
                <a:latin typeface="Arial"/>
              </a:rPr>
              <a:t>John R. Schweitzer, Ph. D</a:t>
            </a:r>
            <a:r>
              <a:rPr lang="en-US" altLang="en-US" sz="2200" dirty="0" smtClean="0">
                <a:solidFill>
                  <a:srgbClr val="FFFFFF"/>
                </a:solidFill>
                <a:latin typeface="Arial"/>
              </a:rPr>
              <a:t>.</a:t>
            </a:r>
          </a:p>
          <a:p>
            <a:pPr lvl="0" algn="ctr">
              <a:lnSpc>
                <a:spcPct val="90000"/>
              </a:lnSpc>
              <a:spcBef>
                <a:spcPct val="20000"/>
              </a:spcBef>
            </a:pPr>
            <a:r>
              <a:rPr lang="en-US" altLang="en-US" sz="2200" dirty="0" smtClean="0">
                <a:solidFill>
                  <a:srgbClr val="FFFFFF"/>
                </a:solidFill>
                <a:latin typeface="Arial"/>
              </a:rPr>
              <a:t>Louisiana Rehabilitation Services</a:t>
            </a:r>
            <a:endParaRPr lang="en-US" altLang="en-US" sz="2200" dirty="0">
              <a:solidFill>
                <a:srgbClr val="FFFFFF"/>
              </a:solidFill>
              <a:latin typeface="Arial"/>
            </a:endParaRPr>
          </a:p>
          <a:p>
            <a:pPr lvl="0" algn="ctr">
              <a:lnSpc>
                <a:spcPct val="90000"/>
              </a:lnSpc>
              <a:spcBef>
                <a:spcPct val="20000"/>
              </a:spcBef>
            </a:pPr>
            <a:r>
              <a:rPr lang="en-US" altLang="en-US" sz="2200" dirty="0" smtClean="0">
                <a:solidFill>
                  <a:srgbClr val="FFFFFF"/>
                </a:solidFill>
                <a:latin typeface="Arial"/>
              </a:rPr>
              <a:t>Rehabilitation Technology and </a:t>
            </a:r>
            <a:r>
              <a:rPr lang="en-US" altLang="en-US" sz="2200" dirty="0">
                <a:solidFill>
                  <a:srgbClr val="FFFFFF"/>
                </a:solidFill>
                <a:latin typeface="Arial"/>
              </a:rPr>
              <a:t>Accessibility </a:t>
            </a:r>
            <a:r>
              <a:rPr lang="en-US" altLang="en-US" sz="2200" dirty="0" smtClean="0">
                <a:solidFill>
                  <a:srgbClr val="FFFFFF"/>
                </a:solidFill>
                <a:latin typeface="Arial"/>
              </a:rPr>
              <a:t>Coordinator</a:t>
            </a:r>
          </a:p>
          <a:p>
            <a:pPr algn="ctr">
              <a:lnSpc>
                <a:spcPct val="90000"/>
              </a:lnSpc>
              <a:spcBef>
                <a:spcPct val="20000"/>
              </a:spcBef>
            </a:pPr>
            <a:r>
              <a:rPr lang="en-US" altLang="en-US" sz="2200" dirty="0">
                <a:solidFill>
                  <a:srgbClr val="FFFF00"/>
                </a:solidFill>
                <a:latin typeface="Arial"/>
                <a:hlinkClick r:id="rId4"/>
              </a:rPr>
              <a:t>JSchweitzer@lwc.la.gov</a:t>
            </a:r>
            <a:endParaRPr lang="en-US" altLang="en-US" sz="2200" dirty="0">
              <a:solidFill>
                <a:srgbClr val="FFFF00"/>
              </a:solidFill>
              <a:latin typeface="Arial"/>
            </a:endParaRPr>
          </a:p>
          <a:p>
            <a:pPr lvl="0" algn="ctr">
              <a:lnSpc>
                <a:spcPct val="90000"/>
              </a:lnSpc>
              <a:spcBef>
                <a:spcPct val="20000"/>
              </a:spcBef>
            </a:pPr>
            <a:endParaRPr lang="en-US" altLang="en-US" sz="2200" dirty="0" smtClean="0">
              <a:solidFill>
                <a:srgbClr val="FFFFFF"/>
              </a:solidFill>
              <a:latin typeface="Arial"/>
            </a:endParaRPr>
          </a:p>
          <a:p>
            <a:pPr lvl="0" algn="ctr">
              <a:lnSpc>
                <a:spcPct val="90000"/>
              </a:lnSpc>
              <a:spcBef>
                <a:spcPct val="20000"/>
              </a:spcBef>
            </a:pPr>
            <a:r>
              <a:rPr lang="en-US" altLang="en-US" sz="2200" dirty="0" smtClean="0">
                <a:solidFill>
                  <a:srgbClr val="FFFFFF"/>
                </a:solidFill>
                <a:latin typeface="Arial"/>
              </a:rPr>
              <a:t>Beau Ellerbee</a:t>
            </a:r>
            <a:endParaRPr lang="en-US" altLang="en-US" sz="2200" dirty="0">
              <a:solidFill>
                <a:srgbClr val="FFFFFF"/>
              </a:solidFill>
              <a:latin typeface="Arial"/>
            </a:endParaRPr>
          </a:p>
          <a:p>
            <a:pPr lvl="0" algn="ctr">
              <a:lnSpc>
                <a:spcPct val="90000"/>
              </a:lnSpc>
              <a:spcBef>
                <a:spcPct val="20000"/>
              </a:spcBef>
            </a:pPr>
            <a:r>
              <a:rPr lang="en-US" altLang="en-US" sz="2200" dirty="0">
                <a:solidFill>
                  <a:srgbClr val="FFFFFF"/>
                </a:solidFill>
                <a:latin typeface="Arial"/>
              </a:rPr>
              <a:t>Governor’s Advisory Council on Disability </a:t>
            </a:r>
            <a:r>
              <a:rPr lang="en-US" altLang="en-US" sz="2200" dirty="0" smtClean="0">
                <a:solidFill>
                  <a:srgbClr val="FFFFFF"/>
                </a:solidFill>
                <a:latin typeface="Arial"/>
              </a:rPr>
              <a:t>Affairs</a:t>
            </a:r>
          </a:p>
          <a:p>
            <a:pPr lvl="0" algn="ctr">
              <a:lnSpc>
                <a:spcPct val="90000"/>
              </a:lnSpc>
              <a:spcBef>
                <a:spcPct val="20000"/>
              </a:spcBef>
            </a:pPr>
            <a:r>
              <a:rPr lang="en-US" altLang="en-US" sz="2200" dirty="0">
                <a:solidFill>
                  <a:srgbClr val="FFFFFF"/>
                </a:solidFill>
                <a:latin typeface="Arial"/>
              </a:rPr>
              <a:t>Quavered, Inc.</a:t>
            </a:r>
            <a:endParaRPr lang="en-US" altLang="en-US" sz="2200" dirty="0">
              <a:solidFill>
                <a:srgbClr val="FFFFFF"/>
              </a:solidFill>
              <a:latin typeface="Arial"/>
            </a:endParaRPr>
          </a:p>
          <a:p>
            <a:pPr lvl="0" algn="ctr">
              <a:lnSpc>
                <a:spcPct val="90000"/>
              </a:lnSpc>
              <a:spcBef>
                <a:spcPct val="20000"/>
              </a:spcBef>
            </a:pPr>
            <a:r>
              <a:rPr lang="en-US" altLang="en-US" sz="2200" dirty="0">
                <a:solidFill>
                  <a:srgbClr val="FFFFFF"/>
                </a:solidFill>
                <a:latin typeface="Arial"/>
              </a:rPr>
              <a:t>Web Accessibility </a:t>
            </a:r>
            <a:r>
              <a:rPr lang="en-US" altLang="en-US" sz="2200" dirty="0" smtClean="0">
                <a:solidFill>
                  <a:srgbClr val="FFFFFF"/>
                </a:solidFill>
                <a:latin typeface="Arial"/>
              </a:rPr>
              <a:t>Auditor</a:t>
            </a:r>
            <a:endParaRPr lang="en-US" altLang="en-US" sz="2200" dirty="0" smtClean="0">
              <a:solidFill>
                <a:srgbClr val="FFFFFF"/>
              </a:solidFill>
              <a:latin typeface="Arial"/>
            </a:endParaRPr>
          </a:p>
          <a:p>
            <a:pPr lvl="0" algn="ctr">
              <a:lnSpc>
                <a:spcPct val="90000"/>
              </a:lnSpc>
              <a:spcBef>
                <a:spcPct val="20000"/>
              </a:spcBef>
            </a:pPr>
            <a:r>
              <a:rPr lang="en-US" altLang="en-US" sz="2200" dirty="0" smtClean="0">
                <a:solidFill>
                  <a:srgbClr val="FFFF00"/>
                </a:solidFill>
                <a:latin typeface="Arial"/>
                <a:hlinkClick r:id="rId5"/>
              </a:rPr>
              <a:t>beauellerbee@gmail.com</a:t>
            </a:r>
            <a:endParaRPr lang="en-US" altLang="en-US" sz="2200" dirty="0">
              <a:solidFill>
                <a:srgbClr val="FFFFFF"/>
              </a:solidFill>
              <a:latin typeface="Arial"/>
            </a:endParaRPr>
          </a:p>
        </p:txBody>
      </p:sp>
    </p:spTree>
    <p:extLst>
      <p:ext uri="{BB962C8B-B14F-4D97-AF65-F5344CB8AC3E}">
        <p14:creationId xmlns:p14="http://schemas.microsoft.com/office/powerpoint/2010/main" val="3563650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sz="4000" dirty="0" smtClean="0">
                <a:solidFill>
                  <a:schemeClr val="bg1"/>
                </a:solidFill>
              </a:rPr>
              <a:t>What Does Independence</a:t>
            </a:r>
            <a:br>
              <a:rPr lang="en-US" altLang="en-US" sz="4000" dirty="0" smtClean="0">
                <a:solidFill>
                  <a:schemeClr val="bg1"/>
                </a:solidFill>
              </a:rPr>
            </a:br>
            <a:r>
              <a:rPr lang="en-US" altLang="en-US" sz="4000" dirty="0" smtClean="0">
                <a:solidFill>
                  <a:schemeClr val="bg1"/>
                </a:solidFill>
              </a:rPr>
              <a:t>Look Like, for Disabled Persons?</a:t>
            </a:r>
            <a:endParaRPr lang="en-US" altLang="en-US" sz="4000" dirty="0">
              <a:solidFill>
                <a:schemeClr val="bg1"/>
              </a:solidFill>
            </a:endParaRPr>
          </a:p>
        </p:txBody>
      </p:sp>
      <p:sp>
        <p:nvSpPr>
          <p:cNvPr id="33795" name="Rectangle 3"/>
          <p:cNvSpPr>
            <a:spLocks noGrp="1" noChangeArrowheads="1"/>
          </p:cNvSpPr>
          <p:nvPr>
            <p:ph type="body" idx="1"/>
          </p:nvPr>
        </p:nvSpPr>
        <p:spPr>
          <a:xfrm>
            <a:off x="152400" y="1951037"/>
            <a:ext cx="8915400" cy="4525963"/>
          </a:xfrm>
        </p:spPr>
        <p:txBody>
          <a:bodyPr/>
          <a:lstStyle/>
          <a:p>
            <a:pPr>
              <a:lnSpc>
                <a:spcPct val="80000"/>
              </a:lnSpc>
            </a:pPr>
            <a:r>
              <a:rPr lang="en-US" altLang="en-US" sz="2800" dirty="0" smtClean="0">
                <a:solidFill>
                  <a:schemeClr val="bg1"/>
                </a:solidFill>
              </a:rPr>
              <a:t>Children converting their interests, through education, into a career goal of their choice.</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a:lnSpc>
                <a:spcPct val="80000"/>
              </a:lnSpc>
            </a:pPr>
            <a:r>
              <a:rPr lang="en-US" altLang="en-US" sz="2800" dirty="0" smtClean="0">
                <a:solidFill>
                  <a:schemeClr val="bg1"/>
                </a:solidFill>
              </a:rPr>
              <a:t>People participating fully in society in a manner of their own </a:t>
            </a:r>
            <a:r>
              <a:rPr lang="en-US" altLang="en-US" sz="2800" dirty="0" smtClean="0">
                <a:solidFill>
                  <a:schemeClr val="bg1"/>
                </a:solidFill>
              </a:rPr>
              <a:t>choosing.</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a:lnSpc>
                <a:spcPct val="80000"/>
              </a:lnSpc>
            </a:pPr>
            <a:r>
              <a:rPr lang="en-US" altLang="en-US" sz="2800" dirty="0" smtClean="0">
                <a:solidFill>
                  <a:schemeClr val="bg1"/>
                </a:solidFill>
              </a:rPr>
              <a:t>People engaged in their children’s schools, local libraries, and other community activities.</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a:lnSpc>
                <a:spcPct val="80000"/>
              </a:lnSpc>
            </a:pPr>
            <a:r>
              <a:rPr lang="en-US" altLang="en-US" sz="2800" dirty="0" smtClean="0">
                <a:solidFill>
                  <a:schemeClr val="bg1"/>
                </a:solidFill>
              </a:rPr>
              <a:t>People who are engaged in life, participating in society, and making a contribution to them.</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p:txBody>
      </p:sp>
    </p:spTree>
    <p:extLst>
      <p:ext uri="{BB962C8B-B14F-4D97-AF65-F5344CB8AC3E}">
        <p14:creationId xmlns:p14="http://schemas.microsoft.com/office/powerpoint/2010/main" val="2001137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0"/>
            <a:ext cx="8991600" cy="2971800"/>
          </a:xfrm>
        </p:spPr>
        <p:txBody>
          <a:bodyPr/>
          <a:lstStyle/>
          <a:p>
            <a:pPr lvl="0">
              <a:lnSpc>
                <a:spcPct val="80000"/>
              </a:lnSpc>
              <a:spcBef>
                <a:spcPct val="20000"/>
              </a:spcBef>
            </a:pPr>
            <a:r>
              <a:rPr lang="en-US" altLang="en-US" sz="4000" dirty="0" smtClean="0">
                <a:solidFill>
                  <a:schemeClr val="bg1"/>
                </a:solidFill>
              </a:rPr>
              <a:t>How Does the Digital Divide</a:t>
            </a:r>
            <a:br>
              <a:rPr lang="en-US" altLang="en-US" sz="4000" dirty="0" smtClean="0">
                <a:solidFill>
                  <a:schemeClr val="bg1"/>
                </a:solidFill>
              </a:rPr>
            </a:br>
            <a:r>
              <a:rPr lang="en-US" altLang="en-US" sz="4000" dirty="0" smtClean="0">
                <a:solidFill>
                  <a:schemeClr val="bg1"/>
                </a:solidFill>
              </a:rPr>
              <a:t>Affect the Independence</a:t>
            </a:r>
            <a:br>
              <a:rPr lang="en-US" altLang="en-US" sz="4000" dirty="0" smtClean="0">
                <a:solidFill>
                  <a:schemeClr val="bg1"/>
                </a:solidFill>
              </a:rPr>
            </a:br>
            <a:r>
              <a:rPr lang="en-US" altLang="en-US" sz="4000" dirty="0" smtClean="0">
                <a:solidFill>
                  <a:schemeClr val="bg1"/>
                </a:solidFill>
              </a:rPr>
              <a:t>of Disabled People?</a:t>
            </a:r>
            <a:br>
              <a:rPr lang="en-US" altLang="en-US" sz="4000" dirty="0" smtClean="0">
                <a:solidFill>
                  <a:schemeClr val="bg1"/>
                </a:solidFill>
              </a:rPr>
            </a:br>
            <a:r>
              <a:rPr lang="en-US" altLang="en-US" sz="2400" dirty="0">
                <a:solidFill>
                  <a:srgbClr val="FFFFFF"/>
                </a:solidFill>
                <a:ea typeface="+mn-ea"/>
                <a:cs typeface="+mn-cs"/>
              </a:rPr>
              <a:t/>
            </a:r>
            <a:br>
              <a:rPr lang="en-US" altLang="en-US" sz="2400" dirty="0">
                <a:solidFill>
                  <a:srgbClr val="FFFFFF"/>
                </a:solidFill>
                <a:ea typeface="+mn-ea"/>
                <a:cs typeface="+mn-cs"/>
              </a:rPr>
            </a:br>
            <a:r>
              <a:rPr lang="en-US" altLang="en-US" sz="1800" dirty="0" smtClean="0">
                <a:solidFill>
                  <a:srgbClr val="FFFFFF"/>
                </a:solidFill>
                <a:ea typeface="+mn-ea"/>
                <a:cs typeface="+mn-cs"/>
              </a:rPr>
              <a:t>Adapted </a:t>
            </a:r>
            <a:r>
              <a:rPr lang="en-US" altLang="en-US" sz="1800" dirty="0">
                <a:solidFill>
                  <a:srgbClr val="FFFFFF"/>
                </a:solidFill>
                <a:ea typeface="+mn-ea"/>
                <a:cs typeface="+mn-cs"/>
              </a:rPr>
              <a:t>from the work of Jan A. G. M. Van Dijk, </a:t>
            </a:r>
            <a:r>
              <a:rPr lang="en-US" altLang="en-US" sz="1800" dirty="0" smtClean="0">
                <a:solidFill>
                  <a:srgbClr val="FFFFFF"/>
                </a:solidFill>
                <a:ea typeface="+mn-ea"/>
                <a:cs typeface="+mn-cs"/>
              </a:rPr>
              <a:t/>
            </a:r>
            <a:br>
              <a:rPr lang="en-US" altLang="en-US" sz="1800" dirty="0" smtClean="0">
                <a:solidFill>
                  <a:srgbClr val="FFFFFF"/>
                </a:solidFill>
                <a:ea typeface="+mn-ea"/>
                <a:cs typeface="+mn-cs"/>
              </a:rPr>
            </a:br>
            <a:r>
              <a:rPr lang="en-US" altLang="en-US" sz="1800" dirty="0" smtClean="0">
                <a:solidFill>
                  <a:srgbClr val="FFFFFF"/>
                </a:solidFill>
                <a:ea typeface="+mn-ea"/>
                <a:cs typeface="+mn-cs"/>
              </a:rPr>
              <a:t>University </a:t>
            </a:r>
            <a:r>
              <a:rPr lang="en-US" altLang="en-US" sz="1800" dirty="0">
                <a:solidFill>
                  <a:srgbClr val="FFFFFF"/>
                </a:solidFill>
                <a:ea typeface="+mn-ea"/>
                <a:cs typeface="+mn-cs"/>
              </a:rPr>
              <a:t>of Twente, Netherlands, the originator of the term, “Digital Divide</a:t>
            </a:r>
            <a:r>
              <a:rPr lang="en-US" altLang="en-US" sz="1800" dirty="0" smtClean="0">
                <a:solidFill>
                  <a:srgbClr val="FFFFFF"/>
                </a:solidFill>
                <a:ea typeface="+mn-ea"/>
                <a:cs typeface="+mn-cs"/>
              </a:rPr>
              <a:t>.”</a:t>
            </a:r>
            <a:r>
              <a:rPr lang="en-US" altLang="en-US" sz="2400" dirty="0" smtClean="0">
                <a:solidFill>
                  <a:srgbClr val="FFFFFF"/>
                </a:solidFill>
                <a:ea typeface="+mn-ea"/>
                <a:cs typeface="+mn-cs"/>
              </a:rPr>
              <a:t/>
            </a:r>
            <a:br>
              <a:rPr lang="en-US" altLang="en-US" sz="2400" dirty="0" smtClean="0">
                <a:solidFill>
                  <a:srgbClr val="FFFFFF"/>
                </a:solidFill>
                <a:ea typeface="+mn-ea"/>
                <a:cs typeface="+mn-cs"/>
              </a:rPr>
            </a:br>
            <a:endParaRPr lang="en-US" altLang="en-US" sz="4000" dirty="0">
              <a:solidFill>
                <a:schemeClr val="bg1"/>
              </a:solidFill>
            </a:endParaRPr>
          </a:p>
        </p:txBody>
      </p:sp>
      <p:sp>
        <p:nvSpPr>
          <p:cNvPr id="33795" name="Rectangle 3"/>
          <p:cNvSpPr>
            <a:spLocks noGrp="1" noChangeArrowheads="1"/>
          </p:cNvSpPr>
          <p:nvPr>
            <p:ph type="body" idx="1"/>
          </p:nvPr>
        </p:nvSpPr>
        <p:spPr>
          <a:xfrm>
            <a:off x="152400" y="2971801"/>
            <a:ext cx="8915400" cy="3657599"/>
          </a:xfrm>
        </p:spPr>
        <p:txBody>
          <a:bodyPr/>
          <a:lstStyle/>
          <a:p>
            <a:pPr marL="0" indent="0">
              <a:lnSpc>
                <a:spcPct val="80000"/>
              </a:lnSpc>
              <a:buNone/>
            </a:pPr>
            <a:r>
              <a:rPr lang="en-US" altLang="en-US" sz="2800" dirty="0" smtClean="0">
                <a:solidFill>
                  <a:schemeClr val="bg1"/>
                </a:solidFill>
              </a:rPr>
              <a:t>The Digital Divide feeds a cyclic progression of </a:t>
            </a:r>
            <a:r>
              <a:rPr lang="en-US" altLang="en-US" sz="2800" dirty="0">
                <a:solidFill>
                  <a:schemeClr val="bg1"/>
                </a:solidFill>
              </a:rPr>
              <a:t>circumstances</a:t>
            </a:r>
            <a:r>
              <a:rPr lang="en-US" altLang="en-US" sz="2800" dirty="0" smtClean="0">
                <a:solidFill>
                  <a:schemeClr val="bg1"/>
                </a:solidFill>
              </a:rPr>
              <a:t> that significantly affect every person’s ability to participate in modern society.</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marL="514350" indent="-514350">
              <a:lnSpc>
                <a:spcPct val="80000"/>
              </a:lnSpc>
              <a:buFont typeface="+mj-lt"/>
              <a:buAutoNum type="arabicPeriod"/>
            </a:pPr>
            <a:r>
              <a:rPr lang="en-US" sz="2800" i="1" dirty="0">
                <a:solidFill>
                  <a:schemeClr val="bg1"/>
                </a:solidFill>
              </a:rPr>
              <a:t>Categorical inequalities in society produce an unequal distribution of resources</a:t>
            </a:r>
            <a:r>
              <a:rPr lang="en-US" sz="2800" dirty="0">
                <a:solidFill>
                  <a:schemeClr val="bg1"/>
                </a:solidFill>
              </a:rPr>
              <a:t>. </a:t>
            </a:r>
            <a:br>
              <a:rPr lang="en-US" sz="2800" dirty="0">
                <a:solidFill>
                  <a:schemeClr val="bg1"/>
                </a:solidFill>
              </a:rPr>
            </a:br>
            <a:endParaRPr lang="en-US" sz="2800" dirty="0" smtClean="0">
              <a:solidFill>
                <a:schemeClr val="bg1"/>
              </a:solidFill>
            </a:endParaRPr>
          </a:p>
          <a:p>
            <a:pPr marL="0" indent="0">
              <a:lnSpc>
                <a:spcPct val="80000"/>
              </a:lnSpc>
              <a:buNone/>
            </a:pPr>
            <a:r>
              <a:rPr lang="en-US" sz="2800" dirty="0" smtClean="0">
                <a:solidFill>
                  <a:schemeClr val="bg1"/>
                </a:solidFill>
              </a:rPr>
              <a:t>Persons </a:t>
            </a:r>
            <a:r>
              <a:rPr lang="en-US" sz="2800" dirty="0">
                <a:solidFill>
                  <a:schemeClr val="bg1"/>
                </a:solidFill>
              </a:rPr>
              <a:t>with disabilities are categorized as “marginal” and </a:t>
            </a:r>
            <a:r>
              <a:rPr lang="en-US" sz="2800" dirty="0" smtClean="0">
                <a:solidFill>
                  <a:schemeClr val="bg1"/>
                </a:solidFill>
              </a:rPr>
              <a:t>are largely excluded </a:t>
            </a:r>
            <a:r>
              <a:rPr lang="en-US" sz="2800" dirty="0">
                <a:solidFill>
                  <a:schemeClr val="bg1"/>
                </a:solidFill>
              </a:rPr>
              <a:t>from the mainstream of society</a:t>
            </a:r>
            <a:r>
              <a:rPr lang="en-US" sz="2800" dirty="0" smtClean="0">
                <a:solidFill>
                  <a:schemeClr val="bg1"/>
                </a:solidFill>
              </a:rPr>
              <a:t>.</a:t>
            </a:r>
            <a:endParaRPr lang="en-US" altLang="en-US" sz="2400" dirty="0">
              <a:solidFill>
                <a:schemeClr val="bg1"/>
              </a:solidFill>
            </a:endParaRPr>
          </a:p>
        </p:txBody>
      </p:sp>
    </p:spTree>
    <p:extLst>
      <p:ext uri="{BB962C8B-B14F-4D97-AF65-F5344CB8AC3E}">
        <p14:creationId xmlns:p14="http://schemas.microsoft.com/office/powerpoint/2010/main" val="32019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76201"/>
            <a:ext cx="8991600" cy="1874836"/>
          </a:xfrm>
        </p:spPr>
        <p:txBody>
          <a:bodyPr/>
          <a:lstStyle/>
          <a:p>
            <a:r>
              <a:rPr lang="en-US" altLang="en-US" sz="4000" dirty="0" smtClean="0">
                <a:solidFill>
                  <a:schemeClr val="bg1"/>
                </a:solidFill>
              </a:rPr>
              <a:t>How Does the Digital Divide</a:t>
            </a:r>
            <a:br>
              <a:rPr lang="en-US" altLang="en-US" sz="4000" dirty="0" smtClean="0">
                <a:solidFill>
                  <a:schemeClr val="bg1"/>
                </a:solidFill>
              </a:rPr>
            </a:br>
            <a:r>
              <a:rPr lang="en-US" altLang="en-US" sz="4000" dirty="0" smtClean="0">
                <a:solidFill>
                  <a:schemeClr val="bg1"/>
                </a:solidFill>
              </a:rPr>
              <a:t>Affect the Independence</a:t>
            </a:r>
            <a:br>
              <a:rPr lang="en-US" altLang="en-US" sz="4000" dirty="0" smtClean="0">
                <a:solidFill>
                  <a:schemeClr val="bg1"/>
                </a:solidFill>
              </a:rPr>
            </a:br>
            <a:r>
              <a:rPr lang="en-US" altLang="en-US" sz="4000" dirty="0" smtClean="0">
                <a:solidFill>
                  <a:schemeClr val="bg1"/>
                </a:solidFill>
              </a:rPr>
              <a:t>of Disabled People?</a:t>
            </a:r>
            <a:endParaRPr lang="en-US" altLang="en-US" sz="4000" dirty="0">
              <a:solidFill>
                <a:schemeClr val="bg1"/>
              </a:solidFill>
            </a:endParaRPr>
          </a:p>
        </p:txBody>
      </p:sp>
      <p:sp>
        <p:nvSpPr>
          <p:cNvPr id="33795" name="Rectangle 3"/>
          <p:cNvSpPr>
            <a:spLocks noGrp="1" noChangeArrowheads="1"/>
          </p:cNvSpPr>
          <p:nvPr>
            <p:ph type="body" idx="1"/>
          </p:nvPr>
        </p:nvSpPr>
        <p:spPr>
          <a:xfrm>
            <a:off x="76200" y="2484437"/>
            <a:ext cx="8991600" cy="4525963"/>
          </a:xfrm>
        </p:spPr>
        <p:txBody>
          <a:bodyPr/>
          <a:lstStyle/>
          <a:p>
            <a:pPr marL="0" indent="0">
              <a:lnSpc>
                <a:spcPct val="80000"/>
              </a:lnSpc>
              <a:buNone/>
            </a:pPr>
            <a:r>
              <a:rPr lang="en-US" altLang="en-US" sz="2800" dirty="0" smtClean="0">
                <a:solidFill>
                  <a:schemeClr val="bg1"/>
                </a:solidFill>
              </a:rPr>
              <a:t>Disabled people are served by low-priority government and social programs with limited resources to provide training and technology.</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marL="514350" indent="-514350">
              <a:lnSpc>
                <a:spcPct val="80000"/>
              </a:lnSpc>
              <a:buFont typeface="+mj-lt"/>
              <a:buAutoNum type="arabicPeriod" startAt="2"/>
            </a:pPr>
            <a:r>
              <a:rPr lang="en-US" sz="2800" i="1" dirty="0">
                <a:solidFill>
                  <a:schemeClr val="bg1"/>
                </a:solidFill>
              </a:rPr>
              <a:t>An unequal distribution of resources creates unequal access to digital technologies. </a:t>
            </a:r>
            <a:endParaRPr lang="en-US" sz="2800" i="1" dirty="0" smtClean="0">
              <a:solidFill>
                <a:schemeClr val="bg1"/>
              </a:solidFill>
            </a:endParaRPr>
          </a:p>
          <a:p>
            <a:pPr marL="0" indent="0">
              <a:lnSpc>
                <a:spcPct val="80000"/>
              </a:lnSpc>
              <a:buNone/>
            </a:pPr>
            <a:r>
              <a:rPr lang="en-US" sz="2800" dirty="0">
                <a:solidFill>
                  <a:schemeClr val="bg1"/>
                </a:solidFill>
              </a:rPr>
              <a:t/>
            </a:r>
            <a:br>
              <a:rPr lang="en-US" sz="2800" dirty="0">
                <a:solidFill>
                  <a:schemeClr val="bg1"/>
                </a:solidFill>
              </a:rPr>
            </a:br>
            <a:r>
              <a:rPr lang="en-US" sz="2800" dirty="0">
                <a:solidFill>
                  <a:schemeClr val="bg1"/>
                </a:solidFill>
              </a:rPr>
              <a:t>Because programs </a:t>
            </a:r>
            <a:r>
              <a:rPr lang="en-US" sz="2800" dirty="0" smtClean="0">
                <a:solidFill>
                  <a:schemeClr val="bg1"/>
                </a:solidFill>
              </a:rPr>
              <a:t>to serve </a:t>
            </a:r>
            <a:r>
              <a:rPr lang="en-US" sz="2800" dirty="0">
                <a:solidFill>
                  <a:schemeClr val="bg1"/>
                </a:solidFill>
              </a:rPr>
              <a:t>the </a:t>
            </a:r>
            <a:r>
              <a:rPr lang="en-US" sz="2800" dirty="0" smtClean="0">
                <a:solidFill>
                  <a:schemeClr val="bg1"/>
                </a:solidFill>
              </a:rPr>
              <a:t>disabled, </a:t>
            </a:r>
            <a:r>
              <a:rPr lang="en-US" sz="2800" dirty="0">
                <a:solidFill>
                  <a:schemeClr val="bg1"/>
                </a:solidFill>
              </a:rPr>
              <a:t>like education, rehabilitation, independent living, and career </a:t>
            </a:r>
            <a:r>
              <a:rPr lang="en-US" sz="2800" dirty="0" smtClean="0">
                <a:solidFill>
                  <a:schemeClr val="bg1"/>
                </a:solidFill>
              </a:rPr>
              <a:t>development; </a:t>
            </a:r>
            <a:r>
              <a:rPr lang="en-US" sz="2800" dirty="0">
                <a:solidFill>
                  <a:schemeClr val="bg1"/>
                </a:solidFill>
              </a:rPr>
              <a:t>are chronically underfunded, the disabled have less access to digital technology.</a:t>
            </a:r>
            <a:br>
              <a:rPr lang="en-US" sz="2800" dirty="0">
                <a:solidFill>
                  <a:schemeClr val="bg1"/>
                </a:solidFill>
              </a:rPr>
            </a:br>
            <a:r>
              <a:rPr lang="en-US" altLang="en-US" sz="2800" dirty="0" smtClean="0">
                <a:solidFill>
                  <a:schemeClr val="bg1"/>
                </a:solidFill>
              </a:rPr>
              <a:t/>
            </a:r>
            <a:br>
              <a:rPr lang="en-US" altLang="en-US" sz="2800" dirty="0" smtClean="0">
                <a:solidFill>
                  <a:schemeClr val="bg1"/>
                </a:solidFill>
              </a:rPr>
            </a:br>
            <a:endParaRPr lang="en-US" altLang="en-US" sz="2800" dirty="0">
              <a:solidFill>
                <a:schemeClr val="bg1"/>
              </a:solidFill>
            </a:endParaRPr>
          </a:p>
        </p:txBody>
      </p:sp>
    </p:spTree>
    <p:extLst>
      <p:ext uri="{BB962C8B-B14F-4D97-AF65-F5344CB8AC3E}">
        <p14:creationId xmlns:p14="http://schemas.microsoft.com/office/powerpoint/2010/main" val="1584153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76201"/>
            <a:ext cx="8991600" cy="1874836"/>
          </a:xfrm>
        </p:spPr>
        <p:txBody>
          <a:bodyPr/>
          <a:lstStyle/>
          <a:p>
            <a:r>
              <a:rPr lang="en-US" altLang="en-US" sz="4000" dirty="0" smtClean="0">
                <a:solidFill>
                  <a:schemeClr val="bg1"/>
                </a:solidFill>
              </a:rPr>
              <a:t>How Does the Digital Divide</a:t>
            </a:r>
            <a:br>
              <a:rPr lang="en-US" altLang="en-US" sz="4000" dirty="0" smtClean="0">
                <a:solidFill>
                  <a:schemeClr val="bg1"/>
                </a:solidFill>
              </a:rPr>
            </a:br>
            <a:r>
              <a:rPr lang="en-US" altLang="en-US" sz="4000" dirty="0" smtClean="0">
                <a:solidFill>
                  <a:schemeClr val="bg1"/>
                </a:solidFill>
              </a:rPr>
              <a:t>Affect the Independence</a:t>
            </a:r>
            <a:br>
              <a:rPr lang="en-US" altLang="en-US" sz="4000" dirty="0" smtClean="0">
                <a:solidFill>
                  <a:schemeClr val="bg1"/>
                </a:solidFill>
              </a:rPr>
            </a:br>
            <a:r>
              <a:rPr lang="en-US" altLang="en-US" sz="4000" dirty="0" smtClean="0">
                <a:solidFill>
                  <a:schemeClr val="bg1"/>
                </a:solidFill>
              </a:rPr>
              <a:t>of Disabled People?</a:t>
            </a:r>
            <a:endParaRPr lang="en-US" altLang="en-US" sz="4000" dirty="0">
              <a:solidFill>
                <a:schemeClr val="bg1"/>
              </a:solidFill>
            </a:endParaRPr>
          </a:p>
        </p:txBody>
      </p:sp>
      <p:sp>
        <p:nvSpPr>
          <p:cNvPr id="33795" name="Rectangle 3"/>
          <p:cNvSpPr>
            <a:spLocks noGrp="1" noChangeArrowheads="1"/>
          </p:cNvSpPr>
          <p:nvPr>
            <p:ph type="body" idx="1"/>
          </p:nvPr>
        </p:nvSpPr>
        <p:spPr>
          <a:xfrm>
            <a:off x="76200" y="2362200"/>
            <a:ext cx="8991600" cy="4525963"/>
          </a:xfrm>
        </p:spPr>
        <p:txBody>
          <a:bodyPr/>
          <a:lstStyle/>
          <a:p>
            <a:pPr marL="0" indent="0">
              <a:lnSpc>
                <a:spcPct val="80000"/>
              </a:lnSpc>
              <a:buNone/>
            </a:pPr>
            <a:r>
              <a:rPr lang="en-US" altLang="en-US" sz="2800" dirty="0" smtClean="0">
                <a:solidFill>
                  <a:schemeClr val="bg1"/>
                </a:solidFill>
              </a:rPr>
              <a:t>Assistive and Adaptive Technologies are a specialized and limited market, monopolized by a small number of manufacturers.  Market forces promote high prices.</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marL="514350" indent="-514350">
              <a:lnSpc>
                <a:spcPct val="80000"/>
              </a:lnSpc>
              <a:buFont typeface="+mj-lt"/>
              <a:buAutoNum type="arabicPeriod" startAt="3"/>
            </a:pPr>
            <a:r>
              <a:rPr lang="en-US" sz="2800" i="1" dirty="0">
                <a:solidFill>
                  <a:schemeClr val="bg1"/>
                </a:solidFill>
              </a:rPr>
              <a:t>Unequal access to digital technologies </a:t>
            </a:r>
            <a:r>
              <a:rPr lang="en-US" sz="2800" i="1" dirty="0" smtClean="0">
                <a:solidFill>
                  <a:schemeClr val="bg1"/>
                </a:solidFill>
              </a:rPr>
              <a:t>differs based on </a:t>
            </a:r>
            <a:r>
              <a:rPr lang="en-US" sz="2800" i="1" dirty="0">
                <a:solidFill>
                  <a:schemeClr val="bg1"/>
                </a:solidFill>
              </a:rPr>
              <a:t>the </a:t>
            </a:r>
            <a:r>
              <a:rPr lang="en-US" sz="2800" i="1" dirty="0" smtClean="0">
                <a:solidFill>
                  <a:schemeClr val="bg1"/>
                </a:solidFill>
              </a:rPr>
              <a:t>individual characteristics </a:t>
            </a:r>
            <a:r>
              <a:rPr lang="en-US" sz="2800" i="1" dirty="0">
                <a:solidFill>
                  <a:schemeClr val="bg1"/>
                </a:solidFill>
              </a:rPr>
              <a:t>of </a:t>
            </a:r>
            <a:r>
              <a:rPr lang="en-US" sz="2800" i="1" dirty="0" smtClean="0">
                <a:solidFill>
                  <a:schemeClr val="bg1"/>
                </a:solidFill>
              </a:rPr>
              <a:t>each technology</a:t>
            </a:r>
            <a:r>
              <a:rPr lang="en-US" sz="2800" dirty="0" smtClean="0">
                <a:solidFill>
                  <a:schemeClr val="bg1"/>
                </a:solidFill>
              </a:rPr>
              <a:t>.</a:t>
            </a:r>
          </a:p>
          <a:p>
            <a:pPr marL="0" indent="0">
              <a:lnSpc>
                <a:spcPct val="80000"/>
              </a:lnSpc>
              <a:buNone/>
            </a:pPr>
            <a:r>
              <a:rPr lang="en-US" sz="2800" dirty="0">
                <a:solidFill>
                  <a:schemeClr val="bg1"/>
                </a:solidFill>
              </a:rPr>
              <a:t/>
            </a:r>
            <a:br>
              <a:rPr lang="en-US" sz="2800" dirty="0">
                <a:solidFill>
                  <a:schemeClr val="bg1"/>
                </a:solidFill>
              </a:rPr>
            </a:br>
            <a:r>
              <a:rPr lang="en-US" sz="2800" dirty="0">
                <a:solidFill>
                  <a:schemeClr val="bg1"/>
                </a:solidFill>
              </a:rPr>
              <a:t>Assistive and Adaptive Technology exist to aid the disabled.  But, access </a:t>
            </a:r>
            <a:r>
              <a:rPr lang="en-US" sz="2800" dirty="0" smtClean="0">
                <a:solidFill>
                  <a:schemeClr val="bg1"/>
                </a:solidFill>
              </a:rPr>
              <a:t>to </a:t>
            </a:r>
            <a:r>
              <a:rPr lang="en-US" sz="2800" dirty="0">
                <a:solidFill>
                  <a:schemeClr val="bg1"/>
                </a:solidFill>
              </a:rPr>
              <a:t>them </a:t>
            </a:r>
            <a:r>
              <a:rPr lang="en-US" sz="2800" dirty="0" smtClean="0">
                <a:solidFill>
                  <a:schemeClr val="bg1"/>
                </a:solidFill>
              </a:rPr>
              <a:t>is limited </a:t>
            </a:r>
            <a:r>
              <a:rPr lang="en-US" sz="2800" dirty="0">
                <a:solidFill>
                  <a:schemeClr val="bg1"/>
                </a:solidFill>
              </a:rPr>
              <a:t>by their cost, as well as, availability of training to use them.</a:t>
            </a:r>
            <a:br>
              <a:rPr lang="en-US" sz="2800" dirty="0">
                <a:solidFill>
                  <a:schemeClr val="bg1"/>
                </a:solidFill>
              </a:rPr>
            </a:b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p:txBody>
      </p:sp>
    </p:spTree>
    <p:extLst>
      <p:ext uri="{BB962C8B-B14F-4D97-AF65-F5344CB8AC3E}">
        <p14:creationId xmlns:p14="http://schemas.microsoft.com/office/powerpoint/2010/main" val="904953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76201"/>
            <a:ext cx="8991600" cy="1874836"/>
          </a:xfrm>
        </p:spPr>
        <p:txBody>
          <a:bodyPr/>
          <a:lstStyle/>
          <a:p>
            <a:r>
              <a:rPr lang="en-US" altLang="en-US" sz="3600" dirty="0" smtClean="0">
                <a:solidFill>
                  <a:schemeClr val="bg1"/>
                </a:solidFill>
              </a:rPr>
              <a:t>How Does the Digital Divide</a:t>
            </a:r>
            <a:br>
              <a:rPr lang="en-US" altLang="en-US" sz="3600" dirty="0" smtClean="0">
                <a:solidFill>
                  <a:schemeClr val="bg1"/>
                </a:solidFill>
              </a:rPr>
            </a:br>
            <a:r>
              <a:rPr lang="en-US" altLang="en-US" sz="3600" dirty="0" smtClean="0">
                <a:solidFill>
                  <a:schemeClr val="bg1"/>
                </a:solidFill>
              </a:rPr>
              <a:t>Affect the Independence</a:t>
            </a:r>
            <a:br>
              <a:rPr lang="en-US" altLang="en-US" sz="3600" dirty="0" smtClean="0">
                <a:solidFill>
                  <a:schemeClr val="bg1"/>
                </a:solidFill>
              </a:rPr>
            </a:br>
            <a:r>
              <a:rPr lang="en-US" altLang="en-US" sz="3600" dirty="0" smtClean="0">
                <a:solidFill>
                  <a:schemeClr val="bg1"/>
                </a:solidFill>
              </a:rPr>
              <a:t>of Disabled People?</a:t>
            </a:r>
            <a:br>
              <a:rPr lang="en-US" altLang="en-US" sz="3600" dirty="0" smtClean="0">
                <a:solidFill>
                  <a:schemeClr val="bg1"/>
                </a:solidFill>
              </a:rPr>
            </a:br>
            <a:endParaRPr lang="en-US" altLang="en-US" sz="3600" dirty="0">
              <a:solidFill>
                <a:schemeClr val="bg1"/>
              </a:solidFill>
            </a:endParaRPr>
          </a:p>
        </p:txBody>
      </p:sp>
      <p:sp>
        <p:nvSpPr>
          <p:cNvPr id="33795" name="Rectangle 3"/>
          <p:cNvSpPr>
            <a:spLocks noGrp="1" noChangeArrowheads="1"/>
          </p:cNvSpPr>
          <p:nvPr>
            <p:ph type="body" idx="1"/>
          </p:nvPr>
        </p:nvSpPr>
        <p:spPr>
          <a:xfrm>
            <a:off x="152400" y="1676400"/>
            <a:ext cx="8991600" cy="4953000"/>
          </a:xfrm>
        </p:spPr>
        <p:txBody>
          <a:bodyPr/>
          <a:lstStyle/>
          <a:p>
            <a:pPr marL="0" indent="0">
              <a:lnSpc>
                <a:spcPct val="80000"/>
              </a:lnSpc>
              <a:buNone/>
            </a:pPr>
            <a:r>
              <a:rPr lang="en-US" altLang="en-US" sz="2700" dirty="0">
                <a:solidFill>
                  <a:schemeClr val="bg1"/>
                </a:solidFill>
              </a:rPr>
              <a:t>D</a:t>
            </a:r>
            <a:r>
              <a:rPr lang="en-US" altLang="en-US" sz="2700" dirty="0" smtClean="0">
                <a:solidFill>
                  <a:schemeClr val="bg1"/>
                </a:solidFill>
              </a:rPr>
              <a:t>igital technology is becoming a larger and larger part of daily life.  This takes the form of digital IDs, QR Codes, ticketing for travel and recreational events.  If you don’t have access to these technologies, you are “locked-out.</a:t>
            </a:r>
            <a:r>
              <a:rPr lang="en-US" altLang="en-US" sz="2800" dirty="0" smtClean="0">
                <a:solidFill>
                  <a:schemeClr val="bg1"/>
                </a:solidFill>
              </a:rPr>
              <a:t>”</a:t>
            </a:r>
          </a:p>
          <a:p>
            <a:pPr marL="0" indent="0">
              <a:lnSpc>
                <a:spcPct val="80000"/>
              </a:lnSpc>
              <a:buNone/>
            </a:pPr>
            <a:endParaRPr lang="en-US" altLang="en-US" sz="2800" dirty="0" smtClean="0">
              <a:solidFill>
                <a:schemeClr val="bg1"/>
              </a:solidFill>
            </a:endParaRPr>
          </a:p>
          <a:p>
            <a:pPr marL="514350" indent="-514350">
              <a:lnSpc>
                <a:spcPct val="80000"/>
              </a:lnSpc>
              <a:buFont typeface="+mj-lt"/>
              <a:buAutoNum type="arabicPeriod" startAt="4"/>
            </a:pPr>
            <a:r>
              <a:rPr lang="en-US" sz="2800" i="1" dirty="0" smtClean="0">
                <a:solidFill>
                  <a:schemeClr val="bg1"/>
                </a:solidFill>
              </a:rPr>
              <a:t>Unequal access to digital technologies brings about unequal participation in society</a:t>
            </a:r>
            <a:r>
              <a:rPr lang="en-US" sz="2800" dirty="0" smtClean="0">
                <a:solidFill>
                  <a:schemeClr val="bg1"/>
                </a:solidFill>
              </a:rPr>
              <a:t>.</a:t>
            </a:r>
          </a:p>
          <a:p>
            <a:pPr marL="0" indent="0">
              <a:lnSpc>
                <a:spcPct val="80000"/>
              </a:lnSpc>
              <a:buNone/>
            </a:pPr>
            <a:r>
              <a:rPr lang="en-US" sz="2800" dirty="0">
                <a:solidFill>
                  <a:schemeClr val="bg1"/>
                </a:solidFill>
              </a:rPr>
              <a:t/>
            </a:r>
            <a:br>
              <a:rPr lang="en-US" sz="2800" dirty="0">
                <a:solidFill>
                  <a:schemeClr val="bg1"/>
                </a:solidFill>
              </a:rPr>
            </a:br>
            <a:r>
              <a:rPr lang="en-US" sz="2700" dirty="0">
                <a:solidFill>
                  <a:schemeClr val="bg1"/>
                </a:solidFill>
              </a:rPr>
              <a:t>The lack of access to technology for disabled people limits their ability to participate in employment; civic, social, educational, </a:t>
            </a:r>
            <a:r>
              <a:rPr lang="en-US" sz="2700" dirty="0" smtClean="0">
                <a:solidFill>
                  <a:schemeClr val="bg1"/>
                </a:solidFill>
              </a:rPr>
              <a:t>library </a:t>
            </a:r>
            <a:r>
              <a:rPr lang="en-US" sz="2700" dirty="0">
                <a:solidFill>
                  <a:schemeClr val="bg1"/>
                </a:solidFill>
              </a:rPr>
              <a:t>programs, and other mainstream social activities.  This promotes further isolation and marginalization, making it difficult to fully participate in society.</a:t>
            </a:r>
            <a:r>
              <a:rPr lang="en-US" sz="2800" dirty="0">
                <a:solidFill>
                  <a:schemeClr val="bg1"/>
                </a:solidFill>
              </a:rPr>
              <a:t/>
            </a:r>
            <a:br>
              <a:rPr lang="en-US" sz="2800" dirty="0">
                <a:solidFill>
                  <a:schemeClr val="bg1"/>
                </a:solidFill>
              </a:rPr>
            </a:b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p:txBody>
      </p:sp>
    </p:spTree>
    <p:extLst>
      <p:ext uri="{BB962C8B-B14F-4D97-AF65-F5344CB8AC3E}">
        <p14:creationId xmlns:p14="http://schemas.microsoft.com/office/powerpoint/2010/main" val="3484808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76201"/>
            <a:ext cx="8991600" cy="1874836"/>
          </a:xfrm>
        </p:spPr>
        <p:txBody>
          <a:bodyPr/>
          <a:lstStyle/>
          <a:p>
            <a:r>
              <a:rPr lang="en-US" altLang="en-US" sz="4000" dirty="0" smtClean="0">
                <a:solidFill>
                  <a:schemeClr val="bg1"/>
                </a:solidFill>
              </a:rPr>
              <a:t>How Does the Digital Divide</a:t>
            </a:r>
            <a:br>
              <a:rPr lang="en-US" altLang="en-US" sz="4000" dirty="0" smtClean="0">
                <a:solidFill>
                  <a:schemeClr val="bg1"/>
                </a:solidFill>
              </a:rPr>
            </a:br>
            <a:r>
              <a:rPr lang="en-US" altLang="en-US" sz="4000" dirty="0" smtClean="0">
                <a:solidFill>
                  <a:schemeClr val="bg1"/>
                </a:solidFill>
              </a:rPr>
              <a:t>Affect the Independence</a:t>
            </a:r>
            <a:br>
              <a:rPr lang="en-US" altLang="en-US" sz="4000" dirty="0" smtClean="0">
                <a:solidFill>
                  <a:schemeClr val="bg1"/>
                </a:solidFill>
              </a:rPr>
            </a:br>
            <a:r>
              <a:rPr lang="en-US" altLang="en-US" sz="4000" dirty="0" smtClean="0">
                <a:solidFill>
                  <a:schemeClr val="bg1"/>
                </a:solidFill>
              </a:rPr>
              <a:t>of Disabled People?</a:t>
            </a:r>
            <a:endParaRPr lang="en-US" altLang="en-US" sz="4000" dirty="0">
              <a:solidFill>
                <a:schemeClr val="bg1"/>
              </a:solidFill>
            </a:endParaRPr>
          </a:p>
        </p:txBody>
      </p:sp>
      <p:sp>
        <p:nvSpPr>
          <p:cNvPr id="33795" name="Rectangle 3"/>
          <p:cNvSpPr>
            <a:spLocks noGrp="1" noChangeArrowheads="1"/>
          </p:cNvSpPr>
          <p:nvPr>
            <p:ph type="body" idx="1"/>
          </p:nvPr>
        </p:nvSpPr>
        <p:spPr>
          <a:xfrm>
            <a:off x="76200" y="2362200"/>
            <a:ext cx="8991600" cy="4525963"/>
          </a:xfrm>
        </p:spPr>
        <p:txBody>
          <a:bodyPr/>
          <a:lstStyle/>
          <a:p>
            <a:pPr marL="0" indent="0">
              <a:lnSpc>
                <a:spcPct val="80000"/>
              </a:lnSpc>
              <a:buNone/>
            </a:pPr>
            <a:r>
              <a:rPr lang="en-US" altLang="en-US" sz="2800" dirty="0" smtClean="0">
                <a:solidFill>
                  <a:schemeClr val="bg1"/>
                </a:solidFill>
              </a:rPr>
              <a:t>If the cycle is allowed to complete, it will repeat!  For the disabled, Digital Navigators are </a:t>
            </a:r>
            <a:r>
              <a:rPr lang="en-US" altLang="en-US" sz="2800" b="1" i="1" dirty="0" smtClean="0">
                <a:solidFill>
                  <a:schemeClr val="bg1"/>
                </a:solidFill>
              </a:rPr>
              <a:t>Digital Independence Navigators</a:t>
            </a:r>
            <a:r>
              <a:rPr lang="en-US" altLang="en-US" sz="2800" dirty="0" smtClean="0">
                <a:solidFill>
                  <a:schemeClr val="bg1"/>
                </a:solidFill>
              </a:rPr>
              <a:t>.</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marL="514350" indent="-514350">
              <a:lnSpc>
                <a:spcPct val="80000"/>
              </a:lnSpc>
              <a:buFont typeface="+mj-lt"/>
              <a:buAutoNum type="arabicPeriod" startAt="5"/>
            </a:pPr>
            <a:r>
              <a:rPr lang="en-US" sz="2800" i="1" dirty="0">
                <a:solidFill>
                  <a:schemeClr val="bg1"/>
                </a:solidFill>
              </a:rPr>
              <a:t>Unequal participation in society reinforces categorical inequalities and unequal distributions of resources</a:t>
            </a:r>
            <a:r>
              <a:rPr lang="en-US" sz="2800" i="1" dirty="0" smtClean="0">
                <a:solidFill>
                  <a:schemeClr val="bg1"/>
                </a:solidFill>
              </a:rPr>
              <a:t>.</a:t>
            </a:r>
          </a:p>
          <a:p>
            <a:pPr marL="0" indent="0" algn="ctr">
              <a:lnSpc>
                <a:spcPct val="80000"/>
              </a:lnSpc>
              <a:buNone/>
            </a:pPr>
            <a:r>
              <a:rPr lang="en-US" sz="2800" dirty="0">
                <a:solidFill>
                  <a:schemeClr val="bg1"/>
                </a:solidFill>
              </a:rPr>
              <a:t/>
            </a:r>
            <a:br>
              <a:rPr lang="en-US" sz="2800" dirty="0">
                <a:solidFill>
                  <a:schemeClr val="bg1"/>
                </a:solidFill>
              </a:rPr>
            </a:br>
            <a:r>
              <a:rPr lang="en-US" b="1" i="1" dirty="0" smtClean="0">
                <a:solidFill>
                  <a:schemeClr val="bg1"/>
                </a:solidFill>
              </a:rPr>
              <a:t>If not broken, </a:t>
            </a:r>
            <a:r>
              <a:rPr lang="en-US" b="1" i="1" dirty="0">
                <a:solidFill>
                  <a:schemeClr val="bg1"/>
                </a:solidFill>
              </a:rPr>
              <a:t>the cycle </a:t>
            </a:r>
            <a:r>
              <a:rPr lang="en-US" b="1" i="1" dirty="0" smtClean="0">
                <a:solidFill>
                  <a:schemeClr val="bg1"/>
                </a:solidFill>
              </a:rPr>
              <a:t>repeats</a:t>
            </a:r>
            <a:endParaRPr lang="en-US" b="1" dirty="0" smtClean="0">
              <a:solidFill>
                <a:schemeClr val="bg1"/>
              </a:solidFill>
            </a:endParaRPr>
          </a:p>
          <a:p>
            <a:pPr marL="0" indent="0" algn="ctr">
              <a:lnSpc>
                <a:spcPct val="80000"/>
              </a:lnSpc>
              <a:buNone/>
            </a:pPr>
            <a:r>
              <a:rPr lang="en-US" b="1" dirty="0" smtClean="0">
                <a:solidFill>
                  <a:schemeClr val="bg1"/>
                </a:solidFill>
                <a:sym typeface="Wingdings" panose="05000000000000000000" pitchFamily="2" charset="2"/>
              </a:rPr>
              <a:t>  </a:t>
            </a:r>
            <a:r>
              <a:rPr lang="en-US" b="1" dirty="0">
                <a:solidFill>
                  <a:schemeClr val="bg1"/>
                </a:solidFill>
              </a:rPr>
              <a:t/>
            </a:r>
            <a:br>
              <a:rPr lang="en-US" b="1" dirty="0">
                <a:solidFill>
                  <a:schemeClr val="bg1"/>
                </a:solidFill>
              </a:rPr>
            </a:b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p:txBody>
      </p:sp>
    </p:spTree>
    <p:extLst>
      <p:ext uri="{BB962C8B-B14F-4D97-AF65-F5344CB8AC3E}">
        <p14:creationId xmlns:p14="http://schemas.microsoft.com/office/powerpoint/2010/main" val="1785200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1219200"/>
          </a:xfrm>
        </p:spPr>
        <p:txBody>
          <a:bodyPr/>
          <a:lstStyle/>
          <a:p>
            <a:r>
              <a:rPr lang="en-US" sz="3600" dirty="0" smtClean="0">
                <a:solidFill>
                  <a:schemeClr val="bg1"/>
                </a:solidFill>
              </a:rPr>
              <a:t>Functional Capacities Used to Assess Eligibility for Rehabilitation Services</a:t>
            </a:r>
            <a:endParaRPr lang="en-US" sz="3600" dirty="0">
              <a:solidFill>
                <a:schemeClr val="bg1"/>
              </a:solidFill>
            </a:endParaRPr>
          </a:p>
        </p:txBody>
      </p:sp>
      <p:sp>
        <p:nvSpPr>
          <p:cNvPr id="3" name="Content Placeholder 2"/>
          <p:cNvSpPr>
            <a:spLocks noGrp="1"/>
          </p:cNvSpPr>
          <p:nvPr>
            <p:ph idx="1"/>
          </p:nvPr>
        </p:nvSpPr>
        <p:spPr>
          <a:xfrm>
            <a:off x="2362200" y="1676400"/>
            <a:ext cx="4191000" cy="3657600"/>
          </a:xfrm>
        </p:spPr>
        <p:txBody>
          <a:bodyPr/>
          <a:lstStyle/>
          <a:p>
            <a:pPr lvl="1"/>
            <a:r>
              <a:rPr lang="en-US" sz="2400" dirty="0" smtClean="0">
                <a:solidFill>
                  <a:schemeClr val="bg1"/>
                </a:solidFill>
              </a:rPr>
              <a:t>Communication </a:t>
            </a:r>
            <a:endParaRPr lang="en-US" sz="2400" dirty="0">
              <a:solidFill>
                <a:schemeClr val="bg1"/>
              </a:solidFill>
            </a:endParaRPr>
          </a:p>
          <a:p>
            <a:pPr lvl="1"/>
            <a:r>
              <a:rPr lang="en-US" sz="2400" dirty="0" smtClean="0">
                <a:solidFill>
                  <a:schemeClr val="bg1"/>
                </a:solidFill>
              </a:rPr>
              <a:t>Interpersonal </a:t>
            </a:r>
            <a:r>
              <a:rPr lang="en-US" sz="2400" dirty="0">
                <a:solidFill>
                  <a:schemeClr val="bg1"/>
                </a:solidFill>
              </a:rPr>
              <a:t>Skills</a:t>
            </a:r>
          </a:p>
          <a:p>
            <a:pPr lvl="1"/>
            <a:r>
              <a:rPr lang="en-US" sz="2400" dirty="0" smtClean="0">
                <a:solidFill>
                  <a:schemeClr val="bg1"/>
                </a:solidFill>
              </a:rPr>
              <a:t>Mobility</a:t>
            </a:r>
            <a:endParaRPr lang="en-US" sz="2400" dirty="0">
              <a:solidFill>
                <a:schemeClr val="bg1"/>
              </a:solidFill>
            </a:endParaRPr>
          </a:p>
          <a:p>
            <a:pPr lvl="1"/>
            <a:r>
              <a:rPr lang="en-US" sz="2400" dirty="0" smtClean="0">
                <a:solidFill>
                  <a:schemeClr val="bg1"/>
                </a:solidFill>
              </a:rPr>
              <a:t>Motor </a:t>
            </a:r>
            <a:r>
              <a:rPr lang="en-US" sz="2400" dirty="0">
                <a:solidFill>
                  <a:schemeClr val="bg1"/>
                </a:solidFill>
              </a:rPr>
              <a:t>Skills</a:t>
            </a:r>
          </a:p>
          <a:p>
            <a:pPr lvl="1"/>
            <a:r>
              <a:rPr lang="en-US" sz="2400" dirty="0" smtClean="0">
                <a:solidFill>
                  <a:schemeClr val="bg1"/>
                </a:solidFill>
              </a:rPr>
              <a:t>Self </a:t>
            </a:r>
            <a:r>
              <a:rPr lang="en-US" sz="2400" dirty="0">
                <a:solidFill>
                  <a:schemeClr val="bg1"/>
                </a:solidFill>
              </a:rPr>
              <a:t>Care </a:t>
            </a:r>
          </a:p>
          <a:p>
            <a:pPr lvl="1"/>
            <a:r>
              <a:rPr lang="en-US" sz="2400" dirty="0" smtClean="0">
                <a:solidFill>
                  <a:schemeClr val="bg1"/>
                </a:solidFill>
              </a:rPr>
              <a:t>Self-Direction</a:t>
            </a:r>
            <a:endParaRPr lang="en-US" sz="2400" dirty="0">
              <a:solidFill>
                <a:schemeClr val="bg1"/>
              </a:solidFill>
            </a:endParaRPr>
          </a:p>
          <a:p>
            <a:pPr lvl="1"/>
            <a:r>
              <a:rPr lang="en-US" sz="2400" dirty="0" smtClean="0">
                <a:solidFill>
                  <a:schemeClr val="bg1"/>
                </a:solidFill>
              </a:rPr>
              <a:t>Work </a:t>
            </a:r>
            <a:r>
              <a:rPr lang="en-US" sz="2400" dirty="0">
                <a:solidFill>
                  <a:schemeClr val="bg1"/>
                </a:solidFill>
              </a:rPr>
              <a:t>Skills</a:t>
            </a:r>
          </a:p>
          <a:p>
            <a:pPr lvl="1"/>
            <a:r>
              <a:rPr lang="en-US" sz="2400" dirty="0" smtClean="0">
                <a:solidFill>
                  <a:schemeClr val="bg1"/>
                </a:solidFill>
              </a:rPr>
              <a:t>Work Tolerance</a:t>
            </a:r>
          </a:p>
        </p:txBody>
      </p:sp>
      <p:sp>
        <p:nvSpPr>
          <p:cNvPr id="4" name="TextBox 3"/>
          <p:cNvSpPr txBox="1"/>
          <p:nvPr/>
        </p:nvSpPr>
        <p:spPr>
          <a:xfrm>
            <a:off x="1752600" y="5334000"/>
            <a:ext cx="6172200" cy="1066800"/>
          </a:xfrm>
          <a:prstGeom prst="rect">
            <a:avLst/>
          </a:prstGeom>
          <a:noFill/>
        </p:spPr>
        <p:txBody>
          <a:bodyPr wrap="square" rtlCol="0">
            <a:spAutoFit/>
          </a:bodyPr>
          <a:lstStyle/>
          <a:p>
            <a:endParaRPr lang="en-US" dirty="0"/>
          </a:p>
        </p:txBody>
      </p:sp>
      <p:sp>
        <p:nvSpPr>
          <p:cNvPr id="6" name="TextBox 5"/>
          <p:cNvSpPr txBox="1"/>
          <p:nvPr/>
        </p:nvSpPr>
        <p:spPr>
          <a:xfrm>
            <a:off x="609600" y="5722203"/>
            <a:ext cx="7924800" cy="830997"/>
          </a:xfrm>
          <a:prstGeom prst="rect">
            <a:avLst/>
          </a:prstGeom>
          <a:noFill/>
        </p:spPr>
        <p:txBody>
          <a:bodyPr wrap="square" rtlCol="0">
            <a:spAutoFit/>
          </a:bodyPr>
          <a:lstStyle/>
          <a:p>
            <a:pPr algn="ctr"/>
            <a:r>
              <a:rPr lang="en-US" sz="2400" dirty="0" smtClean="0"/>
              <a:t>A person with one or more of these limitations can qualify to receive rehabilitation services.</a:t>
            </a:r>
            <a:endParaRPr lang="en-US" sz="2400" dirty="0"/>
          </a:p>
        </p:txBody>
      </p:sp>
    </p:spTree>
    <p:extLst>
      <p:ext uri="{BB962C8B-B14F-4D97-AF65-F5344CB8AC3E}">
        <p14:creationId xmlns:p14="http://schemas.microsoft.com/office/powerpoint/2010/main" val="2471613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4400" b="0" i="0" u="none" strike="noStrike" cap="none" normalizeH="0" baseline="0" smtClean="0">
            <a:ln>
              <a:noFill/>
            </a:ln>
            <a:solidFill>
              <a:schemeClr val="bg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4400" b="0" i="0" u="none" strike="noStrike" cap="none" normalizeH="0" baseline="0" smtClean="0">
            <a:ln>
              <a:noFill/>
            </a:ln>
            <a:solidFill>
              <a:schemeClr val="bg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4155</TotalTime>
  <Words>2927</Words>
  <Application>Microsoft Office PowerPoint</Application>
  <PresentationFormat>On-screen Show (4:3)</PresentationFormat>
  <Paragraphs>213</Paragraphs>
  <Slides>24</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Times New Roman</vt:lpstr>
      <vt:lpstr>Wide Latin</vt:lpstr>
      <vt:lpstr>Wingdings</vt:lpstr>
      <vt:lpstr>Default Design</vt:lpstr>
      <vt:lpstr>BOUDIN (pronounced BOO-dan) Broadband Outreach Using Digital Independence Navigators</vt:lpstr>
      <vt:lpstr>Independence What is it?</vt:lpstr>
      <vt:lpstr>What Does Independence Look Like, for Disabled Persons?</vt:lpstr>
      <vt:lpstr>How Does the Digital Divide Affect the Independence of Disabled People?  Adapted from the work of Jan A. G. M. Van Dijk,  University of Twente, Netherlands, the originator of the term, “Digital Divide.” </vt:lpstr>
      <vt:lpstr>How Does the Digital Divide Affect the Independence of Disabled People?</vt:lpstr>
      <vt:lpstr>How Does the Digital Divide Affect the Independence of Disabled People?</vt:lpstr>
      <vt:lpstr>How Does the Digital Divide Affect the Independence of Disabled People? </vt:lpstr>
      <vt:lpstr>How Does the Digital Divide Affect the Independence of Disabled People?</vt:lpstr>
      <vt:lpstr>Functional Capacities Used to Assess Eligibility for Rehabilitation Services</vt:lpstr>
      <vt:lpstr>The International Classification of Functioning, Disability, &amp; Health </vt:lpstr>
      <vt:lpstr>What is Assistive Technology</vt:lpstr>
      <vt:lpstr>Assistive Technology Provided to Rehabilitation Services Recipients </vt:lpstr>
      <vt:lpstr>More Examples of AT Services</vt:lpstr>
      <vt:lpstr>Low-No Vision Aids Optical &amp; Digital Magnifiers &amp; Text-to-Speech Readers</vt:lpstr>
      <vt:lpstr>PowerPoint Presentation</vt:lpstr>
      <vt:lpstr>PowerPoint Presentation</vt:lpstr>
      <vt:lpstr>DEMONSTRATION The Next Slide Has No “Alt Text” Tags</vt:lpstr>
      <vt:lpstr>BOUDIN (pronounced BOO-dan) Broadband Outreach Using Digital Independence Navigators</vt:lpstr>
      <vt:lpstr>DEMONSTRATION The Next Slide Has “Alt Text” Tags</vt:lpstr>
      <vt:lpstr>BOUDIN (pronounced BOO-dan) Broadband Outreach Using Digital Independence Navigators</vt:lpstr>
      <vt:lpstr>PowerPoint Presentation</vt:lpstr>
      <vt:lpstr>PowerPoint Presentation</vt:lpstr>
      <vt:lpstr>PowerPoint Presentation</vt:lpstr>
      <vt:lpstr>PowerPoint Presentation</vt:lpstr>
    </vt:vector>
  </TitlesOfParts>
  <Company>LADOTD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d8505</dc:creator>
  <cp:lastModifiedBy>James E. Mitchell, Ph. D.</cp:lastModifiedBy>
  <cp:revision>315</cp:revision>
  <dcterms:created xsi:type="dcterms:W3CDTF">2005-10-20T20:47:33Z</dcterms:created>
  <dcterms:modified xsi:type="dcterms:W3CDTF">2022-07-20T19:27:55Z</dcterms:modified>
</cp:coreProperties>
</file>