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8"/>
  </p:sldMasterIdLst>
  <p:notesMasterIdLst>
    <p:notesMasterId r:id="rId15"/>
  </p:notesMasterIdLst>
  <p:sldIdLst>
    <p:sldId id="256" r:id="rId9"/>
    <p:sldId id="288" r:id="rId10"/>
    <p:sldId id="291" r:id="rId11"/>
    <p:sldId id="292" r:id="rId12"/>
    <p:sldId id="294" r:id="rId13"/>
    <p:sldId id="29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8" autoAdjust="0"/>
    <p:restoredTop sz="94660"/>
  </p:normalViewPr>
  <p:slideViewPr>
    <p:cSldViewPr>
      <p:cViewPr varScale="1">
        <p:scale>
          <a:sx n="110" d="100"/>
          <a:sy n="110" d="100"/>
        </p:scale>
        <p:origin x="2004" y="14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B6040B-3A3A-4FD6-83F4-EB462F3BADB4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5A4978-8490-48FE-9B9B-7204FAA9F5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29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Presentation by James E. Mitchell, Ph. D.,</a:t>
            </a:r>
            <a:r>
              <a:rPr lang="en-US" baseline="0" dirty="0" smtClean="0"/>
              <a:t> Chair, Louisiana Governor’s Advisory Council on Disability Affairs.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A4978-8490-48FE-9B9B-7204FAA9F58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34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Comments on the Notice of Proposed Rule Making(NPRM) are due by October 3,2023.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A4978-8490-48FE-9B9B-7204FAA9F58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02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Website and web app accessibility has matured</a:t>
            </a:r>
            <a:r>
              <a:rPr lang="en-US" baseline="0" dirty="0" smtClean="0"/>
              <a:t> over the past several decades.  The </a:t>
            </a:r>
            <a:r>
              <a:rPr lang="en-US" i="1" baseline="0" dirty="0" smtClean="0"/>
              <a:t>National Law Review</a:t>
            </a:r>
            <a:r>
              <a:rPr lang="en-US" baseline="0" dirty="0" smtClean="0"/>
              <a:t> has a useful summary of past and present issues for this NPRM to address.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A4978-8490-48FE-9B9B-7204FAA9F58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321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Several issues are germane to why these WGAG standards should be implemented as soon as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A4978-8490-48FE-9B9B-7204FAA9F58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92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NPRM documents provide a great deal of information on the cost of implementing the proposed rules,</a:t>
            </a:r>
            <a:r>
              <a:rPr lang="en-US" baseline="0" dirty="0" smtClean="0"/>
              <a:t> at various levels of local government.  By these standards only 1/3 of Parishes and just 8 local jurisdictions would have to comply, within one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A4978-8490-48FE-9B9B-7204FAA9F5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626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end, for now.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5A4978-8490-48FE-9B9B-7204FAA9F58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22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F4888-09C6-419B-906F-0D41F2E4C21B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4EA2-563C-4FCF-B25E-F6EFC9767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4482F-5380-4F93-BE0D-751D21959AE7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674F1-9046-4492-8327-7F5AE995C6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04521-C15C-4004-8755-35EAE65C2DC1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B32E2-54ED-48D7-AFA3-14F5926B73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9945C-065C-4747-B151-06765CBFD269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53CD0-3DE3-4A54-BDCD-EC0249AC81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A0F89-9CBA-4609-A450-EC6D58056CC2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2873A-78F4-4DF2-B276-5CFF79D089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CF0AE-7FF4-466C-A1FE-FF554906E7D2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6D36-36AB-4271-8ABD-AC42C77FF6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CA7D2-1744-4510-BC92-0F139ECBDD99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4D226-47E0-4573-B071-09E5F4AAA2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1C65E-CDE4-4ECD-A00F-88C6583D0E9A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D9B1C-E67F-4FE1-8CE7-084F7438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D18C5-264B-4213-A1F6-AA092E0DE899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EFC3-17D9-45DA-A2C5-AF113C6511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38141-39FB-4D09-A9EC-92A1BC8FFB23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6B039-495F-4421-B639-E9D5CB4B62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35CD6-2A86-463F-B6B9-DD8710E4A70E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1991A-1659-4083-A9ED-A9147029B1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E8ADA7-67CD-4E37-AEDF-9610CD4C77B1}" type="datetimeFigureOut">
              <a:rPr lang="en-US"/>
              <a:pPr>
                <a:defRPr/>
              </a:pPr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36CF2C-F451-450C-ADBF-D6A003A6DA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cess-board.gov/news/2023/08/15/department-of-justice-seeks-public-comment-on-proposed-rule-to-strengthen-web-and-mobile-app-access-for-people-with-disabilities/#:~:text=DOJ%20invites%20written%20comments%20and%20input%20from%20the,portal%3A%20Select%20%E2%80%9CComment%E2%80%9D%20link%20and%20follow%20the%20instruction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gulations.gov/document/DOJ-CRT-2023-0007-0001/" TargetMode="External"/><Relationship Id="rId4" Type="http://schemas.openxmlformats.org/officeDocument/2006/relationships/hyperlink" Target="https://www.federalregister.gov/d/2023-1582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lawreview.com/article/us-doj-issues-guidance-web-accessibility-under-ad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stabdards-guidelines/wca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im.mitchell@la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067800" cy="3505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US Department of Justice</a:t>
            </a:r>
            <a:br>
              <a:rPr lang="en-US" sz="4000" dirty="0" smtClean="0"/>
            </a:br>
            <a:r>
              <a:rPr lang="en-US" sz="4000" dirty="0" smtClean="0"/>
              <a:t>Notice of Proposed Rule Making on </a:t>
            </a:r>
            <a:r>
              <a:rPr lang="en-US" sz="4000" i="1" dirty="0" smtClean="0"/>
              <a:t>Nondiscrimination on the Basis of Disability; Accessibility of Web Information and Services of State and Local Government </a:t>
            </a:r>
            <a:r>
              <a:rPr lang="en-US" i="1" dirty="0" smtClean="0"/>
              <a:t>Entities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719731"/>
              </p:ext>
            </p:extLst>
          </p:nvPr>
        </p:nvGraphicFramePr>
        <p:xfrm>
          <a:off x="533400" y="5715000"/>
          <a:ext cx="8077200" cy="1127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7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pPr algn="ctr"/>
                      <a:endParaRPr lang="en-US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James E. Mitchell, Ph. D. Chair, Accessibility committee</a:t>
                      </a:r>
                    </a:p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Louisiana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governor’s Advisory Council n Disability Affairs</a:t>
                      </a:r>
                    </a:p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September,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6" descr="StateSeal_transparent_bk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2800" y="3810000"/>
            <a:ext cx="2057400" cy="2057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NPRM Comments Due Date</a:t>
            </a:r>
            <a:br>
              <a:rPr lang="en-US" dirty="0"/>
            </a:b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b="1" dirty="0" smtClean="0"/>
              <a:t>October </a:t>
            </a:r>
            <a:r>
              <a:rPr lang="en-US" b="1" dirty="0"/>
              <a:t>3, </a:t>
            </a:r>
            <a:r>
              <a:rPr lang="en-US" b="1" dirty="0" smtClean="0"/>
              <a:t>2023 </a:t>
            </a:r>
            <a:r>
              <a:rPr lang="en-US" b="1" dirty="0" smtClean="0">
                <a:sym typeface="Wingdings" panose="05000000000000000000" pitchFamily="2" charset="2"/>
              </a:rPr>
              <a:t>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410200"/>
          </a:xfrm>
          <a:solidFill>
            <a:schemeClr val="bg2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2000" dirty="0"/>
              <a:t>Department of Justice Seeks Public Comment on Proposed Rule to Strengthen Web and Mobile App Access for People with </a:t>
            </a:r>
            <a:r>
              <a:rPr lang="en-US" sz="2000" dirty="0" smtClean="0"/>
              <a:t>Disabilities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Website: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Department of Justice Seeks Public Comment on Proposed Rule to Strengthen Web and Mobile App Access for People with Disabilities (access-board.gov</a:t>
            </a:r>
            <a:r>
              <a:rPr lang="en-US" sz="2000" dirty="0" smtClean="0">
                <a:hlinkClick r:id="rId3"/>
              </a:rPr>
              <a:t>)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On this page you will find links to </a:t>
            </a:r>
            <a:r>
              <a:rPr lang="en-US" sz="2000" dirty="0" smtClean="0"/>
              <a:t>submit </a:t>
            </a:r>
            <a:r>
              <a:rPr lang="en-US" sz="2000" u="sng" dirty="0"/>
              <a:t>Written</a:t>
            </a:r>
            <a:r>
              <a:rPr lang="en-US" sz="2000" dirty="0"/>
              <a:t> Comments on the web: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lvl="2" indent="0">
              <a:buNone/>
            </a:pPr>
            <a:r>
              <a:rPr lang="en-US" sz="1200" dirty="0" smtClean="0">
                <a:solidFill>
                  <a:srgbClr val="1B1B1B"/>
                </a:solidFill>
                <a:latin typeface="Source Sans Pro Web"/>
                <a:hlinkClick r:id="rId4"/>
              </a:rPr>
              <a:t>Federal </a:t>
            </a:r>
            <a:r>
              <a:rPr lang="en-US" sz="1200" dirty="0">
                <a:solidFill>
                  <a:srgbClr val="1B1B1B"/>
                </a:solidFill>
                <a:latin typeface="Source Sans Pro Web"/>
                <a:hlinkClick r:id="rId4"/>
              </a:rPr>
              <a:t>Register</a:t>
            </a:r>
            <a:r>
              <a:rPr lang="en-US" sz="1200" dirty="0">
                <a:solidFill>
                  <a:srgbClr val="1B1B1B"/>
                </a:solidFill>
                <a:latin typeface="Source Sans Pro Web"/>
              </a:rPr>
              <a:t>:</a:t>
            </a:r>
            <a:r>
              <a:rPr lang="en-US" sz="1600" dirty="0"/>
              <a:t> Select the “Submit a Formal Comment” link at the top of the notice and follow the instructions.    </a:t>
            </a:r>
          </a:p>
          <a:p>
            <a:pPr marL="685800" lvl="2"/>
            <a:r>
              <a:rPr lang="en-US" sz="1200" dirty="0">
                <a:solidFill>
                  <a:srgbClr val="1B1B1B"/>
                </a:solidFill>
                <a:latin typeface="Source Sans Pro Web"/>
                <a:hlinkClick r:id="rId5"/>
              </a:rPr>
              <a:t>Regulations.gov e-rulemaking portal</a:t>
            </a:r>
            <a:r>
              <a:rPr lang="en-US" sz="1600" dirty="0"/>
              <a:t>: Select “Comment” link and follow the instructions.   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Options are also </a:t>
            </a:r>
            <a:r>
              <a:rPr lang="en-US" sz="2000" dirty="0" smtClean="0"/>
              <a:t>available </a:t>
            </a:r>
            <a:r>
              <a:rPr lang="en-US" sz="2000" dirty="0"/>
              <a:t>for US Mail and Overnight Delivery</a:t>
            </a:r>
          </a:p>
        </p:txBody>
      </p:sp>
    </p:spTree>
    <p:extLst>
      <p:ext uri="{BB962C8B-B14F-4D97-AF65-F5344CB8AC3E}">
        <p14:creationId xmlns:p14="http://schemas.microsoft.com/office/powerpoint/2010/main" val="63430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16563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/>
              <a:t>National Law Review</a:t>
            </a:r>
            <a:r>
              <a:rPr lang="en-US" sz="2400" dirty="0" smtClean="0"/>
              <a:t>:</a:t>
            </a:r>
          </a:p>
          <a:p>
            <a:pPr marL="400050" lvl="1" indent="0">
              <a:buNone/>
            </a:pP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www.natlawreview.com/article/us-doj-issues-guidance-web-accessibility-under-ada</a:t>
            </a: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This article provides useful historical and technical background information regarding web/digital accessibility.  Specifically, it reviews issues related to Title II and Title III of the Americans with Disabilities Act (ADA).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summary of issues presented, will be useful in preparing your public comments.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01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Specific Issues and Points to Make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r>
              <a:rPr lang="en-US" sz="2000" dirty="0" smtClean="0"/>
              <a:t>The technology exists to make websites and web apps accessible, if they are designed to do so, from the start.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Technology exists to scan and audit websites for compliance with the existing Web </a:t>
            </a:r>
            <a:r>
              <a:rPr lang="en-US" sz="2000" dirty="0"/>
              <a:t>Accessibility Guidelines (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www.w3.org/WAI/stabdards-guidelines/wcag</a:t>
            </a:r>
            <a:r>
              <a:rPr lang="en-US" sz="2000" dirty="0" smtClean="0"/>
              <a:t>).</a:t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r>
              <a:rPr lang="en-US" sz="1600" dirty="0" smtClean="0"/>
              <a:t>These are well-</a:t>
            </a:r>
            <a:r>
              <a:rPr lang="en-US" sz="1600" dirty="0"/>
              <a:t>d</a:t>
            </a:r>
            <a:r>
              <a:rPr lang="en-US" sz="1600" dirty="0" smtClean="0"/>
              <a:t>ocumented and have been in-pace for many years.</a:t>
            </a:r>
            <a:br>
              <a:rPr lang="en-US" sz="1600" dirty="0" smtClean="0"/>
            </a:br>
            <a:endParaRPr lang="en-US" sz="1600" dirty="0" smtClean="0"/>
          </a:p>
          <a:p>
            <a:pPr lvl="1"/>
            <a:r>
              <a:rPr lang="en-US" sz="1600" dirty="0" smtClean="0"/>
              <a:t>Compliance can be attained through regular IT website maintenance.</a:t>
            </a:r>
            <a:br>
              <a:rPr lang="en-US" sz="1600" dirty="0" smtClean="0"/>
            </a:br>
            <a:endParaRPr lang="en-US" sz="1600" dirty="0" smtClean="0"/>
          </a:p>
          <a:p>
            <a:pPr lvl="1"/>
            <a:r>
              <a:rPr lang="en-US" sz="1600" dirty="0" smtClean="0"/>
              <a:t>Section 508 of the Rehabilitation Act has required these for all Federal websites and web apps, since 2010.</a:t>
            </a:r>
            <a:br>
              <a:rPr lang="en-US" sz="1600" dirty="0" smtClean="0"/>
            </a:br>
            <a:endParaRPr lang="en-US" sz="1600" dirty="0" smtClean="0"/>
          </a:p>
          <a:p>
            <a:pPr lvl="1"/>
            <a:r>
              <a:rPr lang="en-US" sz="1600" dirty="0" smtClean="0"/>
              <a:t>All entities receiving federal funds (state and local entities, </a:t>
            </a:r>
            <a:r>
              <a:rPr lang="en-US" sz="1600" i="1" dirty="0" smtClean="0"/>
              <a:t>and their contractors</a:t>
            </a:r>
            <a:r>
              <a:rPr lang="en-US" sz="1600" dirty="0" smtClean="0"/>
              <a:t>) must comply with these 508 regulations.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0363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Implementation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41437"/>
            <a:ext cx="8686800" cy="55165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NPRM documents provide a great deal of information regarding the cost to implement the rules, at different levels of government.</a:t>
            </a:r>
          </a:p>
          <a:p>
            <a:pPr marL="0" indent="0">
              <a:buNone/>
            </a:pPr>
            <a:r>
              <a:rPr lang="en-US" sz="2400" dirty="0" smtClean="0"/>
              <a:t>They are considering the following schedule: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Time to </a:t>
            </a:r>
            <a:r>
              <a:rPr lang="en-US" sz="2400" dirty="0"/>
              <a:t>	 </a:t>
            </a:r>
            <a:r>
              <a:rPr lang="en-US" sz="2400" dirty="0" smtClean="0"/>
              <a:t>Size of the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u="sng" dirty="0" smtClean="0"/>
              <a:t>Comply	Jurisdiction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1 Year		Pop &gt;= 50,000</a:t>
            </a:r>
          </a:p>
          <a:p>
            <a:pPr marL="0" indent="0">
              <a:buNone/>
            </a:pPr>
            <a:r>
              <a:rPr lang="en-US" sz="2400" dirty="0"/>
              <a:t>	2 Years		Pop  &lt; 50,000	</a:t>
            </a:r>
          </a:p>
          <a:p>
            <a:pPr marL="0" indent="0">
              <a:buNone/>
            </a:pPr>
            <a:r>
              <a:rPr lang="en-US" sz="2400" dirty="0"/>
              <a:t>	3 years		</a:t>
            </a:r>
            <a:r>
              <a:rPr lang="en-US" sz="2400" dirty="0" smtClean="0"/>
              <a:t>Special District Governments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 Louisiana: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8 of almost 480 (~1.7%) “cities” are over 50,000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22 </a:t>
            </a:r>
            <a:r>
              <a:rPr lang="en-US" sz="2400" dirty="0"/>
              <a:t>of 64 </a:t>
            </a:r>
            <a:r>
              <a:rPr lang="en-US" sz="2400" dirty="0" smtClean="0"/>
              <a:t>(~34.4%) Parish are over 50,000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034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52600"/>
          </a:xfrm>
        </p:spPr>
        <p:txBody>
          <a:bodyPr/>
          <a:lstStyle/>
          <a:p>
            <a:r>
              <a:rPr lang="en-US" b="1" dirty="0" smtClean="0"/>
              <a:t>REMINDER</a:t>
            </a:r>
            <a:br>
              <a:rPr lang="en-US" b="1" dirty="0" smtClean="0"/>
            </a:br>
            <a:r>
              <a:rPr lang="en-US" b="1" dirty="0" smtClean="0"/>
              <a:t>COMMENTS ARE DUE  BY COB</a:t>
            </a:r>
            <a:br>
              <a:rPr lang="en-US" b="1" dirty="0" smtClean="0"/>
            </a:br>
            <a:r>
              <a:rPr lang="en-US" b="1" dirty="0" smtClean="0">
                <a:sym typeface="Wingdings" panose="05000000000000000000" pitchFamily="2" charset="2"/>
              </a:rPr>
              <a:t> </a:t>
            </a:r>
            <a:r>
              <a:rPr lang="en-US" b="1" u="sng" dirty="0" smtClean="0"/>
              <a:t>OCTOBER 3, 2023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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/>
              <a:t>If you have any questions or want to discuss any comments or issues</a:t>
            </a:r>
          </a:p>
          <a:p>
            <a:pPr marL="0" indent="0" algn="ctr">
              <a:buNone/>
            </a:pPr>
            <a:r>
              <a:rPr lang="en-US" sz="2400" dirty="0" smtClean="0"/>
              <a:t>Please contact</a:t>
            </a:r>
          </a:p>
          <a:p>
            <a:pPr marL="0" indent="0" algn="ctr">
              <a:buNone/>
            </a:pPr>
            <a:r>
              <a:rPr lang="en-US" sz="2400" dirty="0" smtClean="0"/>
              <a:t>Jim Mitchell: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>
                <a:hlinkClick r:id="rId3"/>
              </a:rPr>
              <a:t>jim.mitchell@la.gov</a:t>
            </a:r>
            <a:r>
              <a:rPr lang="en-US" sz="2400" dirty="0" smtClean="0"/>
              <a:t> </a:t>
            </a:r>
            <a:r>
              <a:rPr lang="en-US" sz="2400" dirty="0" smtClean="0"/>
              <a:t>Or </a:t>
            </a:r>
            <a:r>
              <a:rPr lang="en-US" sz="2400" dirty="0" smtClean="0"/>
              <a:t>225-379-1881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2400" dirty="0" smtClean="0"/>
              <a:t>By </a:t>
            </a:r>
          </a:p>
          <a:p>
            <a:pPr marL="0" indent="0" algn="ctr">
              <a:buNone/>
            </a:pPr>
            <a:r>
              <a:rPr lang="en-US" sz="2400" dirty="0" smtClean="0"/>
              <a:t>Friday, September 29, 2023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8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E19A1C4C56A94FB4EB5539511B5B27" ma:contentTypeVersion="0" ma:contentTypeDescription="Create a new document." ma:contentTypeScope="" ma:versionID="1035b1e952fbfc6e7ebcacc850fd2a22">
  <xsd:schema xmlns:xsd="http://www.w3.org/2001/XMLSchema" xmlns:xs="http://www.w3.org/2001/XMLSchema" xmlns:p="http://schemas.microsoft.com/office/2006/metadata/properties" xmlns:ns1="http://schemas.microsoft.com/sharepoint/v3" xmlns:ns2="8b31c874-b99a-4d42-8a7e-c9ac8ddcf610" targetNamespace="http://schemas.microsoft.com/office/2006/metadata/properties" ma:root="true" ma:fieldsID="6abd6eba0cf898e1d58d7646ea888726" ns1:_="" ns2:_="">
    <xsd:import namespace="http://schemas.microsoft.com/sharepoint/v3"/>
    <xsd:import namespace="8b31c874-b99a-4d42-8a7e-c9ac8ddcf61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Effectiv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1c874-b99a-4d42-8a7e-c9ac8ddcf610" elementFormDefault="qualified">
    <xsd:import namespace="http://schemas.microsoft.com/office/2006/documentManagement/types"/>
    <xsd:import namespace="http://schemas.microsoft.com/office/infopath/2007/PartnerControls"/>
    <xsd:element name="EffectiveDate" ma:index="12" nillable="true" ma:displayName="Effective Date" ma:format="DateOnly" ma:internalName="Effective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1" ma:displayName="Description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ffectiveDate xmlns="8b31c874-b99a-4d42-8a7e-c9ac8ddcf610" xsi:nil="true"/>
  </documentManagement>
</p:properties>
</file>

<file path=customXml/itemProps1.xml><?xml version="1.0" encoding="utf-8"?>
<ds:datastoreItem xmlns:ds="http://schemas.openxmlformats.org/officeDocument/2006/customXml" ds:itemID="{2C760628-2604-4090-BE8F-080AAF0FD731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4F8F393F-F637-4F65-B50A-D57ADDB8B8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b31c874-b99a-4d42-8a7e-c9ac8ddcf6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3ABA204-0901-455B-9AC1-D5FC58FA5DC5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8E88B5E8-FD08-4AA2-96F9-79571F21793B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50BEBAF5-D6CD-476D-A3FE-449A71C15021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69587886-1D89-49AE-8854-CFA96BED9BDB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8A336B6E-CE3C-4F10-8EFF-4A10986B1741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b31c874-b99a-4d42-8a7e-c9ac8ddcf61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</TotalTime>
  <Words>638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Source Sans Pro Web</vt:lpstr>
      <vt:lpstr>Wingdings</vt:lpstr>
      <vt:lpstr>Office Theme</vt:lpstr>
      <vt:lpstr>US Department of Justice Notice of Proposed Rule Making on Nondiscrimination on the Basis of Disability; Accessibility of Web Information and Services of State and Local Government Entities</vt:lpstr>
      <vt:lpstr>NPRM Comments Due Date  October 3, 2023 </vt:lpstr>
      <vt:lpstr>Background Information</vt:lpstr>
      <vt:lpstr>Specific Issues and Points to Make</vt:lpstr>
      <vt:lpstr>Implementation Comments</vt:lpstr>
      <vt:lpstr>REMINDER COMMENTS ARE DUE  BY COB  OCTOBER 3, 2023 </vt:lpstr>
    </vt:vector>
  </TitlesOfParts>
  <Company>LADOTD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Mitchell</dc:creator>
  <cp:lastModifiedBy>James E. Mitchell, Ph. D.</cp:lastModifiedBy>
  <cp:revision>197</cp:revision>
  <dcterms:created xsi:type="dcterms:W3CDTF">2011-04-25T01:46:26Z</dcterms:created>
  <dcterms:modified xsi:type="dcterms:W3CDTF">2023-09-18T03:08:42Z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0x010100DAE19A1C4C56A94FB4EB5539511B5B27</vt:lpwstr>
  </property>
  <property fmtid="{D5CDD505-2E9C-101B-9397-08002B2CF9AE}" pid="3" name="TemplateUrl">
    <vt:lpwstr/>
  </property>
  <property fmtid="{D5CDD505-2E9C-101B-9397-08002B2CF9AE}" pid="4" name="Order">
    <vt:r8>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