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56" r:id="rId2"/>
    <p:sldId id="261" r:id="rId3"/>
    <p:sldId id="262" r:id="rId4"/>
    <p:sldId id="257" r:id="rId5"/>
    <p:sldId id="259" r:id="rId6"/>
    <p:sldId id="260" r:id="rId7"/>
    <p:sldId id="263" r:id="rId8"/>
    <p:sldId id="264" r:id="rId9"/>
    <p:sldId id="265" r:id="rId10"/>
    <p:sldId id="267" r:id="rId11"/>
    <p:sldId id="268" r:id="rId12"/>
    <p:sldId id="269" r:id="rId13"/>
    <p:sldId id="270" r:id="rId14"/>
    <p:sldId id="266" r:id="rId15"/>
    <p:sldId id="27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82" d="100"/>
          <a:sy n="82" d="100"/>
        </p:scale>
        <p:origin x="72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2F8F5E-9F74-99D1-9536-A5EE6DAAA84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3511538-DB94-ACF2-059F-4850C1F40F1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61E0C40-B008-8BA8-F257-DEF0FABE485C}"/>
              </a:ext>
            </a:extLst>
          </p:cNvPr>
          <p:cNvSpPr>
            <a:spLocks noGrp="1"/>
          </p:cNvSpPr>
          <p:nvPr>
            <p:ph type="dt" sz="half" idx="10"/>
          </p:nvPr>
        </p:nvSpPr>
        <p:spPr/>
        <p:txBody>
          <a:bodyPr/>
          <a:lstStyle/>
          <a:p>
            <a:fld id="{4DF13625-7FCE-474C-B244-A5AB1A2A09A4}" type="datetimeFigureOut">
              <a:rPr lang="en-US" smtClean="0"/>
              <a:t>2/8/2024</a:t>
            </a:fld>
            <a:endParaRPr lang="en-US"/>
          </a:p>
        </p:txBody>
      </p:sp>
      <p:sp>
        <p:nvSpPr>
          <p:cNvPr id="5" name="Footer Placeholder 4">
            <a:extLst>
              <a:ext uri="{FF2B5EF4-FFF2-40B4-BE49-F238E27FC236}">
                <a16:creationId xmlns:a16="http://schemas.microsoft.com/office/drawing/2014/main" id="{B473E54C-875D-0BF5-7B00-B8809D07F3D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42BABB-41CE-4629-94E8-AD041A533802}"/>
              </a:ext>
            </a:extLst>
          </p:cNvPr>
          <p:cNvSpPr>
            <a:spLocks noGrp="1"/>
          </p:cNvSpPr>
          <p:nvPr>
            <p:ph type="sldNum" sz="quarter" idx="12"/>
          </p:nvPr>
        </p:nvSpPr>
        <p:spPr/>
        <p:txBody>
          <a:bodyPr/>
          <a:lstStyle/>
          <a:p>
            <a:fld id="{05F13136-5B6A-4BA2-B150-0D3D67F87419}" type="slidenum">
              <a:rPr lang="en-US" smtClean="0"/>
              <a:t>‹#›</a:t>
            </a:fld>
            <a:endParaRPr lang="en-US"/>
          </a:p>
        </p:txBody>
      </p:sp>
    </p:spTree>
    <p:extLst>
      <p:ext uri="{BB962C8B-B14F-4D97-AF65-F5344CB8AC3E}">
        <p14:creationId xmlns:p14="http://schemas.microsoft.com/office/powerpoint/2010/main" val="21418233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3BF22C-6867-D4BB-DB24-2D6742132EB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1F74119-E663-1C50-4287-B52AC30EA5E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E0C068C-CB62-A9F8-BE6A-14DDB7B534FA}"/>
              </a:ext>
            </a:extLst>
          </p:cNvPr>
          <p:cNvSpPr>
            <a:spLocks noGrp="1"/>
          </p:cNvSpPr>
          <p:nvPr>
            <p:ph type="dt" sz="half" idx="10"/>
          </p:nvPr>
        </p:nvSpPr>
        <p:spPr/>
        <p:txBody>
          <a:bodyPr/>
          <a:lstStyle/>
          <a:p>
            <a:fld id="{4DF13625-7FCE-474C-B244-A5AB1A2A09A4}" type="datetimeFigureOut">
              <a:rPr lang="en-US" smtClean="0"/>
              <a:t>2/8/2024</a:t>
            </a:fld>
            <a:endParaRPr lang="en-US"/>
          </a:p>
        </p:txBody>
      </p:sp>
      <p:sp>
        <p:nvSpPr>
          <p:cNvPr id="5" name="Footer Placeholder 4">
            <a:extLst>
              <a:ext uri="{FF2B5EF4-FFF2-40B4-BE49-F238E27FC236}">
                <a16:creationId xmlns:a16="http://schemas.microsoft.com/office/drawing/2014/main" id="{F6979A27-97EA-980D-FA85-2F2C319A0ED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040113F-F194-0572-3FF7-3628A87C771D}"/>
              </a:ext>
            </a:extLst>
          </p:cNvPr>
          <p:cNvSpPr>
            <a:spLocks noGrp="1"/>
          </p:cNvSpPr>
          <p:nvPr>
            <p:ph type="sldNum" sz="quarter" idx="12"/>
          </p:nvPr>
        </p:nvSpPr>
        <p:spPr/>
        <p:txBody>
          <a:bodyPr/>
          <a:lstStyle/>
          <a:p>
            <a:fld id="{05F13136-5B6A-4BA2-B150-0D3D67F87419}" type="slidenum">
              <a:rPr lang="en-US" smtClean="0"/>
              <a:t>‹#›</a:t>
            </a:fld>
            <a:endParaRPr lang="en-US"/>
          </a:p>
        </p:txBody>
      </p:sp>
    </p:spTree>
    <p:extLst>
      <p:ext uri="{BB962C8B-B14F-4D97-AF65-F5344CB8AC3E}">
        <p14:creationId xmlns:p14="http://schemas.microsoft.com/office/powerpoint/2010/main" val="5205469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98E9606-6F85-65EE-DC4A-EC05AEF3212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59BFBBB-523D-F2D0-E5C5-A040C567AB4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17C13FB-C50D-2E8D-CC7D-2AE2F50803D1}"/>
              </a:ext>
            </a:extLst>
          </p:cNvPr>
          <p:cNvSpPr>
            <a:spLocks noGrp="1"/>
          </p:cNvSpPr>
          <p:nvPr>
            <p:ph type="dt" sz="half" idx="10"/>
          </p:nvPr>
        </p:nvSpPr>
        <p:spPr/>
        <p:txBody>
          <a:bodyPr/>
          <a:lstStyle/>
          <a:p>
            <a:fld id="{4DF13625-7FCE-474C-B244-A5AB1A2A09A4}" type="datetimeFigureOut">
              <a:rPr lang="en-US" smtClean="0"/>
              <a:t>2/8/2024</a:t>
            </a:fld>
            <a:endParaRPr lang="en-US"/>
          </a:p>
        </p:txBody>
      </p:sp>
      <p:sp>
        <p:nvSpPr>
          <p:cNvPr id="5" name="Footer Placeholder 4">
            <a:extLst>
              <a:ext uri="{FF2B5EF4-FFF2-40B4-BE49-F238E27FC236}">
                <a16:creationId xmlns:a16="http://schemas.microsoft.com/office/drawing/2014/main" id="{0FA789BE-1655-712E-6508-0A27A1A5AE6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49124E-7890-1DE3-6183-E2EE15D226F4}"/>
              </a:ext>
            </a:extLst>
          </p:cNvPr>
          <p:cNvSpPr>
            <a:spLocks noGrp="1"/>
          </p:cNvSpPr>
          <p:nvPr>
            <p:ph type="sldNum" sz="quarter" idx="12"/>
          </p:nvPr>
        </p:nvSpPr>
        <p:spPr/>
        <p:txBody>
          <a:bodyPr/>
          <a:lstStyle/>
          <a:p>
            <a:fld id="{05F13136-5B6A-4BA2-B150-0D3D67F87419}" type="slidenum">
              <a:rPr lang="en-US" smtClean="0"/>
              <a:t>‹#›</a:t>
            </a:fld>
            <a:endParaRPr lang="en-US"/>
          </a:p>
        </p:txBody>
      </p:sp>
    </p:spTree>
    <p:extLst>
      <p:ext uri="{BB962C8B-B14F-4D97-AF65-F5344CB8AC3E}">
        <p14:creationId xmlns:p14="http://schemas.microsoft.com/office/powerpoint/2010/main" val="175922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2547-6A30-B11A-F374-DEB9046B1FE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D533BAD-76D0-5A3F-FBF4-CA64354BF43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A6D1854-E976-D88E-E387-6F87B99276E2}"/>
              </a:ext>
            </a:extLst>
          </p:cNvPr>
          <p:cNvSpPr>
            <a:spLocks noGrp="1"/>
          </p:cNvSpPr>
          <p:nvPr>
            <p:ph type="dt" sz="half" idx="10"/>
          </p:nvPr>
        </p:nvSpPr>
        <p:spPr/>
        <p:txBody>
          <a:bodyPr/>
          <a:lstStyle/>
          <a:p>
            <a:fld id="{4DF13625-7FCE-474C-B244-A5AB1A2A09A4}" type="datetimeFigureOut">
              <a:rPr lang="en-US" smtClean="0"/>
              <a:t>2/8/2024</a:t>
            </a:fld>
            <a:endParaRPr lang="en-US"/>
          </a:p>
        </p:txBody>
      </p:sp>
      <p:sp>
        <p:nvSpPr>
          <p:cNvPr id="5" name="Footer Placeholder 4">
            <a:extLst>
              <a:ext uri="{FF2B5EF4-FFF2-40B4-BE49-F238E27FC236}">
                <a16:creationId xmlns:a16="http://schemas.microsoft.com/office/drawing/2014/main" id="{56DA3042-2622-8B81-2A00-8AD1DB9683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949629-6A09-1EE6-AB42-72D555B309D8}"/>
              </a:ext>
            </a:extLst>
          </p:cNvPr>
          <p:cNvSpPr>
            <a:spLocks noGrp="1"/>
          </p:cNvSpPr>
          <p:nvPr>
            <p:ph type="sldNum" sz="quarter" idx="12"/>
          </p:nvPr>
        </p:nvSpPr>
        <p:spPr/>
        <p:txBody>
          <a:bodyPr/>
          <a:lstStyle/>
          <a:p>
            <a:fld id="{05F13136-5B6A-4BA2-B150-0D3D67F87419}" type="slidenum">
              <a:rPr lang="en-US" smtClean="0"/>
              <a:t>‹#›</a:t>
            </a:fld>
            <a:endParaRPr lang="en-US"/>
          </a:p>
        </p:txBody>
      </p:sp>
    </p:spTree>
    <p:extLst>
      <p:ext uri="{BB962C8B-B14F-4D97-AF65-F5344CB8AC3E}">
        <p14:creationId xmlns:p14="http://schemas.microsoft.com/office/powerpoint/2010/main" val="32897156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FBA76F-2C34-BCAD-1FC0-4CE6CA79445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5223A46-7985-75E2-A589-CFAB1D6889D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D7AABD0-9FB7-5747-DDB8-4723DC26039C}"/>
              </a:ext>
            </a:extLst>
          </p:cNvPr>
          <p:cNvSpPr>
            <a:spLocks noGrp="1"/>
          </p:cNvSpPr>
          <p:nvPr>
            <p:ph type="dt" sz="half" idx="10"/>
          </p:nvPr>
        </p:nvSpPr>
        <p:spPr/>
        <p:txBody>
          <a:bodyPr/>
          <a:lstStyle/>
          <a:p>
            <a:fld id="{4DF13625-7FCE-474C-B244-A5AB1A2A09A4}" type="datetimeFigureOut">
              <a:rPr lang="en-US" smtClean="0"/>
              <a:t>2/8/2024</a:t>
            </a:fld>
            <a:endParaRPr lang="en-US"/>
          </a:p>
        </p:txBody>
      </p:sp>
      <p:sp>
        <p:nvSpPr>
          <p:cNvPr id="5" name="Footer Placeholder 4">
            <a:extLst>
              <a:ext uri="{FF2B5EF4-FFF2-40B4-BE49-F238E27FC236}">
                <a16:creationId xmlns:a16="http://schemas.microsoft.com/office/drawing/2014/main" id="{50551CCA-6C12-703A-D207-2233FFD2EC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1097E8-7E9C-3C95-530E-DD74E8A01EC0}"/>
              </a:ext>
            </a:extLst>
          </p:cNvPr>
          <p:cNvSpPr>
            <a:spLocks noGrp="1"/>
          </p:cNvSpPr>
          <p:nvPr>
            <p:ph type="sldNum" sz="quarter" idx="12"/>
          </p:nvPr>
        </p:nvSpPr>
        <p:spPr/>
        <p:txBody>
          <a:bodyPr/>
          <a:lstStyle/>
          <a:p>
            <a:fld id="{05F13136-5B6A-4BA2-B150-0D3D67F87419}" type="slidenum">
              <a:rPr lang="en-US" smtClean="0"/>
              <a:t>‹#›</a:t>
            </a:fld>
            <a:endParaRPr lang="en-US"/>
          </a:p>
        </p:txBody>
      </p:sp>
    </p:spTree>
    <p:extLst>
      <p:ext uri="{BB962C8B-B14F-4D97-AF65-F5344CB8AC3E}">
        <p14:creationId xmlns:p14="http://schemas.microsoft.com/office/powerpoint/2010/main" val="28871319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76C68-3143-B68D-E91B-56B960DA96E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1577516-0DDB-A858-663C-C3CAA961B9F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2870F98-5214-B507-5E47-179AC14A6D0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39EA45B-C0C1-FF19-0D0A-82DEA5793796}"/>
              </a:ext>
            </a:extLst>
          </p:cNvPr>
          <p:cNvSpPr>
            <a:spLocks noGrp="1"/>
          </p:cNvSpPr>
          <p:nvPr>
            <p:ph type="dt" sz="half" idx="10"/>
          </p:nvPr>
        </p:nvSpPr>
        <p:spPr/>
        <p:txBody>
          <a:bodyPr/>
          <a:lstStyle/>
          <a:p>
            <a:fld id="{4DF13625-7FCE-474C-B244-A5AB1A2A09A4}" type="datetimeFigureOut">
              <a:rPr lang="en-US" smtClean="0"/>
              <a:t>2/8/2024</a:t>
            </a:fld>
            <a:endParaRPr lang="en-US"/>
          </a:p>
        </p:txBody>
      </p:sp>
      <p:sp>
        <p:nvSpPr>
          <p:cNvPr id="6" name="Footer Placeholder 5">
            <a:extLst>
              <a:ext uri="{FF2B5EF4-FFF2-40B4-BE49-F238E27FC236}">
                <a16:creationId xmlns:a16="http://schemas.microsoft.com/office/drawing/2014/main" id="{3BE581FE-CBDF-B8E2-4F6B-93BAE064421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893C0EE-7C83-4DB7-BF1F-CF3F9623F019}"/>
              </a:ext>
            </a:extLst>
          </p:cNvPr>
          <p:cNvSpPr>
            <a:spLocks noGrp="1"/>
          </p:cNvSpPr>
          <p:nvPr>
            <p:ph type="sldNum" sz="quarter" idx="12"/>
          </p:nvPr>
        </p:nvSpPr>
        <p:spPr/>
        <p:txBody>
          <a:bodyPr/>
          <a:lstStyle/>
          <a:p>
            <a:fld id="{05F13136-5B6A-4BA2-B150-0D3D67F87419}" type="slidenum">
              <a:rPr lang="en-US" smtClean="0"/>
              <a:t>‹#›</a:t>
            </a:fld>
            <a:endParaRPr lang="en-US"/>
          </a:p>
        </p:txBody>
      </p:sp>
    </p:spTree>
    <p:extLst>
      <p:ext uri="{BB962C8B-B14F-4D97-AF65-F5344CB8AC3E}">
        <p14:creationId xmlns:p14="http://schemas.microsoft.com/office/powerpoint/2010/main" val="30249208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31A4DB-B868-F960-0304-4975568D182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44CF793-67A2-4706-9273-6967F6EE619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6738384-B35F-A094-37CA-768A326B0BF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A5412E8-5C92-CA61-37B4-565C0055686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CA05446-82CE-01A6-2544-39FC76C703C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CB6555D-26E7-22EF-EAC9-EB9E8FC39400}"/>
              </a:ext>
            </a:extLst>
          </p:cNvPr>
          <p:cNvSpPr>
            <a:spLocks noGrp="1"/>
          </p:cNvSpPr>
          <p:nvPr>
            <p:ph type="dt" sz="half" idx="10"/>
          </p:nvPr>
        </p:nvSpPr>
        <p:spPr/>
        <p:txBody>
          <a:bodyPr/>
          <a:lstStyle/>
          <a:p>
            <a:fld id="{4DF13625-7FCE-474C-B244-A5AB1A2A09A4}" type="datetimeFigureOut">
              <a:rPr lang="en-US" smtClean="0"/>
              <a:t>2/8/2024</a:t>
            </a:fld>
            <a:endParaRPr lang="en-US"/>
          </a:p>
        </p:txBody>
      </p:sp>
      <p:sp>
        <p:nvSpPr>
          <p:cNvPr id="8" name="Footer Placeholder 7">
            <a:extLst>
              <a:ext uri="{FF2B5EF4-FFF2-40B4-BE49-F238E27FC236}">
                <a16:creationId xmlns:a16="http://schemas.microsoft.com/office/drawing/2014/main" id="{D5472560-E7AC-235A-0370-3BD6620A6FE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7055152-ED6C-3768-9F39-14B7CA306078}"/>
              </a:ext>
            </a:extLst>
          </p:cNvPr>
          <p:cNvSpPr>
            <a:spLocks noGrp="1"/>
          </p:cNvSpPr>
          <p:nvPr>
            <p:ph type="sldNum" sz="quarter" idx="12"/>
          </p:nvPr>
        </p:nvSpPr>
        <p:spPr/>
        <p:txBody>
          <a:bodyPr/>
          <a:lstStyle/>
          <a:p>
            <a:fld id="{05F13136-5B6A-4BA2-B150-0D3D67F87419}" type="slidenum">
              <a:rPr lang="en-US" smtClean="0"/>
              <a:t>‹#›</a:t>
            </a:fld>
            <a:endParaRPr lang="en-US"/>
          </a:p>
        </p:txBody>
      </p:sp>
    </p:spTree>
    <p:extLst>
      <p:ext uri="{BB962C8B-B14F-4D97-AF65-F5344CB8AC3E}">
        <p14:creationId xmlns:p14="http://schemas.microsoft.com/office/powerpoint/2010/main" val="14062809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A58E2D-6323-0D17-89FB-77C214C431C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534C734-8FB8-7248-6573-90AB69BE68F6}"/>
              </a:ext>
            </a:extLst>
          </p:cNvPr>
          <p:cNvSpPr>
            <a:spLocks noGrp="1"/>
          </p:cNvSpPr>
          <p:nvPr>
            <p:ph type="dt" sz="half" idx="10"/>
          </p:nvPr>
        </p:nvSpPr>
        <p:spPr/>
        <p:txBody>
          <a:bodyPr/>
          <a:lstStyle/>
          <a:p>
            <a:fld id="{4DF13625-7FCE-474C-B244-A5AB1A2A09A4}" type="datetimeFigureOut">
              <a:rPr lang="en-US" smtClean="0"/>
              <a:t>2/8/2024</a:t>
            </a:fld>
            <a:endParaRPr lang="en-US"/>
          </a:p>
        </p:txBody>
      </p:sp>
      <p:sp>
        <p:nvSpPr>
          <p:cNvPr id="4" name="Footer Placeholder 3">
            <a:extLst>
              <a:ext uri="{FF2B5EF4-FFF2-40B4-BE49-F238E27FC236}">
                <a16:creationId xmlns:a16="http://schemas.microsoft.com/office/drawing/2014/main" id="{C9DA6721-F88D-F2EC-C535-E5FD1B9F00A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010E247-A114-1608-1950-96AB38DC1FEE}"/>
              </a:ext>
            </a:extLst>
          </p:cNvPr>
          <p:cNvSpPr>
            <a:spLocks noGrp="1"/>
          </p:cNvSpPr>
          <p:nvPr>
            <p:ph type="sldNum" sz="quarter" idx="12"/>
          </p:nvPr>
        </p:nvSpPr>
        <p:spPr/>
        <p:txBody>
          <a:bodyPr/>
          <a:lstStyle/>
          <a:p>
            <a:fld id="{05F13136-5B6A-4BA2-B150-0D3D67F87419}" type="slidenum">
              <a:rPr lang="en-US" smtClean="0"/>
              <a:t>‹#›</a:t>
            </a:fld>
            <a:endParaRPr lang="en-US"/>
          </a:p>
        </p:txBody>
      </p:sp>
    </p:spTree>
    <p:extLst>
      <p:ext uri="{BB962C8B-B14F-4D97-AF65-F5344CB8AC3E}">
        <p14:creationId xmlns:p14="http://schemas.microsoft.com/office/powerpoint/2010/main" val="28414181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2C60448-0C85-83D3-4184-D2F04960FCDE}"/>
              </a:ext>
            </a:extLst>
          </p:cNvPr>
          <p:cNvSpPr>
            <a:spLocks noGrp="1"/>
          </p:cNvSpPr>
          <p:nvPr>
            <p:ph type="dt" sz="half" idx="10"/>
          </p:nvPr>
        </p:nvSpPr>
        <p:spPr/>
        <p:txBody>
          <a:bodyPr/>
          <a:lstStyle/>
          <a:p>
            <a:fld id="{4DF13625-7FCE-474C-B244-A5AB1A2A09A4}" type="datetimeFigureOut">
              <a:rPr lang="en-US" smtClean="0"/>
              <a:t>2/8/2024</a:t>
            </a:fld>
            <a:endParaRPr lang="en-US"/>
          </a:p>
        </p:txBody>
      </p:sp>
      <p:sp>
        <p:nvSpPr>
          <p:cNvPr id="3" name="Footer Placeholder 2">
            <a:extLst>
              <a:ext uri="{FF2B5EF4-FFF2-40B4-BE49-F238E27FC236}">
                <a16:creationId xmlns:a16="http://schemas.microsoft.com/office/drawing/2014/main" id="{51271854-B6CF-44C4-ED27-3776EFC39CA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9C22933-A42E-A4A4-EFBC-ED19A44DA1E2}"/>
              </a:ext>
            </a:extLst>
          </p:cNvPr>
          <p:cNvSpPr>
            <a:spLocks noGrp="1"/>
          </p:cNvSpPr>
          <p:nvPr>
            <p:ph type="sldNum" sz="quarter" idx="12"/>
          </p:nvPr>
        </p:nvSpPr>
        <p:spPr/>
        <p:txBody>
          <a:bodyPr/>
          <a:lstStyle/>
          <a:p>
            <a:fld id="{05F13136-5B6A-4BA2-B150-0D3D67F87419}" type="slidenum">
              <a:rPr lang="en-US" smtClean="0"/>
              <a:t>‹#›</a:t>
            </a:fld>
            <a:endParaRPr lang="en-US"/>
          </a:p>
        </p:txBody>
      </p:sp>
    </p:spTree>
    <p:extLst>
      <p:ext uri="{BB962C8B-B14F-4D97-AF65-F5344CB8AC3E}">
        <p14:creationId xmlns:p14="http://schemas.microsoft.com/office/powerpoint/2010/main" val="32415468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49F9E-82FB-4F25-3386-A423A27A2B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A6C7FC9-C24D-E556-26B5-9499E9F73EE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08A5E2D-4551-9983-0CF2-A8C46C958C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97B7B4F-976D-4F94-9AFA-5F29F1FE99D9}"/>
              </a:ext>
            </a:extLst>
          </p:cNvPr>
          <p:cNvSpPr>
            <a:spLocks noGrp="1"/>
          </p:cNvSpPr>
          <p:nvPr>
            <p:ph type="dt" sz="half" idx="10"/>
          </p:nvPr>
        </p:nvSpPr>
        <p:spPr/>
        <p:txBody>
          <a:bodyPr/>
          <a:lstStyle/>
          <a:p>
            <a:fld id="{4DF13625-7FCE-474C-B244-A5AB1A2A09A4}" type="datetimeFigureOut">
              <a:rPr lang="en-US" smtClean="0"/>
              <a:t>2/8/2024</a:t>
            </a:fld>
            <a:endParaRPr lang="en-US"/>
          </a:p>
        </p:txBody>
      </p:sp>
      <p:sp>
        <p:nvSpPr>
          <p:cNvPr id="6" name="Footer Placeholder 5">
            <a:extLst>
              <a:ext uri="{FF2B5EF4-FFF2-40B4-BE49-F238E27FC236}">
                <a16:creationId xmlns:a16="http://schemas.microsoft.com/office/drawing/2014/main" id="{A7FB3B5E-F416-57CE-165C-9809C53818D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57B3289-182A-2BBF-E623-9626E975A376}"/>
              </a:ext>
            </a:extLst>
          </p:cNvPr>
          <p:cNvSpPr>
            <a:spLocks noGrp="1"/>
          </p:cNvSpPr>
          <p:nvPr>
            <p:ph type="sldNum" sz="quarter" idx="12"/>
          </p:nvPr>
        </p:nvSpPr>
        <p:spPr/>
        <p:txBody>
          <a:bodyPr/>
          <a:lstStyle/>
          <a:p>
            <a:fld id="{05F13136-5B6A-4BA2-B150-0D3D67F87419}" type="slidenum">
              <a:rPr lang="en-US" smtClean="0"/>
              <a:t>‹#›</a:t>
            </a:fld>
            <a:endParaRPr lang="en-US"/>
          </a:p>
        </p:txBody>
      </p:sp>
    </p:spTree>
    <p:extLst>
      <p:ext uri="{BB962C8B-B14F-4D97-AF65-F5344CB8AC3E}">
        <p14:creationId xmlns:p14="http://schemas.microsoft.com/office/powerpoint/2010/main" val="26976804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8809F-4D3E-381D-9D32-D91A1C3C050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5FB84BA-6051-D409-15DD-19D4B7119E0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EC1122F-63B0-2FBA-86C3-2A22C41A86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D20B7D7-F4A9-47F0-862E-8E91B32B8D0A}"/>
              </a:ext>
            </a:extLst>
          </p:cNvPr>
          <p:cNvSpPr>
            <a:spLocks noGrp="1"/>
          </p:cNvSpPr>
          <p:nvPr>
            <p:ph type="dt" sz="half" idx="10"/>
          </p:nvPr>
        </p:nvSpPr>
        <p:spPr/>
        <p:txBody>
          <a:bodyPr/>
          <a:lstStyle/>
          <a:p>
            <a:fld id="{4DF13625-7FCE-474C-B244-A5AB1A2A09A4}" type="datetimeFigureOut">
              <a:rPr lang="en-US" smtClean="0"/>
              <a:t>2/8/2024</a:t>
            </a:fld>
            <a:endParaRPr lang="en-US"/>
          </a:p>
        </p:txBody>
      </p:sp>
      <p:sp>
        <p:nvSpPr>
          <p:cNvPr id="6" name="Footer Placeholder 5">
            <a:extLst>
              <a:ext uri="{FF2B5EF4-FFF2-40B4-BE49-F238E27FC236}">
                <a16:creationId xmlns:a16="http://schemas.microsoft.com/office/drawing/2014/main" id="{30281A19-3306-EBA0-873C-49467726928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077F040-056B-D55F-45FA-E81FBEC9D0B1}"/>
              </a:ext>
            </a:extLst>
          </p:cNvPr>
          <p:cNvSpPr>
            <a:spLocks noGrp="1"/>
          </p:cNvSpPr>
          <p:nvPr>
            <p:ph type="sldNum" sz="quarter" idx="12"/>
          </p:nvPr>
        </p:nvSpPr>
        <p:spPr/>
        <p:txBody>
          <a:bodyPr/>
          <a:lstStyle/>
          <a:p>
            <a:fld id="{05F13136-5B6A-4BA2-B150-0D3D67F87419}" type="slidenum">
              <a:rPr lang="en-US" smtClean="0"/>
              <a:t>‹#›</a:t>
            </a:fld>
            <a:endParaRPr lang="en-US"/>
          </a:p>
        </p:txBody>
      </p:sp>
    </p:spTree>
    <p:extLst>
      <p:ext uri="{BB962C8B-B14F-4D97-AF65-F5344CB8AC3E}">
        <p14:creationId xmlns:p14="http://schemas.microsoft.com/office/powerpoint/2010/main" val="37582586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0070134-FB2A-D9FB-5F75-B28EF133438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1D5C3CC-7A3B-59AE-1189-2ECF9B39FFE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2CDB2D4-0DCE-FC4A-44DE-3127C6A9092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F13625-7FCE-474C-B244-A5AB1A2A09A4}" type="datetimeFigureOut">
              <a:rPr lang="en-US" smtClean="0"/>
              <a:t>2/8/2024</a:t>
            </a:fld>
            <a:endParaRPr lang="en-US"/>
          </a:p>
        </p:txBody>
      </p:sp>
      <p:sp>
        <p:nvSpPr>
          <p:cNvPr id="5" name="Footer Placeholder 4">
            <a:extLst>
              <a:ext uri="{FF2B5EF4-FFF2-40B4-BE49-F238E27FC236}">
                <a16:creationId xmlns:a16="http://schemas.microsoft.com/office/drawing/2014/main" id="{2BA52140-0CC5-360F-A227-8BC5A42EB6B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7713A60-6778-3FBB-2A9E-FC5DD0620E1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F13136-5B6A-4BA2-B150-0D3D67F87419}" type="slidenum">
              <a:rPr lang="en-US" smtClean="0"/>
              <a:t>‹#›</a:t>
            </a:fld>
            <a:endParaRPr lang="en-US"/>
          </a:p>
        </p:txBody>
      </p:sp>
    </p:spTree>
    <p:extLst>
      <p:ext uri="{BB962C8B-B14F-4D97-AF65-F5344CB8AC3E}">
        <p14:creationId xmlns:p14="http://schemas.microsoft.com/office/powerpoint/2010/main" val="36433669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onetcodeconnector.org/find/family/code?s=15#15" TargetMode="External"/><Relationship Id="rId2" Type="http://schemas.openxmlformats.org/officeDocument/2006/relationships/hyperlink" Target="https://www.onetcodeconnector.org/help/ccreport/occ" TargetMode="External"/><Relationship Id="rId1" Type="http://schemas.openxmlformats.org/officeDocument/2006/relationships/slideLayout" Target="../slideLayouts/slideLayout7.xml"/><Relationship Id="rId6" Type="http://schemas.openxmlformats.org/officeDocument/2006/relationships/hyperlink" Target="https://www.onetcodeconnector.org/ccreport/15-1232.00" TargetMode="External"/><Relationship Id="rId5" Type="http://schemas.openxmlformats.org/officeDocument/2006/relationships/hyperlink" Target="https://www.onetcodeconnector.org/find/family/code?s=15#15-123" TargetMode="External"/><Relationship Id="rId4" Type="http://schemas.openxmlformats.org/officeDocument/2006/relationships/hyperlink" Target="https://www.onetcodeconnector.org/find/family/code?s=15#15-1"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www.digitalinclusion.org/digital-navigator-model/"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s://www.literacymn.org/" TargetMode="External"/><Relationship Id="rId2" Type="http://schemas.openxmlformats.org/officeDocument/2006/relationships/image" Target="../media/image6.jpeg"/><Relationship Id="rId1" Type="http://schemas.openxmlformats.org/officeDocument/2006/relationships/slideLayout" Target="../slideLayouts/slideLayout7.xml"/><Relationship Id="rId5" Type="http://schemas.openxmlformats.org/officeDocument/2006/relationships/hyperlink" Target="https://gov.louisiana.gov/index.cfm/newsroom/detail/2583" TargetMode="External"/><Relationship Id="rId4" Type="http://schemas.openxmlformats.org/officeDocument/2006/relationships/hyperlink" Target="https://www.digitalliteracyassessment.org/"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www.digitalliteracyassessment.org/"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s://www.fysc-ebr.org/" TargetMode="External"/><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s://www.digitalinclusion.org/blog/2021/12/09/digital-inclusion-funding-in-the-infrastructure-investment-jobs-act/" TargetMode="External"/><Relationship Id="rId2" Type="http://schemas.openxmlformats.org/officeDocument/2006/relationships/hyperlink" Target="mailto:johnrschweitzer@gmail.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broadbandusa.ntia.doc.gov/news/latest-news/biden-harris-administration-approves-louisianas-internet-all-initial-proposal"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broadbandusa.ntia.gov/funding-programs/digital-equity-act-programs"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en.wikipedia.org/wiki/National_Digital_Inclusion_Alliance#cite_note-past-7" TargetMode="External"/><Relationship Id="rId2" Type="http://schemas.openxmlformats.org/officeDocument/2006/relationships/hyperlink" Target="https://en.wikipedia.org/wiki/PAST_Foundation" TargetMode="External"/><Relationship Id="rId1" Type="http://schemas.openxmlformats.org/officeDocument/2006/relationships/slideLayout" Target="../slideLayouts/slideLayout2.xml"/><Relationship Id="rId6" Type="http://schemas.openxmlformats.org/officeDocument/2006/relationships/hyperlink" Target="https://en.wikipedia.org/wiki/National_Digital_Inclusion_Alliance#cite_note-affiliates-10" TargetMode="External"/><Relationship Id="rId5" Type="http://schemas.openxmlformats.org/officeDocument/2006/relationships/hyperlink" Target="https://en.wikipedia.org/wiki/National_Digital_Inclusion_Alliance#cite_note-guidestar-9" TargetMode="External"/><Relationship Id="rId4" Type="http://schemas.openxmlformats.org/officeDocument/2006/relationships/hyperlink" Target="https://en.wikipedia.org/wiki/National_Digital_Inclusion_Alliance#cite_note-angela-8" TargetMode="External"/></Relationships>
</file>

<file path=ppt/slides/_rels/slide7.xml.rels><?xml version="1.0" encoding="UTF-8" standalone="yes"?>
<Relationships xmlns="http://schemas.openxmlformats.org/package/2006/relationships"><Relationship Id="rId2" Type="http://schemas.openxmlformats.org/officeDocument/2006/relationships/hyperlink" Target="https://connect.louisiana.gov/media/fc2pdo4y/la-draft-digital-equity-plan.pdf"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stemmup.org/background/" TargetMode="External"/><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s://www.laworks.net/WorkforceDev/LRS/LRS_Rehabilitation.asp"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5B43B031-A563-A1AF-74FF-F2B8E7FB5376}"/>
              </a:ext>
            </a:extLst>
          </p:cNvPr>
          <p:cNvSpPr>
            <a:spLocks noGrp="1"/>
          </p:cNvSpPr>
          <p:nvPr>
            <p:ph type="ctrTitle"/>
          </p:nvPr>
        </p:nvSpPr>
        <p:spPr>
          <a:xfrm>
            <a:off x="1314824" y="735106"/>
            <a:ext cx="10053763" cy="2928470"/>
          </a:xfrm>
        </p:spPr>
        <p:txBody>
          <a:bodyPr anchor="b">
            <a:normAutofit/>
          </a:bodyPr>
          <a:lstStyle/>
          <a:p>
            <a:r>
              <a:rPr lang="en-US" sz="4800" b="1" dirty="0">
                <a:solidFill>
                  <a:srgbClr val="FFFFFF"/>
                </a:solidFill>
              </a:rPr>
              <a:t>Should there </a:t>
            </a:r>
            <a:r>
              <a:rPr lang="en-US" sz="4800" b="1">
                <a:solidFill>
                  <a:srgbClr val="FFFFFF"/>
                </a:solidFill>
              </a:rPr>
              <a:t>be  </a:t>
            </a:r>
            <a:r>
              <a:rPr lang="en-US" sz="4800" b="1" dirty="0">
                <a:solidFill>
                  <a:srgbClr val="FFFFFF"/>
                </a:solidFill>
              </a:rPr>
              <a:t>Internet Technology Training (ITT) </a:t>
            </a:r>
            <a:r>
              <a:rPr lang="en-US" sz="4800" dirty="0">
                <a:solidFill>
                  <a:srgbClr val="FFFFFF"/>
                </a:solidFill>
              </a:rPr>
              <a:t>at Family and Youth Services Center(FYSC) ?</a:t>
            </a:r>
          </a:p>
        </p:txBody>
      </p:sp>
      <p:sp>
        <p:nvSpPr>
          <p:cNvPr id="3" name="Subtitle 2">
            <a:extLst>
              <a:ext uri="{FF2B5EF4-FFF2-40B4-BE49-F238E27FC236}">
                <a16:creationId xmlns:a16="http://schemas.microsoft.com/office/drawing/2014/main" id="{3FA71F2F-4AC9-0E71-043C-944938D456DE}"/>
              </a:ext>
            </a:extLst>
          </p:cNvPr>
          <p:cNvSpPr>
            <a:spLocks noGrp="1"/>
          </p:cNvSpPr>
          <p:nvPr>
            <p:ph type="subTitle" idx="1"/>
          </p:nvPr>
        </p:nvSpPr>
        <p:spPr>
          <a:xfrm>
            <a:off x="1350682" y="4870824"/>
            <a:ext cx="10005951" cy="1458258"/>
          </a:xfrm>
        </p:spPr>
        <p:txBody>
          <a:bodyPr anchor="ctr">
            <a:normAutofit/>
          </a:bodyPr>
          <a:lstStyle/>
          <a:p>
            <a:pPr algn="l"/>
            <a:endParaRPr lang="en-US" sz="2200"/>
          </a:p>
          <a:p>
            <a:pPr algn="l"/>
            <a:r>
              <a:rPr lang="en-US" sz="2200"/>
              <a:t>A pre-proposal discussion of the need for training dis-enfranchised youth in 22</a:t>
            </a:r>
            <a:r>
              <a:rPr lang="en-US" sz="2200" baseline="30000"/>
              <a:t>nd</a:t>
            </a:r>
            <a:r>
              <a:rPr lang="en-US" sz="2200"/>
              <a:t> Century technology to engage with the job market and increase digital equity in Louisiana</a:t>
            </a:r>
          </a:p>
        </p:txBody>
      </p:sp>
    </p:spTree>
    <p:extLst>
      <p:ext uri="{BB962C8B-B14F-4D97-AF65-F5344CB8AC3E}">
        <p14:creationId xmlns:p14="http://schemas.microsoft.com/office/powerpoint/2010/main" val="17408828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7">
            <a:extLst>
              <a:ext uri="{FF2B5EF4-FFF2-40B4-BE49-F238E27FC236}">
                <a16:creationId xmlns:a16="http://schemas.microsoft.com/office/drawing/2014/main" id="{04557972-8CB2-606F-8E0F-A11D0CBDB8D5}"/>
              </a:ext>
            </a:extLst>
          </p:cNvPr>
          <p:cNvSpPr>
            <a:spLocks noChangeArrowheads="1"/>
          </p:cNvSpPr>
          <p:nvPr/>
        </p:nvSpPr>
        <p:spPr bwMode="auto">
          <a:xfrm>
            <a:off x="1028700" y="1967266"/>
            <a:ext cx="2628900" cy="2547257"/>
          </a:xfrm>
          <a:prstGeom prst="rect">
            <a:avLst/>
          </a:prstGeom>
          <a:noFill/>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 anchorCtr="0" compatLnSpc="1">
            <a:prstTxWarp prst="textNoShape">
              <a:avLst/>
            </a:prstTxWarp>
            <a:norm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eaLnBrk="1" fontAlgn="base" hangingPunct="1">
              <a:lnSpc>
                <a:spcPct val="90000"/>
              </a:lnSpc>
              <a:spcAft>
                <a:spcPts val="600"/>
              </a:spcAft>
              <a:buClrTx/>
              <a:buSzTx/>
              <a:tabLst/>
            </a:pPr>
            <a:r>
              <a:rPr kumimoji="0" lang="en-US" altLang="en-US" sz="3600" b="1" i="0" u="none" strike="noStrike" kern="1200" cap="none" normalizeH="0" baseline="0">
                <a:ln>
                  <a:noFill/>
                </a:ln>
                <a:solidFill>
                  <a:srgbClr val="FFFFFF"/>
                </a:solidFill>
                <a:effectLst/>
                <a:latin typeface="+mj-lt"/>
                <a:ea typeface="+mj-ea"/>
                <a:cs typeface="+mj-cs"/>
                <a:hlinkClick r:id="rId2"/>
              </a:rPr>
              <a:t>SOC Occupation Groups</a:t>
            </a:r>
            <a:endParaRPr kumimoji="0" lang="en-US" altLang="en-US" sz="3600" b="1" i="0" u="none" strike="noStrike" kern="1200" cap="none" normalizeH="0" baseline="0">
              <a:ln>
                <a:noFill/>
              </a:ln>
              <a:solidFill>
                <a:srgbClr val="FFFFFF"/>
              </a:solidFill>
              <a:effectLst/>
              <a:latin typeface="+mj-lt"/>
              <a:ea typeface="+mj-ea"/>
              <a:cs typeface="+mj-cs"/>
            </a:endParaRPr>
          </a:p>
          <a:p>
            <a:pPr marL="0" marR="0" lvl="0" indent="0" algn="ctr" eaLnBrk="1" fontAlgn="base" hangingPunct="1">
              <a:lnSpc>
                <a:spcPct val="90000"/>
              </a:lnSpc>
              <a:spcAft>
                <a:spcPts val="600"/>
              </a:spcAft>
              <a:buClrTx/>
              <a:buSzTx/>
              <a:tabLst/>
            </a:pPr>
            <a:endParaRPr kumimoji="0" lang="en-US" altLang="en-US" sz="3600" b="0" i="0" u="none" strike="noStrike" kern="1200" cap="none" normalizeH="0" baseline="0">
              <a:ln>
                <a:noFill/>
              </a:ln>
              <a:solidFill>
                <a:srgbClr val="FFFFFF"/>
              </a:solidFill>
              <a:effectLst/>
              <a:latin typeface="+mj-lt"/>
              <a:ea typeface="+mj-ea"/>
              <a:cs typeface="+mj-cs"/>
            </a:endParaRPr>
          </a:p>
        </p:txBody>
      </p:sp>
      <p:graphicFrame>
        <p:nvGraphicFramePr>
          <p:cNvPr id="12" name="Table 11">
            <a:extLst>
              <a:ext uri="{FF2B5EF4-FFF2-40B4-BE49-F238E27FC236}">
                <a16:creationId xmlns:a16="http://schemas.microsoft.com/office/drawing/2014/main" id="{C54D0981-E3BE-C670-2F1A-0ABE85871FC5}"/>
              </a:ext>
            </a:extLst>
          </p:cNvPr>
          <p:cNvGraphicFramePr>
            <a:graphicFrameLocks noGrp="1"/>
          </p:cNvGraphicFramePr>
          <p:nvPr>
            <p:extLst>
              <p:ext uri="{D42A27DB-BD31-4B8C-83A1-F6EECF244321}">
                <p14:modId xmlns:p14="http://schemas.microsoft.com/office/powerpoint/2010/main" val="1132090778"/>
              </p:ext>
            </p:extLst>
          </p:nvPr>
        </p:nvGraphicFramePr>
        <p:xfrm>
          <a:off x="4216526" y="1422400"/>
          <a:ext cx="8040129" cy="5720675"/>
        </p:xfrm>
        <a:graphic>
          <a:graphicData uri="http://schemas.openxmlformats.org/drawingml/2006/table">
            <a:tbl>
              <a:tblPr firstRow="1" bandRow="1"/>
              <a:tblGrid>
                <a:gridCol w="4560879">
                  <a:extLst>
                    <a:ext uri="{9D8B030D-6E8A-4147-A177-3AD203B41FA5}">
                      <a16:colId xmlns:a16="http://schemas.microsoft.com/office/drawing/2014/main" val="103385692"/>
                    </a:ext>
                  </a:extLst>
                </a:gridCol>
                <a:gridCol w="3479250">
                  <a:extLst>
                    <a:ext uri="{9D8B030D-6E8A-4147-A177-3AD203B41FA5}">
                      <a16:colId xmlns:a16="http://schemas.microsoft.com/office/drawing/2014/main" val="3878178427"/>
                    </a:ext>
                  </a:extLst>
                </a:gridCol>
              </a:tblGrid>
              <a:tr h="1269339">
                <a:tc>
                  <a:txBody>
                    <a:bodyPr/>
                    <a:lstStyle/>
                    <a:p>
                      <a:pPr algn="l" fontAlgn="t"/>
                      <a:r>
                        <a:rPr lang="en-US" sz="2800">
                          <a:effectLst/>
                          <a:latin typeface="Arial" panose="020B0604020202020204" pitchFamily="34" charset="0"/>
                        </a:rPr>
                        <a:t>15-0000</a:t>
                      </a:r>
                    </a:p>
                  </a:txBody>
                  <a:tcPr marL="35156" marR="35156" marT="35156" marB="35156">
                    <a:lnL>
                      <a:noFill/>
                    </a:lnL>
                    <a:lnR>
                      <a:noFill/>
                    </a:lnR>
                    <a:lnT>
                      <a:noFill/>
                    </a:lnT>
                    <a:lnB>
                      <a:noFill/>
                    </a:lnB>
                    <a:noFill/>
                  </a:tcPr>
                </a:tc>
                <a:tc>
                  <a:txBody>
                    <a:bodyPr/>
                    <a:lstStyle/>
                    <a:p>
                      <a:pPr algn="l" fontAlgn="t"/>
                      <a:r>
                        <a:rPr lang="en-US" sz="2800">
                          <a:effectLst/>
                          <a:latin typeface="Arial" panose="020B0604020202020204" pitchFamily="34" charset="0"/>
                          <a:hlinkClick r:id="rId3"/>
                        </a:rPr>
                        <a:t>Computer and Mathematical Occupations</a:t>
                      </a:r>
                      <a:endParaRPr lang="en-US" sz="2800">
                        <a:effectLst/>
                        <a:latin typeface="Arial" panose="020B0604020202020204" pitchFamily="34" charset="0"/>
                      </a:endParaRPr>
                    </a:p>
                  </a:txBody>
                  <a:tcPr marL="35156" marR="35156" marT="35156" marB="35156">
                    <a:lnL>
                      <a:noFill/>
                    </a:lnL>
                    <a:lnR>
                      <a:noFill/>
                    </a:lnR>
                    <a:lnT>
                      <a:noFill/>
                    </a:lnT>
                    <a:lnB>
                      <a:noFill/>
                    </a:lnB>
                    <a:noFill/>
                  </a:tcPr>
                </a:tc>
                <a:extLst>
                  <a:ext uri="{0D108BD9-81ED-4DB2-BD59-A6C34878D82A}">
                    <a16:rowId xmlns:a16="http://schemas.microsoft.com/office/drawing/2014/main" val="1124458348"/>
                  </a:ext>
                </a:extLst>
              </a:tr>
              <a:tr h="868255">
                <a:tc>
                  <a:txBody>
                    <a:bodyPr/>
                    <a:lstStyle/>
                    <a:p>
                      <a:pPr algn="l" fontAlgn="t"/>
                      <a:r>
                        <a:rPr lang="en-US" sz="2800">
                          <a:effectLst/>
                          <a:latin typeface="Arial" panose="020B0604020202020204" pitchFamily="34" charset="0"/>
                        </a:rPr>
                        <a:t>15-1200</a:t>
                      </a:r>
                    </a:p>
                  </a:txBody>
                  <a:tcPr marL="35156" marR="35156" marT="35156" marB="35156">
                    <a:lnL>
                      <a:noFill/>
                    </a:lnL>
                    <a:lnR>
                      <a:noFill/>
                    </a:lnR>
                    <a:lnT>
                      <a:noFill/>
                    </a:lnT>
                    <a:lnB>
                      <a:noFill/>
                    </a:lnB>
                    <a:noFill/>
                  </a:tcPr>
                </a:tc>
                <a:tc>
                  <a:txBody>
                    <a:bodyPr/>
                    <a:lstStyle/>
                    <a:p>
                      <a:pPr algn="l" fontAlgn="t"/>
                      <a:r>
                        <a:rPr lang="en-US" sz="2800">
                          <a:effectLst/>
                          <a:latin typeface="Arial" panose="020B0604020202020204" pitchFamily="34" charset="0"/>
                          <a:hlinkClick r:id="rId4"/>
                        </a:rPr>
                        <a:t>Computer Occupations</a:t>
                      </a:r>
                      <a:endParaRPr lang="en-US" sz="2800">
                        <a:effectLst/>
                        <a:latin typeface="Arial" panose="020B0604020202020204" pitchFamily="34" charset="0"/>
                      </a:endParaRPr>
                    </a:p>
                  </a:txBody>
                  <a:tcPr marL="175781" marR="35156" marT="35156" marB="35156">
                    <a:lnL>
                      <a:noFill/>
                    </a:lnL>
                    <a:lnR>
                      <a:noFill/>
                    </a:lnR>
                    <a:lnT>
                      <a:noFill/>
                    </a:lnT>
                    <a:lnB>
                      <a:noFill/>
                    </a:lnB>
                    <a:noFill/>
                  </a:tcPr>
                </a:tc>
                <a:extLst>
                  <a:ext uri="{0D108BD9-81ED-4DB2-BD59-A6C34878D82A}">
                    <a16:rowId xmlns:a16="http://schemas.microsoft.com/office/drawing/2014/main" val="2682900844"/>
                  </a:ext>
                </a:extLst>
              </a:tr>
              <a:tr h="1242539">
                <a:tc>
                  <a:txBody>
                    <a:bodyPr/>
                    <a:lstStyle/>
                    <a:p>
                      <a:pPr algn="l" fontAlgn="t"/>
                      <a:r>
                        <a:rPr lang="en-US" sz="2800">
                          <a:effectLst/>
                          <a:latin typeface="Arial" panose="020B0604020202020204" pitchFamily="34" charset="0"/>
                        </a:rPr>
                        <a:t>15-1230</a:t>
                      </a:r>
                    </a:p>
                  </a:txBody>
                  <a:tcPr marL="35156" marR="35156" marT="35156" marB="35156">
                    <a:lnL>
                      <a:noFill/>
                    </a:lnL>
                    <a:lnR>
                      <a:noFill/>
                    </a:lnR>
                    <a:lnT>
                      <a:noFill/>
                    </a:lnT>
                    <a:lnB>
                      <a:noFill/>
                    </a:lnB>
                    <a:noFill/>
                  </a:tcPr>
                </a:tc>
                <a:tc>
                  <a:txBody>
                    <a:bodyPr/>
                    <a:lstStyle/>
                    <a:p>
                      <a:pPr algn="l" fontAlgn="t"/>
                      <a:r>
                        <a:rPr lang="en-US" sz="2800">
                          <a:effectLst/>
                          <a:latin typeface="Arial" panose="020B0604020202020204" pitchFamily="34" charset="0"/>
                          <a:hlinkClick r:id="rId5"/>
                        </a:rPr>
                        <a:t>Computer Support Specialists</a:t>
                      </a:r>
                      <a:endParaRPr lang="en-US" sz="2800">
                        <a:effectLst/>
                        <a:latin typeface="Arial" panose="020B0604020202020204" pitchFamily="34" charset="0"/>
                      </a:endParaRPr>
                    </a:p>
                  </a:txBody>
                  <a:tcPr marL="316406" marR="35156" marT="35156" marB="35156">
                    <a:lnL>
                      <a:noFill/>
                    </a:lnL>
                    <a:lnR>
                      <a:noFill/>
                    </a:lnR>
                    <a:lnT>
                      <a:noFill/>
                    </a:lnT>
                    <a:lnB>
                      <a:noFill/>
                    </a:lnB>
                    <a:noFill/>
                  </a:tcPr>
                </a:tc>
                <a:extLst>
                  <a:ext uri="{0D108BD9-81ED-4DB2-BD59-A6C34878D82A}">
                    <a16:rowId xmlns:a16="http://schemas.microsoft.com/office/drawing/2014/main" val="1787281701"/>
                  </a:ext>
                </a:extLst>
              </a:tr>
              <a:tr h="2071506">
                <a:tc>
                  <a:txBody>
                    <a:bodyPr/>
                    <a:lstStyle/>
                    <a:p>
                      <a:pPr algn="l" fontAlgn="t"/>
                      <a:r>
                        <a:rPr lang="en-US" sz="2800" b="1" dirty="0">
                          <a:effectLst/>
                          <a:latin typeface="Arial" panose="020B0604020202020204" pitchFamily="34" charset="0"/>
                        </a:rPr>
                        <a:t>15-1232.00</a:t>
                      </a:r>
                    </a:p>
                  </a:txBody>
                  <a:tcPr marL="35156" marR="35156" marT="35156" marB="35156">
                    <a:lnL>
                      <a:noFill/>
                    </a:lnL>
                    <a:lnR>
                      <a:noFill/>
                    </a:lnR>
                    <a:lnT>
                      <a:noFill/>
                    </a:lnT>
                    <a:lnB>
                      <a:noFill/>
                    </a:lnB>
                    <a:noFill/>
                  </a:tcPr>
                </a:tc>
                <a:tc>
                  <a:txBody>
                    <a:bodyPr/>
                    <a:lstStyle/>
                    <a:p>
                      <a:pPr algn="l" fontAlgn="t"/>
                      <a:r>
                        <a:rPr lang="en-US" sz="2800" b="1" dirty="0">
                          <a:effectLst/>
                          <a:latin typeface="Arial" panose="020B0604020202020204" pitchFamily="34" charset="0"/>
                        </a:rPr>
                        <a:t>Computer User Support Specialists</a:t>
                      </a:r>
                    </a:p>
                    <a:p>
                      <a:pPr algn="l" fontAlgn="t"/>
                      <a:endParaRPr lang="en-US" sz="2800" b="1" dirty="0">
                        <a:effectLst/>
                        <a:latin typeface="Arial" panose="020B0604020202020204" pitchFamily="34" charset="0"/>
                      </a:endParaRPr>
                    </a:p>
                    <a:p>
                      <a:pPr algn="l" fontAlgn="t"/>
                      <a:endParaRPr lang="en-US" sz="2800" b="1" dirty="0">
                        <a:effectLst/>
                        <a:latin typeface="Arial" panose="020B0604020202020204" pitchFamily="34" charset="0"/>
                      </a:endParaRPr>
                    </a:p>
                  </a:txBody>
                  <a:tcPr marL="457030" marR="35156" marT="35156" marB="35156">
                    <a:lnL>
                      <a:noFill/>
                    </a:lnL>
                    <a:lnR>
                      <a:noFill/>
                    </a:lnR>
                    <a:lnT>
                      <a:noFill/>
                    </a:lnT>
                    <a:lnB>
                      <a:noFill/>
                    </a:lnB>
                    <a:noFill/>
                  </a:tcPr>
                </a:tc>
                <a:extLst>
                  <a:ext uri="{0D108BD9-81ED-4DB2-BD59-A6C34878D82A}">
                    <a16:rowId xmlns:a16="http://schemas.microsoft.com/office/drawing/2014/main" val="2514654778"/>
                  </a:ext>
                </a:extLst>
              </a:tr>
            </a:tbl>
          </a:graphicData>
        </a:graphic>
      </p:graphicFrame>
      <p:sp>
        <p:nvSpPr>
          <p:cNvPr id="14" name="TextBox 13">
            <a:extLst>
              <a:ext uri="{FF2B5EF4-FFF2-40B4-BE49-F238E27FC236}">
                <a16:creationId xmlns:a16="http://schemas.microsoft.com/office/drawing/2014/main" id="{10381FC0-B358-BB49-8BC9-3812367F57C8}"/>
              </a:ext>
            </a:extLst>
          </p:cNvPr>
          <p:cNvSpPr txBox="1"/>
          <p:nvPr/>
        </p:nvSpPr>
        <p:spPr>
          <a:xfrm>
            <a:off x="717422" y="6179127"/>
            <a:ext cx="10772614" cy="707886"/>
          </a:xfrm>
          <a:prstGeom prst="rect">
            <a:avLst/>
          </a:prstGeom>
          <a:noFill/>
        </p:spPr>
        <p:txBody>
          <a:bodyPr wrap="square" rtlCol="0">
            <a:spAutoFit/>
          </a:bodyPr>
          <a:lstStyle/>
          <a:p>
            <a:r>
              <a:rPr lang="en-US" sz="2000" dirty="0">
                <a:hlinkClick r:id="rId6"/>
              </a:rPr>
              <a:t>https://www.onetcodeconnector.org/ccreport/15-1232.00</a:t>
            </a:r>
            <a:endParaRPr lang="en-US" sz="2000" dirty="0"/>
          </a:p>
          <a:p>
            <a:endParaRPr lang="en-US" sz="2000" dirty="0"/>
          </a:p>
        </p:txBody>
      </p:sp>
      <p:sp>
        <p:nvSpPr>
          <p:cNvPr id="16" name="TextBox 15">
            <a:extLst>
              <a:ext uri="{FF2B5EF4-FFF2-40B4-BE49-F238E27FC236}">
                <a16:creationId xmlns:a16="http://schemas.microsoft.com/office/drawing/2014/main" id="{D8C71671-8524-6934-87A2-63C439F9568E}"/>
              </a:ext>
            </a:extLst>
          </p:cNvPr>
          <p:cNvSpPr txBox="1"/>
          <p:nvPr/>
        </p:nvSpPr>
        <p:spPr>
          <a:xfrm>
            <a:off x="193964" y="505934"/>
            <a:ext cx="13041745" cy="646331"/>
          </a:xfrm>
          <a:prstGeom prst="rect">
            <a:avLst/>
          </a:prstGeom>
          <a:noFill/>
        </p:spPr>
        <p:txBody>
          <a:bodyPr wrap="square" rtlCol="0">
            <a:spAutoFit/>
          </a:bodyPr>
          <a:lstStyle/>
          <a:p>
            <a:r>
              <a:rPr lang="en-US" sz="3600" dirty="0"/>
              <a:t>Department of Labor O-Net Occupation Groups and Job Titles</a:t>
            </a:r>
          </a:p>
        </p:txBody>
      </p:sp>
    </p:spTree>
    <p:extLst>
      <p:ext uri="{BB962C8B-B14F-4D97-AF65-F5344CB8AC3E}">
        <p14:creationId xmlns:p14="http://schemas.microsoft.com/office/powerpoint/2010/main" val="33258371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4BC17C3-0D60-1085-091D-05EA30CAD71A}"/>
              </a:ext>
            </a:extLst>
          </p:cNvPr>
          <p:cNvSpPr txBox="1"/>
          <p:nvPr/>
        </p:nvSpPr>
        <p:spPr>
          <a:xfrm>
            <a:off x="1743075" y="0"/>
            <a:ext cx="8814089" cy="769441"/>
          </a:xfrm>
          <a:prstGeom prst="rect">
            <a:avLst/>
          </a:prstGeom>
          <a:noFill/>
        </p:spPr>
        <p:txBody>
          <a:bodyPr wrap="square" rtlCol="0">
            <a:spAutoFit/>
          </a:bodyPr>
          <a:lstStyle/>
          <a:p>
            <a:pPr algn="ctr"/>
            <a:r>
              <a:rPr lang="en-US" sz="4400" dirty="0"/>
              <a:t>Digital Navigator Model</a:t>
            </a:r>
          </a:p>
        </p:txBody>
      </p:sp>
      <p:sp>
        <p:nvSpPr>
          <p:cNvPr id="5" name="TextBox 4">
            <a:extLst>
              <a:ext uri="{FF2B5EF4-FFF2-40B4-BE49-F238E27FC236}">
                <a16:creationId xmlns:a16="http://schemas.microsoft.com/office/drawing/2014/main" id="{64E8E1EE-0899-8300-907B-C90D6A40FB79}"/>
              </a:ext>
            </a:extLst>
          </p:cNvPr>
          <p:cNvSpPr txBox="1"/>
          <p:nvPr/>
        </p:nvSpPr>
        <p:spPr>
          <a:xfrm>
            <a:off x="180975" y="1466850"/>
            <a:ext cx="11772900" cy="5232202"/>
          </a:xfrm>
          <a:prstGeom prst="rect">
            <a:avLst/>
          </a:prstGeom>
          <a:noFill/>
        </p:spPr>
        <p:txBody>
          <a:bodyPr wrap="square">
            <a:spAutoFit/>
          </a:bodyPr>
          <a:lstStyle/>
          <a:p>
            <a:pPr algn="l" fontAlgn="base"/>
            <a:r>
              <a:rPr lang="en-US" sz="2800" b="1" i="0" dirty="0">
                <a:solidFill>
                  <a:srgbClr val="000000"/>
                </a:solidFill>
                <a:effectLst/>
                <a:latin typeface="Open Sans" panose="020B0606030504020204" pitchFamily="34" charset="0"/>
              </a:rPr>
              <a:t>Digital navigators </a:t>
            </a:r>
            <a:r>
              <a:rPr lang="en-US" sz="2800" b="0" i="0" dirty="0">
                <a:solidFill>
                  <a:srgbClr val="000000"/>
                </a:solidFill>
                <a:effectLst/>
                <a:latin typeface="Open Sans" panose="020B0606030504020204" pitchFamily="34" charset="0"/>
              </a:rPr>
              <a:t>are individuals who address the whole digital inclusion process — home connectivity, devices, and digital skills — with community members through repeated interactions.</a:t>
            </a:r>
          </a:p>
          <a:p>
            <a:pPr algn="l" fontAlgn="base"/>
            <a:endParaRPr lang="en-US" sz="2800" b="0" i="0" dirty="0">
              <a:solidFill>
                <a:srgbClr val="000000"/>
              </a:solidFill>
              <a:effectLst/>
              <a:latin typeface="Open Sans" panose="020B0606030504020204" pitchFamily="34" charset="0"/>
            </a:endParaRPr>
          </a:p>
          <a:p>
            <a:pPr algn="l" fontAlgn="base"/>
            <a:r>
              <a:rPr lang="en-US" sz="2800" b="0" i="0" dirty="0">
                <a:solidFill>
                  <a:srgbClr val="000000"/>
                </a:solidFill>
                <a:effectLst/>
                <a:latin typeface="Open Sans" panose="020B0606030504020204" pitchFamily="34" charset="0"/>
              </a:rPr>
              <a:t>With on-demand services or through appointments, digital navigators support both urgent needs and long-term goals. Most digital navigators provide general support, and some offer specialized support for specific topics, such as healthcare, and for specific populations, including people with disabilities, returning citizens, higher education students, and caregivers to K-12 students.</a:t>
            </a:r>
          </a:p>
          <a:p>
            <a:pPr algn="l" fontAlgn="base"/>
            <a:endParaRPr lang="en-US" b="0" i="0" dirty="0">
              <a:solidFill>
                <a:srgbClr val="000000"/>
              </a:solidFill>
              <a:effectLst/>
              <a:latin typeface="Open Sans" panose="020B0606030504020204" pitchFamily="34" charset="0"/>
              <a:hlinkClick r:id="rId2"/>
            </a:endParaRPr>
          </a:p>
          <a:p>
            <a:pPr algn="l" fontAlgn="base"/>
            <a:r>
              <a:rPr lang="en-US" b="0" i="0" dirty="0">
                <a:solidFill>
                  <a:srgbClr val="000000"/>
                </a:solidFill>
                <a:effectLst/>
                <a:latin typeface="Open Sans" panose="020B0606030504020204" pitchFamily="34" charset="0"/>
                <a:hlinkClick r:id="rId2"/>
              </a:rPr>
              <a:t>https://www.digitalinclusion.org/digital-navigator-model/</a:t>
            </a:r>
            <a:endParaRPr lang="en-US" b="0" i="0" dirty="0">
              <a:solidFill>
                <a:srgbClr val="000000"/>
              </a:solidFill>
              <a:effectLst/>
              <a:latin typeface="Open Sans" panose="020B0606030504020204" pitchFamily="34" charset="0"/>
            </a:endParaRPr>
          </a:p>
          <a:p>
            <a:pPr algn="l" fontAlgn="base"/>
            <a:endParaRPr lang="en-US" b="0" i="0" dirty="0">
              <a:solidFill>
                <a:srgbClr val="000000"/>
              </a:solidFill>
              <a:effectLst/>
              <a:latin typeface="Open Sans" panose="020B0606030504020204" pitchFamily="34" charset="0"/>
            </a:endParaRPr>
          </a:p>
        </p:txBody>
      </p:sp>
    </p:spTree>
    <p:extLst>
      <p:ext uri="{BB962C8B-B14F-4D97-AF65-F5344CB8AC3E}">
        <p14:creationId xmlns:p14="http://schemas.microsoft.com/office/powerpoint/2010/main" val="34468452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No photo description available.">
            <a:extLst>
              <a:ext uri="{FF2B5EF4-FFF2-40B4-BE49-F238E27FC236}">
                <a16:creationId xmlns:a16="http://schemas.microsoft.com/office/drawing/2014/main" id="{0858BF3E-4FDB-554E-7839-1F8944F4E69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28850" y="104774"/>
            <a:ext cx="4819650" cy="4276725"/>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CDF5BDA4-9564-6244-0A8F-612CB36FB3CC}"/>
              </a:ext>
            </a:extLst>
          </p:cNvPr>
          <p:cNvSpPr txBox="1"/>
          <p:nvPr/>
        </p:nvSpPr>
        <p:spPr>
          <a:xfrm>
            <a:off x="7362825" y="1019175"/>
            <a:ext cx="4610100" cy="2308324"/>
          </a:xfrm>
          <a:prstGeom prst="rect">
            <a:avLst/>
          </a:prstGeom>
          <a:noFill/>
        </p:spPr>
        <p:txBody>
          <a:bodyPr wrap="square" rtlCol="0">
            <a:spAutoFit/>
          </a:bodyPr>
          <a:lstStyle/>
          <a:p>
            <a:pPr algn="l" latinLnBrk="0"/>
            <a:r>
              <a:rPr lang="en-US" b="1" i="0">
                <a:solidFill>
                  <a:srgbClr val="2D4C75"/>
                </a:solidFill>
                <a:effectLst/>
                <a:latin typeface="Roboto" panose="02000000000000000000" pitchFamily="2" charset="0"/>
              </a:rPr>
              <a:t>Northstar Partnership</a:t>
            </a:r>
          </a:p>
          <a:p>
            <a:pPr algn="l"/>
            <a:r>
              <a:rPr lang="en-US" b="0" i="0">
                <a:solidFill>
                  <a:srgbClr val="1E324C"/>
                </a:solidFill>
                <a:effectLst/>
                <a:latin typeface="Inter"/>
              </a:rPr>
              <a:t>LOUIS is pleased to announce a partnership with </a:t>
            </a:r>
            <a:r>
              <a:rPr lang="en-US" b="0" i="0" u="sng">
                <a:solidFill>
                  <a:srgbClr val="2D4C75"/>
                </a:solidFill>
                <a:effectLst/>
                <a:latin typeface="Inter"/>
                <a:hlinkClick r:id="rId3"/>
              </a:rPr>
              <a:t>Literacy Minnesota</a:t>
            </a:r>
            <a:r>
              <a:rPr lang="en-US" b="0" i="0">
                <a:solidFill>
                  <a:srgbClr val="1E324C"/>
                </a:solidFill>
                <a:effectLst/>
                <a:latin typeface="Inter"/>
              </a:rPr>
              <a:t> to bring their </a:t>
            </a:r>
            <a:r>
              <a:rPr lang="en-US" b="0" i="0" u="sng">
                <a:solidFill>
                  <a:srgbClr val="2D4C75"/>
                </a:solidFill>
                <a:effectLst/>
                <a:latin typeface="Inter"/>
                <a:hlinkClick r:id="rId4"/>
              </a:rPr>
              <a:t>Northstar digital literacy</a:t>
            </a:r>
            <a:r>
              <a:rPr lang="en-US" b="0" i="0">
                <a:solidFill>
                  <a:srgbClr val="1E324C"/>
                </a:solidFill>
                <a:effectLst/>
                <a:latin typeface="Inter"/>
              </a:rPr>
              <a:t> testing center capacity to Louisiana along with a professional development series on testing center administration and delivery of digital literacy educational programming.</a:t>
            </a:r>
          </a:p>
        </p:txBody>
      </p:sp>
      <p:sp>
        <p:nvSpPr>
          <p:cNvPr id="3" name="TextBox 2">
            <a:extLst>
              <a:ext uri="{FF2B5EF4-FFF2-40B4-BE49-F238E27FC236}">
                <a16:creationId xmlns:a16="http://schemas.microsoft.com/office/drawing/2014/main" id="{4C5DE225-AF19-7315-B5FF-548C4B33D2A9}"/>
              </a:ext>
            </a:extLst>
          </p:cNvPr>
          <p:cNvSpPr txBox="1"/>
          <p:nvPr/>
        </p:nvSpPr>
        <p:spPr>
          <a:xfrm>
            <a:off x="748145" y="3953164"/>
            <a:ext cx="10991273" cy="2585323"/>
          </a:xfrm>
          <a:prstGeom prst="rect">
            <a:avLst/>
          </a:prstGeom>
          <a:noFill/>
        </p:spPr>
        <p:txBody>
          <a:bodyPr wrap="square" rtlCol="0">
            <a:spAutoFit/>
          </a:bodyPr>
          <a:lstStyle/>
          <a:p>
            <a:pPr algn="l" latinLnBrk="0"/>
            <a:endParaRPr lang="en-US" b="1" i="0" dirty="0">
              <a:solidFill>
                <a:srgbClr val="2D4C75"/>
              </a:solidFill>
              <a:effectLst/>
              <a:latin typeface="Roboto" panose="02000000000000000000" pitchFamily="2" charset="0"/>
            </a:endParaRPr>
          </a:p>
          <a:p>
            <a:pPr algn="l" latinLnBrk="0"/>
            <a:endParaRPr lang="en-US" b="1" dirty="0">
              <a:solidFill>
                <a:srgbClr val="2D4C75"/>
              </a:solidFill>
              <a:latin typeface="Roboto" panose="02000000000000000000" pitchFamily="2" charset="0"/>
            </a:endParaRPr>
          </a:p>
          <a:p>
            <a:pPr algn="l" latinLnBrk="0"/>
            <a:r>
              <a:rPr lang="en-US" b="1" i="0" dirty="0">
                <a:solidFill>
                  <a:srgbClr val="2D4C75"/>
                </a:solidFill>
                <a:effectLst/>
                <a:latin typeface="Roboto" panose="02000000000000000000" pitchFamily="2" charset="0"/>
              </a:rPr>
              <a:t>Background</a:t>
            </a:r>
          </a:p>
          <a:p>
            <a:pPr algn="l"/>
            <a:r>
              <a:rPr lang="en-US" b="0" i="0" dirty="0">
                <a:solidFill>
                  <a:srgbClr val="1E324C"/>
                </a:solidFill>
                <a:effectLst/>
                <a:latin typeface="Inter"/>
              </a:rPr>
              <a:t>As part of the </a:t>
            </a:r>
            <a:r>
              <a:rPr lang="en-US" b="0" i="0" u="sng" dirty="0">
                <a:solidFill>
                  <a:srgbClr val="0563C1"/>
                </a:solidFill>
                <a:effectLst/>
                <a:latin typeface="Inter"/>
                <a:hlinkClick r:id="rId5"/>
              </a:rPr>
              <a:t>Governor’s CARES Act for the Governor’s Emergency Education Relief Fund (GEER) program</a:t>
            </a:r>
            <a:r>
              <a:rPr lang="en-US" b="0" i="0" dirty="0">
                <a:solidFill>
                  <a:srgbClr val="1E324C"/>
                </a:solidFill>
                <a:effectLst/>
                <a:latin typeface="Inter"/>
              </a:rPr>
              <a:t>, LOUIS: The Louisiana Library Network (LOUIS) has been tapped to implement a digital literacy program under the direction of the Commissioner of Higher Education, Dr. Kim Hunter Reed and LOUIS Executive Director, Laurie </a:t>
            </a:r>
            <a:r>
              <a:rPr lang="en-US" b="0" i="0" dirty="0" err="1">
                <a:solidFill>
                  <a:srgbClr val="1E324C"/>
                </a:solidFill>
                <a:effectLst/>
                <a:latin typeface="Inter"/>
              </a:rPr>
              <a:t>Blandino</a:t>
            </a:r>
            <a:r>
              <a:rPr lang="en-US" b="0" i="0" dirty="0">
                <a:solidFill>
                  <a:srgbClr val="1E324C"/>
                </a:solidFill>
                <a:effectLst/>
                <a:latin typeface="Inter"/>
              </a:rPr>
              <a:t>. This program was developed through the Board of Regents (</a:t>
            </a:r>
            <a:r>
              <a:rPr lang="en-US" b="0" i="0" dirty="0" err="1">
                <a:solidFill>
                  <a:srgbClr val="1E324C"/>
                </a:solidFill>
                <a:effectLst/>
                <a:latin typeface="Inter"/>
              </a:rPr>
              <a:t>BoR</a:t>
            </a:r>
            <a:r>
              <a:rPr lang="en-US" b="0" i="0" dirty="0">
                <a:solidFill>
                  <a:srgbClr val="1E324C"/>
                </a:solidFill>
                <a:effectLst/>
                <a:latin typeface="Inter"/>
              </a:rPr>
              <a:t>) Digital Inclusion Strategic Action Team, which identified improving digital literacy as one strategy the Louisiana higher education community could embrace to address the negative impact of the digital divide during the COVID-19 pandemic</a:t>
            </a:r>
          </a:p>
        </p:txBody>
      </p:sp>
    </p:spTree>
    <p:extLst>
      <p:ext uri="{BB962C8B-B14F-4D97-AF65-F5344CB8AC3E}">
        <p14:creationId xmlns:p14="http://schemas.microsoft.com/office/powerpoint/2010/main" val="36691309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315A9B0-1759-DC3E-A758-B890C8BB4B48}"/>
              </a:ext>
            </a:extLst>
          </p:cNvPr>
          <p:cNvSpPr txBox="1"/>
          <p:nvPr/>
        </p:nvSpPr>
        <p:spPr>
          <a:xfrm>
            <a:off x="0" y="-1093067"/>
            <a:ext cx="12330546" cy="8125301"/>
          </a:xfrm>
          <a:prstGeom prst="rect">
            <a:avLst/>
          </a:prstGeom>
          <a:noFill/>
        </p:spPr>
        <p:txBody>
          <a:bodyPr wrap="square">
            <a:spAutoFit/>
          </a:bodyPr>
          <a:lstStyle/>
          <a:p>
            <a:pPr algn="ctr" latinLnBrk="0"/>
            <a:endParaRPr lang="en-US" b="1" i="0" dirty="0">
              <a:solidFill>
                <a:srgbClr val="2D4C75"/>
              </a:solidFill>
              <a:effectLst/>
              <a:latin typeface="Roboto" panose="02000000000000000000" pitchFamily="2" charset="0"/>
            </a:endParaRPr>
          </a:p>
          <a:p>
            <a:pPr algn="ctr" latinLnBrk="0"/>
            <a:r>
              <a:rPr lang="en-US" b="1" i="0" dirty="0" err="1">
                <a:solidFill>
                  <a:srgbClr val="2D4C75"/>
                </a:solidFill>
                <a:effectLst/>
                <a:latin typeface="Roboto" panose="02000000000000000000" pitchFamily="2" charset="0"/>
              </a:rPr>
              <a:t>Northstar</a:t>
            </a:r>
            <a:r>
              <a:rPr lang="en-US" b="1" i="0" dirty="0">
                <a:solidFill>
                  <a:srgbClr val="2D4C75"/>
                </a:solidFill>
                <a:effectLst/>
                <a:latin typeface="Roboto" panose="02000000000000000000" pitchFamily="2" charset="0"/>
              </a:rPr>
              <a:t> Digital Literacy</a:t>
            </a:r>
          </a:p>
          <a:p>
            <a:pPr algn="ctr" latinLnBrk="0"/>
            <a:endParaRPr lang="en-US" b="1" dirty="0">
              <a:solidFill>
                <a:srgbClr val="2D4C75"/>
              </a:solidFill>
              <a:latin typeface="Roboto" panose="02000000000000000000" pitchFamily="2" charset="0"/>
            </a:endParaRPr>
          </a:p>
          <a:p>
            <a:pPr algn="ctr" latinLnBrk="0"/>
            <a:endParaRPr lang="en-US" sz="2000" b="1" i="0" dirty="0">
              <a:solidFill>
                <a:srgbClr val="2D4C75"/>
              </a:solidFill>
              <a:effectLst/>
              <a:latin typeface="Roboto" panose="02000000000000000000" pitchFamily="2" charset="0"/>
            </a:endParaRPr>
          </a:p>
          <a:p>
            <a:pPr algn="l"/>
            <a:endParaRPr lang="en-US" sz="2000" b="0" i="0" dirty="0">
              <a:solidFill>
                <a:srgbClr val="1E324C"/>
              </a:solidFill>
              <a:effectLst/>
              <a:latin typeface="Inter"/>
            </a:endParaRPr>
          </a:p>
          <a:p>
            <a:pPr algn="ctr"/>
            <a:r>
              <a:rPr lang="en-US" sz="2800" b="1" dirty="0">
                <a:solidFill>
                  <a:srgbClr val="1E324C"/>
                </a:solidFill>
                <a:latin typeface="Inter"/>
              </a:rPr>
              <a:t>NORTHSTAR DIGITAL LITERACY PLATFORM</a:t>
            </a:r>
          </a:p>
          <a:p>
            <a:pPr algn="l"/>
            <a:endParaRPr lang="en-US" sz="2000" b="0" i="0" dirty="0">
              <a:solidFill>
                <a:srgbClr val="1E324C"/>
              </a:solidFill>
              <a:effectLst/>
              <a:latin typeface="Inter"/>
            </a:endParaRPr>
          </a:p>
          <a:p>
            <a:pPr algn="l"/>
            <a:r>
              <a:rPr lang="en-US" sz="2000" b="0" i="0" dirty="0">
                <a:solidFill>
                  <a:srgbClr val="1E324C"/>
                </a:solidFill>
                <a:effectLst/>
                <a:latin typeface="Inter"/>
              </a:rPr>
              <a:t>Many postsecondary institutions have implemented the </a:t>
            </a:r>
            <a:r>
              <a:rPr lang="en-US" sz="2000" b="0" i="0" u="sng" dirty="0" err="1">
                <a:solidFill>
                  <a:srgbClr val="2D4C75"/>
                </a:solidFill>
                <a:effectLst/>
                <a:latin typeface="Inter"/>
                <a:hlinkClick r:id="rId2"/>
              </a:rPr>
              <a:t>Northstar</a:t>
            </a:r>
            <a:r>
              <a:rPr lang="en-US" sz="2000" b="0" i="0" u="sng" dirty="0">
                <a:solidFill>
                  <a:srgbClr val="2D4C75"/>
                </a:solidFill>
                <a:effectLst/>
                <a:latin typeface="Inter"/>
                <a:hlinkClick r:id="rId2"/>
              </a:rPr>
              <a:t> Digital Literacy</a:t>
            </a:r>
            <a:r>
              <a:rPr lang="en-US" sz="2000" b="0" i="0" dirty="0">
                <a:solidFill>
                  <a:srgbClr val="1E324C"/>
                </a:solidFill>
                <a:effectLst/>
                <a:latin typeface="Inter"/>
              </a:rPr>
              <a:t> platform on their campus. Learners have access to a variety of digital skills learning opportunities. Some examples include:</a:t>
            </a:r>
          </a:p>
          <a:p>
            <a:pPr algn="l"/>
            <a:endParaRPr lang="en-US" sz="2000" b="0" i="0" dirty="0">
              <a:solidFill>
                <a:srgbClr val="1E324C"/>
              </a:solidFill>
              <a:effectLst/>
              <a:latin typeface="Inter"/>
            </a:endParaRPr>
          </a:p>
          <a:p>
            <a:pPr algn="l"/>
            <a:r>
              <a:rPr lang="en-US" sz="2000" b="1" i="0" dirty="0">
                <a:solidFill>
                  <a:srgbClr val="1E324C"/>
                </a:solidFill>
                <a:effectLst/>
                <a:latin typeface="Inter"/>
              </a:rPr>
              <a:t>Online, self-guided assessments measure mastery of basic skills in each of 14 areas.</a:t>
            </a:r>
            <a:endParaRPr lang="en-US" sz="2000" b="0" i="0" dirty="0">
              <a:solidFill>
                <a:srgbClr val="1E324C"/>
              </a:solidFill>
              <a:effectLst/>
              <a:latin typeface="Inter"/>
            </a:endParaRPr>
          </a:p>
          <a:p>
            <a:pPr algn="l" latinLnBrk="0">
              <a:buFont typeface="Arial" panose="020B0604020202020204" pitchFamily="34" charset="0"/>
              <a:buChar char="•"/>
            </a:pPr>
            <a:r>
              <a:rPr lang="en-US" sz="2000" b="0" i="0" dirty="0">
                <a:solidFill>
                  <a:srgbClr val="333333"/>
                </a:solidFill>
                <a:effectLst/>
                <a:latin typeface="Inter"/>
              </a:rPr>
              <a:t>Test takers can receive certificates and/or digital badges when they pass </a:t>
            </a:r>
            <a:r>
              <a:rPr lang="en-US" sz="2000" b="0" i="0" dirty="0" err="1">
                <a:solidFill>
                  <a:srgbClr val="333333"/>
                </a:solidFill>
                <a:effectLst/>
                <a:latin typeface="Inter"/>
              </a:rPr>
              <a:t>Northstar</a:t>
            </a:r>
            <a:r>
              <a:rPr lang="en-US" sz="2000" b="0" i="0" dirty="0">
                <a:solidFill>
                  <a:srgbClr val="333333"/>
                </a:solidFill>
                <a:effectLst/>
                <a:latin typeface="Inter"/>
              </a:rPr>
              <a:t> assessments in a proctored environment at a </a:t>
            </a:r>
            <a:r>
              <a:rPr lang="en-US" sz="2000" b="0" i="0" dirty="0" err="1">
                <a:solidFill>
                  <a:srgbClr val="333333"/>
                </a:solidFill>
                <a:effectLst/>
                <a:latin typeface="Inter"/>
              </a:rPr>
              <a:t>Northstar</a:t>
            </a:r>
            <a:r>
              <a:rPr lang="en-US" sz="2000" b="0" i="0" dirty="0">
                <a:solidFill>
                  <a:srgbClr val="333333"/>
                </a:solidFill>
                <a:effectLst/>
                <a:latin typeface="Inter"/>
              </a:rPr>
              <a:t> testing location. When test takers are logged in to </a:t>
            </a:r>
            <a:r>
              <a:rPr lang="en-US" sz="2000" b="0" i="0" dirty="0" err="1">
                <a:solidFill>
                  <a:srgbClr val="333333"/>
                </a:solidFill>
                <a:effectLst/>
                <a:latin typeface="Inter"/>
              </a:rPr>
              <a:t>Northstar</a:t>
            </a:r>
            <a:r>
              <a:rPr lang="en-US" sz="2000" b="0" i="0" dirty="0">
                <a:solidFill>
                  <a:srgbClr val="333333"/>
                </a:solidFill>
                <a:effectLst/>
                <a:latin typeface="Inter"/>
              </a:rPr>
              <a:t> Online Learning, the </a:t>
            </a:r>
            <a:r>
              <a:rPr lang="en-US" sz="2000" b="0" i="0" dirty="0" err="1">
                <a:solidFill>
                  <a:srgbClr val="333333"/>
                </a:solidFill>
                <a:effectLst/>
                <a:latin typeface="Inter"/>
              </a:rPr>
              <a:t>Northstar</a:t>
            </a:r>
            <a:r>
              <a:rPr lang="en-US" sz="2000" b="0" i="0" dirty="0">
                <a:solidFill>
                  <a:srgbClr val="333333"/>
                </a:solidFill>
                <a:effectLst/>
                <a:latin typeface="Inter"/>
              </a:rPr>
              <a:t> assessment result page links to self-directed online learning practice for skills not yet mastered. Once test takers pass the </a:t>
            </a:r>
            <a:r>
              <a:rPr lang="en-US" sz="2000" b="0" i="0" dirty="0" err="1">
                <a:solidFill>
                  <a:srgbClr val="333333"/>
                </a:solidFill>
                <a:effectLst/>
                <a:latin typeface="Inter"/>
              </a:rPr>
              <a:t>Northstar</a:t>
            </a:r>
            <a:r>
              <a:rPr lang="en-US" sz="2000" b="0" i="0" dirty="0">
                <a:solidFill>
                  <a:srgbClr val="333333"/>
                </a:solidFill>
                <a:effectLst/>
                <a:latin typeface="Inter"/>
              </a:rPr>
              <a:t> assessments, which certify basic skills, they are qualified to pursue more advanced training, certifications, or career pathways elsewhere.</a:t>
            </a:r>
          </a:p>
          <a:p>
            <a:pPr algn="l" latinLnBrk="0">
              <a:buFont typeface="Arial" panose="020B0604020202020204" pitchFamily="34" charset="0"/>
              <a:buChar char="•"/>
            </a:pPr>
            <a:endParaRPr lang="en-US" sz="2000" b="0" i="0" dirty="0">
              <a:solidFill>
                <a:srgbClr val="333333"/>
              </a:solidFill>
              <a:effectLst/>
              <a:latin typeface="Inter"/>
            </a:endParaRPr>
          </a:p>
          <a:p>
            <a:pPr algn="l"/>
            <a:r>
              <a:rPr lang="en-US" sz="2000" b="1" i="0" dirty="0">
                <a:solidFill>
                  <a:srgbClr val="1E324C"/>
                </a:solidFill>
                <a:effectLst/>
                <a:latin typeface="Inter"/>
              </a:rPr>
              <a:t>Classroom curricula provide detailed lesson plans for instructors. </a:t>
            </a:r>
            <a:endParaRPr lang="en-US" sz="2000" b="0" i="0" dirty="0">
              <a:solidFill>
                <a:srgbClr val="1E324C"/>
              </a:solidFill>
              <a:effectLst/>
              <a:latin typeface="Inter"/>
            </a:endParaRPr>
          </a:p>
          <a:p>
            <a:pPr algn="l" latinLnBrk="0">
              <a:buFont typeface="Arial" panose="020B0604020202020204" pitchFamily="34" charset="0"/>
              <a:buChar char="•"/>
            </a:pPr>
            <a:r>
              <a:rPr lang="en-US" sz="2000" b="0" i="0" dirty="0">
                <a:solidFill>
                  <a:srgbClr val="333333"/>
                </a:solidFill>
                <a:effectLst/>
                <a:latin typeface="Inter"/>
              </a:rPr>
              <a:t>Lesson plans are learner-centered and interactive and can be used in one-on-one or group instruction. The lessons give learners multiple opportunities to build digital literacy skills through practice tasks. Each lesson plan includes a detailed teacher prep guide. Lessons are structured to include warm-ups, daily objectives, practice tasks, digital literacy vocabulary work, and wrap-ups.</a:t>
            </a:r>
          </a:p>
          <a:p>
            <a:pPr algn="l" latinLnBrk="0">
              <a:buFont typeface="Arial" panose="020B0604020202020204" pitchFamily="34" charset="0"/>
              <a:buChar char="•"/>
            </a:pPr>
            <a:endParaRPr lang="en-US" sz="2000" dirty="0">
              <a:solidFill>
                <a:srgbClr val="333333"/>
              </a:solidFill>
              <a:latin typeface="Inter"/>
            </a:endParaRPr>
          </a:p>
          <a:p>
            <a:pPr algn="l"/>
            <a:r>
              <a:rPr lang="en-US" sz="2000" b="1" i="0" dirty="0" err="1">
                <a:solidFill>
                  <a:srgbClr val="1E324C"/>
                </a:solidFill>
                <a:effectLst/>
                <a:latin typeface="Inter"/>
              </a:rPr>
              <a:t>Northstar</a:t>
            </a:r>
            <a:r>
              <a:rPr lang="en-US" sz="2000" b="1" i="0" dirty="0">
                <a:solidFill>
                  <a:srgbClr val="1E324C"/>
                </a:solidFill>
                <a:effectLst/>
                <a:latin typeface="Inter"/>
              </a:rPr>
              <a:t> Online Learning (NSOL) provides individualized online instruction and practice. </a:t>
            </a:r>
            <a:endParaRPr lang="en-US" sz="2000" b="0" i="0" dirty="0">
              <a:solidFill>
                <a:srgbClr val="1E324C"/>
              </a:solidFill>
              <a:effectLst/>
              <a:latin typeface="Inter"/>
            </a:endParaRPr>
          </a:p>
          <a:p>
            <a:pPr algn="l" latinLnBrk="0">
              <a:buFont typeface="Arial" panose="020B0604020202020204" pitchFamily="34" charset="0"/>
              <a:buChar char="•"/>
            </a:pPr>
            <a:r>
              <a:rPr lang="en-US" sz="2000" b="0" i="0" dirty="0">
                <a:solidFill>
                  <a:srgbClr val="333333"/>
                </a:solidFill>
                <a:effectLst/>
                <a:latin typeface="Inter"/>
              </a:rPr>
              <a:t>NSOL provides original online content that learners can access independently. When learners complete an assessment, they are automatically directed to the NSOL content corresponding to what they still need to learn.</a:t>
            </a:r>
          </a:p>
        </p:txBody>
      </p:sp>
    </p:spTree>
    <p:extLst>
      <p:ext uri="{BB962C8B-B14F-4D97-AF65-F5344CB8AC3E}">
        <p14:creationId xmlns:p14="http://schemas.microsoft.com/office/powerpoint/2010/main" val="8931741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No photo description available.">
            <a:extLst>
              <a:ext uri="{FF2B5EF4-FFF2-40B4-BE49-F238E27FC236}">
                <a16:creationId xmlns:a16="http://schemas.microsoft.com/office/drawing/2014/main" id="{95EC7353-5E48-DA37-14C4-E5300210F8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70784" y="1"/>
            <a:ext cx="2780522" cy="2198462"/>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BECD96E0-D9B5-1926-BAE5-31AC79ECE648}"/>
              </a:ext>
            </a:extLst>
          </p:cNvPr>
          <p:cNvSpPr txBox="1"/>
          <p:nvPr/>
        </p:nvSpPr>
        <p:spPr>
          <a:xfrm>
            <a:off x="233265" y="2198463"/>
            <a:ext cx="11737911" cy="5016758"/>
          </a:xfrm>
          <a:prstGeom prst="rect">
            <a:avLst/>
          </a:prstGeom>
          <a:noFill/>
        </p:spPr>
        <p:txBody>
          <a:bodyPr wrap="square" rtlCol="0">
            <a:spAutoFit/>
          </a:bodyPr>
          <a:lstStyle/>
          <a:p>
            <a:pPr algn="just"/>
            <a:r>
              <a:rPr lang="en-US" sz="3200" b="1" i="0" dirty="0">
                <a:solidFill>
                  <a:srgbClr val="000000"/>
                </a:solidFill>
                <a:effectLst/>
                <a:latin typeface="Frank Ruhl Libre" panose="00000500000000000000" pitchFamily="2" charset="-79"/>
                <a:cs typeface="Frank Ruhl Libre" panose="00000500000000000000" pitchFamily="2" charset="-79"/>
              </a:rPr>
              <a:t>The Family and Youth Service Center (FYSC)</a:t>
            </a:r>
            <a:br>
              <a:rPr lang="en-US" sz="3200" b="0" i="0" dirty="0">
                <a:solidFill>
                  <a:srgbClr val="000000"/>
                </a:solidFill>
                <a:effectLst/>
                <a:latin typeface="Frank Ruhl Libre" panose="00000500000000000000" pitchFamily="2" charset="-79"/>
                <a:cs typeface="Frank Ruhl Libre" panose="00000500000000000000" pitchFamily="2" charset="-79"/>
              </a:rPr>
            </a:br>
            <a:r>
              <a:rPr lang="en-US" sz="3200" b="0" i="0" dirty="0">
                <a:solidFill>
                  <a:srgbClr val="000000"/>
                </a:solidFill>
                <a:effectLst/>
                <a:latin typeface="Frank Ruhl Libre" panose="00000500000000000000" pitchFamily="2" charset="-79"/>
                <a:cs typeface="Frank Ruhl Libre" panose="00000500000000000000" pitchFamily="2" charset="-79"/>
              </a:rPr>
              <a:t>The Family and Youth Services Center of East Baton Rouge (FYSC) is dedicated to empowering individuals and families to thrive, grow, and succeed. Our mission is to provide comprehensive support, resources, and opportunities that enhance the well-being and future prospects of our East Baton Rouge neighbors. We work in collaboration with onsite agency partners to remove obstacles, provide options, and accelerate success for those who need us most: </a:t>
            </a:r>
            <a:r>
              <a:rPr lang="en-US" sz="2800" b="0" i="0" dirty="0">
                <a:solidFill>
                  <a:srgbClr val="000000"/>
                </a:solidFill>
                <a:effectLst/>
                <a:latin typeface="Frank Ruhl Libre" panose="00000500000000000000" pitchFamily="2" charset="-79"/>
                <a:cs typeface="Frank Ruhl Libre" panose="00000500000000000000" pitchFamily="2" charset="-79"/>
                <a:hlinkClick r:id="rId3"/>
              </a:rPr>
              <a:t>https://www.fysc-ebr.org/</a:t>
            </a:r>
            <a:endParaRPr lang="en-US" sz="2800" b="0" i="0" dirty="0">
              <a:solidFill>
                <a:srgbClr val="000000"/>
              </a:solidFill>
              <a:effectLst/>
              <a:latin typeface="Frank Ruhl Libre" panose="00000500000000000000" pitchFamily="2" charset="-79"/>
              <a:cs typeface="Frank Ruhl Libre" panose="00000500000000000000" pitchFamily="2" charset="-79"/>
            </a:endParaRPr>
          </a:p>
          <a:p>
            <a:pPr algn="just"/>
            <a:endParaRPr lang="en-US" sz="3200" b="0" i="0" dirty="0">
              <a:solidFill>
                <a:srgbClr val="000000"/>
              </a:solidFill>
              <a:effectLst/>
              <a:latin typeface="Frank Ruhl Libre" panose="00000500000000000000" pitchFamily="2" charset="-79"/>
              <a:cs typeface="Frank Ruhl Libre" panose="00000500000000000000" pitchFamily="2" charset="-79"/>
            </a:endParaRPr>
          </a:p>
        </p:txBody>
      </p:sp>
    </p:spTree>
    <p:extLst>
      <p:ext uri="{BB962C8B-B14F-4D97-AF65-F5344CB8AC3E}">
        <p14:creationId xmlns:p14="http://schemas.microsoft.com/office/powerpoint/2010/main" val="32141135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41A450-8E67-AA95-A0BE-324A37757916}"/>
              </a:ext>
            </a:extLst>
          </p:cNvPr>
          <p:cNvSpPr>
            <a:spLocks noGrp="1"/>
          </p:cNvSpPr>
          <p:nvPr>
            <p:ph type="title"/>
          </p:nvPr>
        </p:nvSpPr>
        <p:spPr>
          <a:xfrm>
            <a:off x="531845" y="102638"/>
            <a:ext cx="10810409" cy="7221798"/>
          </a:xfrm>
        </p:spPr>
        <p:txBody>
          <a:bodyPr>
            <a:normAutofit fontScale="90000"/>
          </a:bodyPr>
          <a:lstStyle/>
          <a:p>
            <a:br>
              <a:rPr lang="en-US" dirty="0"/>
            </a:br>
            <a:br>
              <a:rPr lang="en-US" dirty="0"/>
            </a:br>
            <a:br>
              <a:rPr lang="en-US" dirty="0"/>
            </a:br>
            <a:br>
              <a:rPr lang="en-US" dirty="0"/>
            </a:br>
            <a:r>
              <a:rPr lang="en-US" dirty="0"/>
              <a:t>This slide will include talking points, Q&amp;A generated at a future ZOOM, TEAMS, or face-to-face meeting to discuss a possible new program at the Family and Youth Service Center (FYSC) and what alliances and agreements need to be considered going forward. John Schweitzer: </a:t>
            </a:r>
            <a:r>
              <a:rPr lang="en-US" dirty="0">
                <a:hlinkClick r:id="rId2"/>
              </a:rPr>
              <a:t>johnrschweitzer@gmail.com</a:t>
            </a:r>
            <a:br>
              <a:rPr lang="en-US" dirty="0"/>
            </a:br>
            <a:r>
              <a:rPr lang="en-US" dirty="0"/>
              <a:t>225-326-2849</a:t>
            </a:r>
            <a:br>
              <a:rPr lang="en-US" dirty="0"/>
            </a:br>
            <a:br>
              <a:rPr lang="en-US" dirty="0"/>
            </a:br>
            <a:r>
              <a:rPr lang="en-US" dirty="0"/>
              <a:t>Notice of funding opportunity:</a:t>
            </a:r>
            <a:br>
              <a:rPr lang="en-US" dirty="0"/>
            </a:br>
            <a:r>
              <a:rPr lang="en-US" sz="2700" dirty="0">
                <a:hlinkClick r:id="rId3"/>
              </a:rPr>
              <a:t>https://www.digitalinclusion.org/blog/2021/12/09/digital-inclusion-funding-in-the-infrastructure-investment-jobs-act/</a:t>
            </a:r>
            <a:br>
              <a:rPr lang="en-US" sz="2700" dirty="0"/>
            </a:br>
            <a:br>
              <a:rPr lang="en-US" dirty="0"/>
            </a:br>
            <a:br>
              <a:rPr lang="en-US" sz="2700" dirty="0">
                <a:solidFill>
                  <a:schemeClr val="accent1"/>
                </a:solidFill>
              </a:rPr>
            </a:br>
            <a:br>
              <a:rPr lang="en-US" sz="2700" dirty="0">
                <a:solidFill>
                  <a:schemeClr val="accent1"/>
                </a:solidFill>
              </a:rPr>
            </a:br>
            <a:br>
              <a:rPr lang="en-US" sz="2700" dirty="0"/>
            </a:br>
            <a:br>
              <a:rPr lang="en-US" dirty="0"/>
            </a:br>
            <a:endParaRPr lang="en-US" dirty="0"/>
          </a:p>
        </p:txBody>
      </p:sp>
    </p:spTree>
    <p:extLst>
      <p:ext uri="{BB962C8B-B14F-4D97-AF65-F5344CB8AC3E}">
        <p14:creationId xmlns:p14="http://schemas.microsoft.com/office/powerpoint/2010/main" val="26453058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blue and white banner with white text and icons&#10;&#10;Description automatically generated">
            <a:extLst>
              <a:ext uri="{FF2B5EF4-FFF2-40B4-BE49-F238E27FC236}">
                <a16:creationId xmlns:a16="http://schemas.microsoft.com/office/drawing/2014/main" id="{89D975D2-CA7D-A77E-6F3B-67E87767418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0481"/>
            <a:ext cx="12192000" cy="6777038"/>
          </a:xfrm>
          <a:prstGeom prst="rect">
            <a:avLst/>
          </a:prstGeom>
        </p:spPr>
      </p:pic>
    </p:spTree>
    <p:extLst>
      <p:ext uri="{BB962C8B-B14F-4D97-AF65-F5344CB8AC3E}">
        <p14:creationId xmlns:p14="http://schemas.microsoft.com/office/powerpoint/2010/main" val="33753832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8553806-2DCD-C704-831D-B9CD6C9E4DED}"/>
              </a:ext>
            </a:extLst>
          </p:cNvPr>
          <p:cNvSpPr txBox="1"/>
          <p:nvPr/>
        </p:nvSpPr>
        <p:spPr>
          <a:xfrm>
            <a:off x="590551" y="166256"/>
            <a:ext cx="11213522" cy="6499994"/>
          </a:xfrm>
          <a:prstGeom prst="rect">
            <a:avLst/>
          </a:prstGeom>
          <a:noFill/>
        </p:spPr>
        <p:txBody>
          <a:bodyPr wrap="square">
            <a:spAutoFit/>
          </a:bodyPr>
          <a:lstStyle/>
          <a:p>
            <a:endParaRPr lang="en-US" b="0" i="0" dirty="0">
              <a:solidFill>
                <a:srgbClr val="1B1B1B"/>
              </a:solidFill>
              <a:effectLst/>
              <a:latin typeface="Source Sans Pro" panose="020B0503030403020204" pitchFamily="34" charset="0"/>
            </a:endParaRPr>
          </a:p>
          <a:p>
            <a:endParaRPr lang="en-US" dirty="0">
              <a:solidFill>
                <a:srgbClr val="1B1B1B"/>
              </a:solidFill>
              <a:latin typeface="Source Sans Pro" panose="020B0503030403020204" pitchFamily="34" charset="0"/>
            </a:endParaRPr>
          </a:p>
          <a:p>
            <a:endParaRPr lang="en-US" b="0" i="0" dirty="0">
              <a:solidFill>
                <a:srgbClr val="1B1B1B"/>
              </a:solidFill>
              <a:effectLst/>
              <a:latin typeface="Source Sans Pro" panose="020B0503030403020204" pitchFamily="34" charset="0"/>
            </a:endParaRPr>
          </a:p>
          <a:p>
            <a:endParaRPr lang="en-US" dirty="0">
              <a:solidFill>
                <a:srgbClr val="1B1B1B"/>
              </a:solidFill>
              <a:latin typeface="Source Sans Pro" panose="020B0503030403020204" pitchFamily="34" charset="0"/>
            </a:endParaRPr>
          </a:p>
          <a:p>
            <a:endParaRPr lang="en-US" b="0" i="0" dirty="0">
              <a:solidFill>
                <a:srgbClr val="1B1B1B"/>
              </a:solidFill>
              <a:effectLst/>
              <a:latin typeface="Source Sans Pro" panose="020B0503030403020204" pitchFamily="34" charset="0"/>
            </a:endParaRPr>
          </a:p>
          <a:p>
            <a:endParaRPr lang="en-US" dirty="0">
              <a:solidFill>
                <a:srgbClr val="1B1B1B"/>
              </a:solidFill>
              <a:latin typeface="Source Sans Pro" panose="020B0503030403020204" pitchFamily="34" charset="0"/>
            </a:endParaRPr>
          </a:p>
          <a:p>
            <a:endParaRPr lang="en-US" b="0" i="0" dirty="0">
              <a:solidFill>
                <a:srgbClr val="1B1B1B"/>
              </a:solidFill>
              <a:effectLst/>
              <a:latin typeface="Source Sans Pro" panose="020B0503030403020204" pitchFamily="34" charset="0"/>
            </a:endParaRPr>
          </a:p>
          <a:p>
            <a:endParaRPr lang="en-US" dirty="0">
              <a:solidFill>
                <a:srgbClr val="1B1B1B"/>
              </a:solidFill>
              <a:latin typeface="Source Sans Pro" panose="020B0503030403020204" pitchFamily="34" charset="0"/>
            </a:endParaRPr>
          </a:p>
          <a:p>
            <a:endParaRPr lang="en-US" b="0" i="0" dirty="0">
              <a:solidFill>
                <a:srgbClr val="1B1B1B"/>
              </a:solidFill>
              <a:effectLst/>
              <a:latin typeface="Source Sans Pro" panose="020B0503030403020204" pitchFamily="34" charset="0"/>
            </a:endParaRPr>
          </a:p>
          <a:p>
            <a:pPr algn="just"/>
            <a:r>
              <a:rPr lang="en-US" sz="3200" b="0" i="0" dirty="0">
                <a:solidFill>
                  <a:srgbClr val="1B1B1B"/>
                </a:solidFill>
                <a:effectLst/>
                <a:latin typeface="Source Sans Pro" panose="020B0503030403020204" pitchFamily="34" charset="0"/>
              </a:rPr>
              <a:t>The </a:t>
            </a:r>
            <a:r>
              <a:rPr lang="en-US" sz="3200" b="1" i="0" dirty="0">
                <a:solidFill>
                  <a:srgbClr val="1B1B1B"/>
                </a:solidFill>
                <a:effectLst/>
                <a:latin typeface="Source Sans Pro" panose="020B0503030403020204" pitchFamily="34" charset="0"/>
              </a:rPr>
              <a:t>Broadband Equity, Access, and Deployment (BEAD) Program</a:t>
            </a:r>
            <a:r>
              <a:rPr lang="en-US" sz="3200" b="0" i="0" dirty="0">
                <a:solidFill>
                  <a:srgbClr val="1B1B1B"/>
                </a:solidFill>
                <a:effectLst/>
                <a:latin typeface="Source Sans Pro" panose="020B0503030403020204" pitchFamily="34" charset="0"/>
              </a:rPr>
              <a:t>, provides $42.45 billion to expand high-speed internet access by funding planning, infrastructure deployment and adoption programs in all 50 states, Washington D.C., Puerto Rico, the U.S. Virgin Islands, Guam, American Samoa, and the Commonwealth of the Northern Mariana Islands. </a:t>
            </a:r>
            <a:r>
              <a:rPr lang="en-US" b="0" i="0" dirty="0">
                <a:solidFill>
                  <a:srgbClr val="1B1B1B"/>
                </a:solidFill>
                <a:effectLst/>
                <a:latin typeface="Source Sans Pro" panose="020B0503030403020204" pitchFamily="34" charset="0"/>
                <a:hlinkClick r:id="rId2"/>
              </a:rPr>
              <a:t>https://broadbandusa.ntia.doc.gov/news/latest-news/biden-harris-administration-approves-louisianas-internet-all-initial-proposal</a:t>
            </a:r>
            <a:endParaRPr lang="en-US" b="0" i="0" dirty="0">
              <a:solidFill>
                <a:srgbClr val="1B1B1B"/>
              </a:solidFill>
              <a:effectLst/>
              <a:latin typeface="Source Sans Pro" panose="020B0503030403020204" pitchFamily="34" charset="0"/>
            </a:endParaRPr>
          </a:p>
          <a:p>
            <a:pPr algn="just"/>
            <a:endParaRPr lang="en-US" dirty="0"/>
          </a:p>
        </p:txBody>
      </p:sp>
      <p:pic>
        <p:nvPicPr>
          <p:cNvPr id="1030" name="Picture 6" descr="BroadbandUSA">
            <a:extLst>
              <a:ext uri="{FF2B5EF4-FFF2-40B4-BE49-F238E27FC236}">
                <a16:creationId xmlns:a16="http://schemas.microsoft.com/office/drawing/2014/main" id="{C04E3FCC-931C-B7D3-1D6A-EFF9625030C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73289" y="0"/>
            <a:ext cx="6609256" cy="23922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8544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2500D-B254-049B-73F0-84D96FCC4F9C}"/>
              </a:ext>
            </a:extLst>
          </p:cNvPr>
          <p:cNvSpPr>
            <a:spLocks noGrp="1"/>
          </p:cNvSpPr>
          <p:nvPr>
            <p:ph type="title"/>
          </p:nvPr>
        </p:nvSpPr>
        <p:spPr>
          <a:xfrm>
            <a:off x="838200" y="-92363"/>
            <a:ext cx="10515600" cy="1783052"/>
          </a:xfrm>
        </p:spPr>
        <p:txBody>
          <a:bodyPr/>
          <a:lstStyle/>
          <a:p>
            <a:pPr algn="ctr"/>
            <a:r>
              <a:rPr lang="en-US" b="1" dirty="0"/>
              <a:t>Why Internet Technology Training?</a:t>
            </a:r>
          </a:p>
        </p:txBody>
      </p:sp>
      <p:pic>
        <p:nvPicPr>
          <p:cNvPr id="1028" name="Picture 4" descr="IMG">
            <a:extLst>
              <a:ext uri="{FF2B5EF4-FFF2-40B4-BE49-F238E27FC236}">
                <a16:creationId xmlns:a16="http://schemas.microsoft.com/office/drawing/2014/main" id="{8BD0F64B-2392-3A3A-9F3F-1B198E88E30F}"/>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019300" y="1099128"/>
            <a:ext cx="8181975" cy="1413164"/>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0175E72D-48BF-6275-18DC-D755F82CB3AD}"/>
              </a:ext>
            </a:extLst>
          </p:cNvPr>
          <p:cNvSpPr txBox="1"/>
          <p:nvPr/>
        </p:nvSpPr>
        <p:spPr>
          <a:xfrm>
            <a:off x="951344" y="2512293"/>
            <a:ext cx="10778837" cy="5293757"/>
          </a:xfrm>
          <a:prstGeom prst="rect">
            <a:avLst/>
          </a:prstGeom>
          <a:noFill/>
        </p:spPr>
        <p:txBody>
          <a:bodyPr wrap="square">
            <a:spAutoFit/>
          </a:bodyPr>
          <a:lstStyle/>
          <a:p>
            <a:pPr algn="l"/>
            <a:endParaRPr lang="en-US" b="1" i="0" dirty="0">
              <a:solidFill>
                <a:srgbClr val="132934"/>
              </a:solidFill>
              <a:effectLst/>
              <a:latin typeface="var(--font,var(--font-1))"/>
            </a:endParaRPr>
          </a:p>
          <a:p>
            <a:pPr algn="ctr"/>
            <a:r>
              <a:rPr lang="en-US" sz="3600" b="1" i="0" dirty="0">
                <a:solidFill>
                  <a:srgbClr val="132934"/>
                </a:solidFill>
                <a:effectLst/>
                <a:latin typeface="var(--font,var(--font-1))"/>
              </a:rPr>
              <a:t>Louisiana Unveils GUMBO, a $90M Broadband Expansion Program</a:t>
            </a:r>
          </a:p>
          <a:p>
            <a:pPr algn="ctr"/>
            <a:endParaRPr lang="en-US" b="1" i="0" dirty="0">
              <a:solidFill>
                <a:srgbClr val="132934"/>
              </a:solidFill>
              <a:effectLst/>
              <a:latin typeface="var(--font,var(--font-1))"/>
            </a:endParaRPr>
          </a:p>
          <a:p>
            <a:pPr algn="ctr"/>
            <a:r>
              <a:rPr lang="en-US" sz="2800" b="0" i="0" dirty="0">
                <a:solidFill>
                  <a:srgbClr val="132934"/>
                </a:solidFill>
                <a:effectLst/>
                <a:latin typeface="var(--font,var(--font-1))"/>
              </a:rPr>
              <a:t>Louisiana's Office of Broadband Development and Connectivity is running a new grant program called Granting Unserved Municipalities Broadband Opportunities (GUMBO). Grants initiated in Summer, 2022</a:t>
            </a:r>
          </a:p>
          <a:p>
            <a:pPr algn="ctr"/>
            <a:endParaRPr lang="en-US" sz="2800" b="0" i="0" dirty="0">
              <a:solidFill>
                <a:srgbClr val="132934"/>
              </a:solidFill>
              <a:effectLst/>
              <a:latin typeface="var(--font,var(--font-1))"/>
            </a:endParaRPr>
          </a:p>
          <a:p>
            <a:pPr algn="ctr"/>
            <a:r>
              <a:rPr lang="en-US" dirty="0">
                <a:solidFill>
                  <a:srgbClr val="132934"/>
                </a:solidFill>
                <a:latin typeface="var(--font,var(--font-1))"/>
              </a:rPr>
              <a:t>Source of funding: </a:t>
            </a:r>
            <a:r>
              <a:rPr lang="en-US" dirty="0">
                <a:solidFill>
                  <a:srgbClr val="132934"/>
                </a:solidFill>
                <a:latin typeface="var(--font,var(--font-1))"/>
                <a:hlinkClick r:id="rId3"/>
              </a:rPr>
              <a:t>https://broadbandusa.ntia.gov/funding-programs/digital-equity-act-programs</a:t>
            </a:r>
            <a:endParaRPr lang="en-US" dirty="0">
              <a:solidFill>
                <a:srgbClr val="132934"/>
              </a:solidFill>
              <a:latin typeface="var(--font,var(--font-1))"/>
            </a:endParaRPr>
          </a:p>
          <a:p>
            <a:pPr algn="ctr"/>
            <a:endParaRPr lang="en-US" sz="2800" b="0" i="0" dirty="0">
              <a:solidFill>
                <a:srgbClr val="132934"/>
              </a:solidFill>
              <a:effectLst/>
              <a:latin typeface="var(--font,var(--font-1))"/>
            </a:endParaRPr>
          </a:p>
          <a:p>
            <a:pPr algn="l"/>
            <a:endParaRPr lang="en-US" b="1" dirty="0">
              <a:solidFill>
                <a:srgbClr val="132934"/>
              </a:solidFill>
              <a:latin typeface="var(--font,var(--font-1))"/>
            </a:endParaRPr>
          </a:p>
          <a:p>
            <a:pPr algn="l"/>
            <a:endParaRPr lang="en-US" b="1" i="0" dirty="0">
              <a:solidFill>
                <a:srgbClr val="132934"/>
              </a:solidFill>
              <a:effectLst/>
              <a:latin typeface="var(--font,var(--font-1))"/>
            </a:endParaRPr>
          </a:p>
          <a:p>
            <a:pPr algn="l"/>
            <a:endParaRPr lang="en-US" b="1" dirty="0">
              <a:solidFill>
                <a:srgbClr val="132934"/>
              </a:solidFill>
              <a:latin typeface="var(--font,var(--font-1))"/>
            </a:endParaRPr>
          </a:p>
          <a:p>
            <a:pPr algn="l"/>
            <a:endParaRPr lang="en-US" b="1" i="0" dirty="0">
              <a:solidFill>
                <a:srgbClr val="132934"/>
              </a:solidFill>
              <a:effectLst/>
              <a:latin typeface="var(--font,var(--font-1))"/>
            </a:endParaRPr>
          </a:p>
        </p:txBody>
      </p:sp>
    </p:spTree>
    <p:extLst>
      <p:ext uri="{BB962C8B-B14F-4D97-AF65-F5344CB8AC3E}">
        <p14:creationId xmlns:p14="http://schemas.microsoft.com/office/powerpoint/2010/main" val="41640491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6A41A84-DABA-3F66-E762-34A77A6C02CE}"/>
              </a:ext>
            </a:extLst>
          </p:cNvPr>
          <p:cNvSpPr>
            <a:spLocks noGrp="1"/>
          </p:cNvSpPr>
          <p:nvPr>
            <p:ph type="title"/>
          </p:nvPr>
        </p:nvSpPr>
        <p:spPr>
          <a:xfrm>
            <a:off x="686834" y="1153572"/>
            <a:ext cx="3200400" cy="4461163"/>
          </a:xfrm>
        </p:spPr>
        <p:txBody>
          <a:bodyPr>
            <a:normAutofit/>
          </a:bodyPr>
          <a:lstStyle/>
          <a:p>
            <a:r>
              <a:rPr lang="en-US" sz="4100">
                <a:solidFill>
                  <a:srgbClr val="FFFFFF"/>
                </a:solidFill>
              </a:rPr>
              <a:t> </a:t>
            </a:r>
            <a:r>
              <a:rPr lang="en-US" sz="4100" b="1">
                <a:solidFill>
                  <a:srgbClr val="FFFFFF"/>
                </a:solidFill>
              </a:rPr>
              <a:t>Utility Theory &amp; Economics Promotes Expansion of the Population of Internet Users</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21FEA25F-2AA5-A347-2EB2-5C7EA817E7E8}"/>
              </a:ext>
            </a:extLst>
          </p:cNvPr>
          <p:cNvSpPr>
            <a:spLocks noGrp="1"/>
          </p:cNvSpPr>
          <p:nvPr>
            <p:ph idx="1"/>
          </p:nvPr>
        </p:nvSpPr>
        <p:spPr>
          <a:xfrm>
            <a:off x="4447308" y="591344"/>
            <a:ext cx="6906491" cy="5585619"/>
          </a:xfrm>
        </p:spPr>
        <p:txBody>
          <a:bodyPr anchor="ctr">
            <a:normAutofit/>
          </a:bodyPr>
          <a:lstStyle/>
          <a:p>
            <a:r>
              <a:rPr lang="en-US" sz="2600"/>
              <a:t>ConnectLA is moving forward rapidly to connect end-user who have long been without high-speed internet connectivity. As the internet has become a major component of our consumer culture, this expansion makes good economic ‘sense’ as an investment between private sector and government agencies.</a:t>
            </a:r>
          </a:p>
          <a:p>
            <a:r>
              <a:rPr lang="en-US" sz="2600"/>
              <a:t>Most modern, significant social and economic processes and transactions require internet connectivity. The outcome of GUMBO will be more users of this service utility. (Estimates in Louisiana may be +40% more users)</a:t>
            </a:r>
          </a:p>
          <a:p>
            <a:r>
              <a:rPr lang="en-US" sz="2600"/>
              <a:t>However, how will this new internet technology be used?</a:t>
            </a:r>
          </a:p>
        </p:txBody>
      </p:sp>
    </p:spTree>
    <p:extLst>
      <p:ext uri="{BB962C8B-B14F-4D97-AF65-F5344CB8AC3E}">
        <p14:creationId xmlns:p14="http://schemas.microsoft.com/office/powerpoint/2010/main" val="40068099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749A98B-58E5-0D32-DB68-F17CF91BCF61}"/>
              </a:ext>
            </a:extLst>
          </p:cNvPr>
          <p:cNvSpPr>
            <a:spLocks noGrp="1"/>
          </p:cNvSpPr>
          <p:nvPr>
            <p:ph type="title"/>
          </p:nvPr>
        </p:nvSpPr>
        <p:spPr>
          <a:xfrm>
            <a:off x="466722" y="586855"/>
            <a:ext cx="3201366" cy="3387497"/>
          </a:xfrm>
        </p:spPr>
        <p:txBody>
          <a:bodyPr anchor="b">
            <a:normAutofit/>
          </a:bodyPr>
          <a:lstStyle/>
          <a:p>
            <a:pPr algn="r"/>
            <a:r>
              <a:rPr lang="en-US" sz="3400" b="1">
                <a:solidFill>
                  <a:srgbClr val="FFFFFF"/>
                </a:solidFill>
              </a:rPr>
              <a:t>New Opportunity for Training Students for Jobs in this New Wave of Economic Internet Expansion</a:t>
            </a:r>
          </a:p>
        </p:txBody>
      </p:sp>
      <p:sp>
        <p:nvSpPr>
          <p:cNvPr id="3" name="Content Placeholder 2">
            <a:extLst>
              <a:ext uri="{FF2B5EF4-FFF2-40B4-BE49-F238E27FC236}">
                <a16:creationId xmlns:a16="http://schemas.microsoft.com/office/drawing/2014/main" id="{AF76D09B-A62A-DD8A-B7AF-6907662BB33D}"/>
              </a:ext>
            </a:extLst>
          </p:cNvPr>
          <p:cNvSpPr>
            <a:spLocks noGrp="1"/>
          </p:cNvSpPr>
          <p:nvPr>
            <p:ph idx="1"/>
          </p:nvPr>
        </p:nvSpPr>
        <p:spPr>
          <a:xfrm>
            <a:off x="4810259" y="649480"/>
            <a:ext cx="6555347" cy="5546047"/>
          </a:xfrm>
        </p:spPr>
        <p:txBody>
          <a:bodyPr anchor="ctr">
            <a:normAutofit/>
          </a:bodyPr>
          <a:lstStyle/>
          <a:p>
            <a:pPr marL="0" indent="0">
              <a:buNone/>
            </a:pPr>
            <a:r>
              <a:rPr lang="en-US" sz="2000" b="0" i="0">
                <a:effectLst/>
                <a:latin typeface="Arial" panose="020B0604020202020204" pitchFamily="34" charset="0"/>
              </a:rPr>
              <a:t>The National Digital Inclusion Alliance (NDIA</a:t>
            </a:r>
          </a:p>
          <a:p>
            <a:pPr marL="0" indent="0">
              <a:buNone/>
            </a:pPr>
            <a:r>
              <a:rPr lang="en-US" sz="2000" b="0" i="0">
                <a:effectLst/>
                <a:latin typeface="Arial" panose="020B0604020202020204" pitchFamily="34" charset="0"/>
              </a:rPr>
              <a:t> NDIA was founded in May 2015 under the auspices of</a:t>
            </a:r>
          </a:p>
          <a:p>
            <a:pPr marL="0" indent="0">
              <a:buNone/>
            </a:pPr>
            <a:r>
              <a:rPr lang="en-US" sz="2000" b="0" i="0">
                <a:effectLst/>
                <a:latin typeface="Arial" panose="020B0604020202020204" pitchFamily="34" charset="0"/>
              </a:rPr>
              <a:t> the </a:t>
            </a:r>
            <a:r>
              <a:rPr lang="en-US" sz="2000" b="0" i="0" u="none" strike="noStrike">
                <a:effectLst/>
                <a:latin typeface="Arial" panose="020B0604020202020204" pitchFamily="34" charset="0"/>
                <a:hlinkClick r:id="rId2" tooltip="PAST Foundation"/>
              </a:rPr>
              <a:t>PAST Foundation</a:t>
            </a:r>
            <a:r>
              <a:rPr lang="en-US" sz="2000" b="0" i="0">
                <a:effectLst/>
                <a:latin typeface="Arial" panose="020B0604020202020204" pitchFamily="34" charset="0"/>
              </a:rPr>
              <a:t> in order to be "a unified voice for</a:t>
            </a:r>
          </a:p>
          <a:p>
            <a:pPr marL="0" indent="0">
              <a:buNone/>
            </a:pPr>
            <a:r>
              <a:rPr lang="en-US" sz="2000">
                <a:latin typeface="Arial" panose="020B0604020202020204" pitchFamily="34" charset="0"/>
              </a:rPr>
              <a:t> </a:t>
            </a:r>
            <a:r>
              <a:rPr lang="en-US" sz="2000" b="0" i="0">
                <a:effectLst/>
                <a:latin typeface="Arial" panose="020B0604020202020204" pitchFamily="34" charset="0"/>
              </a:rPr>
              <a:t>local technology training, home broadband access, and</a:t>
            </a:r>
          </a:p>
          <a:p>
            <a:pPr marL="0" indent="0">
              <a:buNone/>
            </a:pPr>
            <a:r>
              <a:rPr lang="en-US" sz="2000">
                <a:latin typeface="Arial" panose="020B0604020202020204" pitchFamily="34" charset="0"/>
              </a:rPr>
              <a:t> </a:t>
            </a:r>
            <a:r>
              <a:rPr lang="en-US" sz="2000" b="0" i="0">
                <a:effectLst/>
                <a:latin typeface="Arial" panose="020B0604020202020204" pitchFamily="34" charset="0"/>
              </a:rPr>
              <a:t>public broadband access programs."</a:t>
            </a:r>
            <a:r>
              <a:rPr lang="en-US" sz="2000" b="0" i="0" u="none" strike="noStrike" baseline="30000">
                <a:effectLst/>
                <a:latin typeface="Arial" panose="020B0604020202020204" pitchFamily="34" charset="0"/>
                <a:hlinkClick r:id="rId3"/>
              </a:rPr>
              <a:t>[7]</a:t>
            </a:r>
            <a:r>
              <a:rPr lang="en-US" sz="2000" b="0" i="0" u="none" strike="noStrike" baseline="30000">
                <a:effectLst/>
                <a:latin typeface="Arial" panose="020B0604020202020204" pitchFamily="34" charset="0"/>
                <a:hlinkClick r:id="rId4"/>
              </a:rPr>
              <a:t>[8]</a:t>
            </a:r>
            <a:r>
              <a:rPr lang="en-US" sz="2000" b="0" i="0">
                <a:effectLst/>
                <a:latin typeface="Arial" panose="020B0604020202020204" pitchFamily="34" charset="0"/>
              </a:rPr>
              <a:t> NDIA is a</a:t>
            </a:r>
          </a:p>
          <a:p>
            <a:pPr marL="0" indent="0">
              <a:buNone/>
            </a:pPr>
            <a:r>
              <a:rPr lang="en-US" sz="2000">
                <a:latin typeface="Arial" panose="020B0604020202020204" pitchFamily="34" charset="0"/>
              </a:rPr>
              <a:t> </a:t>
            </a:r>
            <a:r>
              <a:rPr lang="en-US" sz="2000" b="0" i="0">
                <a:effectLst/>
                <a:latin typeface="Arial" panose="020B0604020202020204" pitchFamily="34" charset="0"/>
              </a:rPr>
              <a:t>membership-based organization, and is an independent</a:t>
            </a:r>
          </a:p>
          <a:p>
            <a:pPr marL="0" indent="0">
              <a:buNone/>
            </a:pPr>
            <a:r>
              <a:rPr lang="en-US" sz="2000" b="0" i="0">
                <a:effectLst/>
                <a:latin typeface="Arial" panose="020B0604020202020204" pitchFamily="34" charset="0"/>
              </a:rPr>
              <a:t> 501(c)(3) as of 2021.</a:t>
            </a:r>
            <a:r>
              <a:rPr lang="en-US" sz="2000" b="0" i="0" u="none" strike="noStrike" baseline="30000">
                <a:effectLst/>
                <a:latin typeface="Arial" panose="020B0604020202020204" pitchFamily="34" charset="0"/>
                <a:hlinkClick r:id="rId5"/>
              </a:rPr>
              <a:t>[9]</a:t>
            </a:r>
            <a:r>
              <a:rPr lang="en-US" sz="2000" b="0" i="0">
                <a:effectLst/>
                <a:latin typeface="Arial" panose="020B0604020202020204" pitchFamily="34" charset="0"/>
              </a:rPr>
              <a:t> As of October 2021, NDIA had</a:t>
            </a:r>
          </a:p>
          <a:p>
            <a:pPr marL="0" indent="0">
              <a:buNone/>
            </a:pPr>
            <a:r>
              <a:rPr lang="en-US" sz="2000" b="0" i="0">
                <a:effectLst/>
                <a:latin typeface="Arial" panose="020B0604020202020204" pitchFamily="34" charset="0"/>
              </a:rPr>
              <a:t> 604 affiliated organizations.</a:t>
            </a:r>
            <a:r>
              <a:rPr lang="en-US" sz="2000" b="0" i="0" u="none" strike="noStrike" baseline="30000">
                <a:effectLst/>
                <a:latin typeface="Arial" panose="020B0604020202020204" pitchFamily="34" charset="0"/>
                <a:hlinkClick r:id="rId6"/>
              </a:rPr>
              <a:t>[10]</a:t>
            </a:r>
            <a:r>
              <a:rPr lang="en-US" sz="2000" b="0" i="0" u="none" strike="noStrike" baseline="30000">
                <a:effectLst/>
                <a:latin typeface="Arial" panose="020B0604020202020204" pitchFamily="34" charset="0"/>
              </a:rPr>
              <a:t> (Source: Wikipedia, 2024)</a:t>
            </a:r>
            <a:endParaRPr lang="en-US" sz="2000"/>
          </a:p>
          <a:p>
            <a:endParaRPr lang="en-US" sz="2000"/>
          </a:p>
        </p:txBody>
      </p:sp>
    </p:spTree>
    <p:extLst>
      <p:ext uri="{BB962C8B-B14F-4D97-AF65-F5344CB8AC3E}">
        <p14:creationId xmlns:p14="http://schemas.microsoft.com/office/powerpoint/2010/main" val="11959735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0246F78-DEDD-47FA-3D3B-7FDDDD8E9B98}"/>
              </a:ext>
            </a:extLst>
          </p:cNvPr>
          <p:cNvSpPr txBox="1"/>
          <p:nvPr/>
        </p:nvSpPr>
        <p:spPr>
          <a:xfrm>
            <a:off x="480291" y="0"/>
            <a:ext cx="11434618" cy="6713056"/>
          </a:xfrm>
          <a:prstGeom prst="rect">
            <a:avLst/>
          </a:prstGeom>
          <a:noFill/>
        </p:spPr>
        <p:txBody>
          <a:bodyPr wrap="square">
            <a:spAutoFit/>
          </a:bodyPr>
          <a:lstStyle/>
          <a:p>
            <a:pPr marL="0" marR="0" algn="just">
              <a:lnSpc>
                <a:spcPct val="107000"/>
              </a:lnSpc>
              <a:spcBef>
                <a:spcPts val="0"/>
              </a:spcBef>
              <a:spcAft>
                <a:spcPts val="800"/>
              </a:spcAft>
            </a:pPr>
            <a:endParaRPr lang="en-US" sz="1800" kern="100">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r>
              <a:rPr lang="en-US" sz="4400" kern="100">
                <a:latin typeface="Calibri" panose="020F0502020204030204" pitchFamily="34" charset="0"/>
                <a:ea typeface="Calibri" panose="020F0502020204030204" pitchFamily="34" charset="0"/>
                <a:cs typeface="Times New Roman" panose="02020603050405020304" pitchFamily="18" charset="0"/>
              </a:rPr>
              <a:t>Louisiana Digital Equity Plan (DEP)</a:t>
            </a:r>
          </a:p>
          <a:p>
            <a:pPr marL="0" marR="0" algn="just">
              <a:lnSpc>
                <a:spcPct val="107000"/>
              </a:lnSpc>
              <a:spcBef>
                <a:spcPts val="0"/>
              </a:spcBef>
              <a:spcAft>
                <a:spcPts val="800"/>
              </a:spcAft>
            </a:pPr>
            <a:r>
              <a:rPr lang="en-US" sz="3200" kern="100">
                <a:effectLst/>
                <a:latin typeface="Calibri" panose="020F0502020204030204" pitchFamily="34" charset="0"/>
                <a:ea typeface="Calibri" panose="020F0502020204030204" pitchFamily="34" charset="0"/>
                <a:cs typeface="Times New Roman" panose="02020603050405020304" pitchFamily="18" charset="0"/>
              </a:rPr>
              <a:t>In 2023, under guidance from the Broadband Equity, Access and Deployment program of the US federal National Telecommunications and Information Administration, the state of Louisiana contracted to initiate a study to develop a statewide digital equity program (DEP). Members of the Governor’s Advisory Council on Disabilities Affairs provided technical assistance to </a:t>
            </a:r>
            <a:r>
              <a:rPr lang="en-US" sz="3200" kern="100">
                <a:latin typeface="Calibri" panose="020F0502020204030204" pitchFamily="34" charset="0"/>
                <a:ea typeface="Calibri" panose="020F0502020204030204" pitchFamily="34" charset="0"/>
                <a:cs typeface="Times New Roman" panose="02020603050405020304" pitchFamily="18" charset="0"/>
              </a:rPr>
              <a:t>e</a:t>
            </a:r>
            <a:r>
              <a:rPr lang="en-US" sz="3200" kern="100">
                <a:effectLst/>
                <a:latin typeface="Calibri" panose="020F0502020204030204" pitchFamily="34" charset="0"/>
                <a:ea typeface="Calibri" panose="020F0502020204030204" pitchFamily="34" charset="0"/>
                <a:cs typeface="Times New Roman" panose="02020603050405020304" pitchFamily="18" charset="0"/>
              </a:rPr>
              <a:t>nsure that unique functional needs of persons with disabilities were addressed in state planning efforts. Louisiana was recognized as the first state in the U.S. to have </a:t>
            </a:r>
            <a:r>
              <a:rPr lang="en-US" sz="3200" kern="100">
                <a:latin typeface="Calibri" panose="020F0502020204030204" pitchFamily="34" charset="0"/>
                <a:ea typeface="Calibri" panose="020F0502020204030204" pitchFamily="34" charset="0"/>
                <a:cs typeface="Times New Roman" panose="02020603050405020304" pitchFamily="18" charset="0"/>
              </a:rPr>
              <a:t>developed a </a:t>
            </a:r>
            <a:r>
              <a:rPr lang="en-US" sz="3200" kern="100">
                <a:effectLst/>
                <a:latin typeface="Calibri" panose="020F0502020204030204" pitchFamily="34" charset="0"/>
                <a:ea typeface="Calibri" panose="020F0502020204030204" pitchFamily="34" charset="0"/>
                <a:cs typeface="Times New Roman" panose="02020603050405020304" pitchFamily="18" charset="0"/>
              </a:rPr>
              <a:t>DEP: </a:t>
            </a:r>
            <a:r>
              <a:rPr lang="en-US" sz="2000" kern="100">
                <a:effectLst/>
                <a:latin typeface="Calibri" panose="020F0502020204030204" pitchFamily="34" charset="0"/>
                <a:ea typeface="Calibri" panose="020F0502020204030204" pitchFamily="34" charset="0"/>
                <a:cs typeface="Times New Roman" panose="02020603050405020304" pitchFamily="18" charset="0"/>
                <a:hlinkClick r:id="rId2"/>
              </a:rPr>
              <a:t>https://connect.louisiana.gov/media/fc2pdo4y/la-draft-digital-equity-plan.pdf</a:t>
            </a:r>
            <a:endParaRPr lang="en-US" sz="2000" kern="10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800"/>
              </a:spcAft>
            </a:pP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215751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STEMM-Up logo">
            <a:extLst>
              <a:ext uri="{FF2B5EF4-FFF2-40B4-BE49-F238E27FC236}">
                <a16:creationId xmlns:a16="http://schemas.microsoft.com/office/drawing/2014/main" id="{C0EF5169-4B14-0BE9-F987-1BF55C7F2C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66930" y="0"/>
            <a:ext cx="4795935" cy="3791732"/>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A302A251-188C-3986-1FB1-6E71672E8026}"/>
              </a:ext>
            </a:extLst>
          </p:cNvPr>
          <p:cNvSpPr txBox="1"/>
          <p:nvPr/>
        </p:nvSpPr>
        <p:spPr>
          <a:xfrm>
            <a:off x="559837" y="4124131"/>
            <a:ext cx="11103428" cy="2677656"/>
          </a:xfrm>
          <a:prstGeom prst="rect">
            <a:avLst/>
          </a:prstGeom>
          <a:noFill/>
        </p:spPr>
        <p:txBody>
          <a:bodyPr wrap="square" rtlCol="0">
            <a:spAutoFit/>
          </a:bodyPr>
          <a:lstStyle/>
          <a:p>
            <a:pPr algn="just"/>
            <a:r>
              <a:rPr lang="en-US" sz="2400" b="1" i="0" dirty="0">
                <a:solidFill>
                  <a:srgbClr val="1D6137"/>
                </a:solidFill>
                <a:effectLst/>
                <a:latin typeface="Noto Sans" panose="020B0502040504020204" pitchFamily="34" charset="0"/>
              </a:rPr>
              <a:t>STEMM-Up is a job readiness program. It prepares jobseekers for careers in science, technology, engineering, mathematics, and medicine. The program combines learning modules, mentorship, job shadowing, and paid internships. Project partners include Michigan Rehabilitation Services (MRS), Louisiana Rehabilitation Services (LRS), Michigan State University (MSU), and Southern University-Baton Rouge (SUBR): </a:t>
            </a:r>
            <a:r>
              <a:rPr lang="en-US" sz="1400" b="1" i="0" dirty="0">
                <a:solidFill>
                  <a:srgbClr val="1D6137"/>
                </a:solidFill>
                <a:effectLst/>
                <a:latin typeface="Noto Sans" panose="020B0502040504020204" pitchFamily="34" charset="0"/>
                <a:hlinkClick r:id="rId3"/>
              </a:rPr>
              <a:t>https://stemmup.org/background/</a:t>
            </a:r>
            <a:endParaRPr lang="en-US" sz="1400" b="1" i="0" dirty="0">
              <a:solidFill>
                <a:srgbClr val="1D6137"/>
              </a:solidFill>
              <a:effectLst/>
              <a:latin typeface="Noto Sans" panose="020B0502040504020204" pitchFamily="34" charset="0"/>
            </a:endParaRPr>
          </a:p>
          <a:p>
            <a:pPr algn="just"/>
            <a:endParaRPr lang="en-US" sz="2400" b="1" i="0" dirty="0">
              <a:solidFill>
                <a:srgbClr val="1D6137"/>
              </a:solidFill>
              <a:effectLst/>
              <a:latin typeface="Noto Sans" panose="020B0502040504020204" pitchFamily="34" charset="0"/>
            </a:endParaRPr>
          </a:p>
        </p:txBody>
      </p:sp>
    </p:spTree>
    <p:extLst>
      <p:ext uri="{BB962C8B-B14F-4D97-AF65-F5344CB8AC3E}">
        <p14:creationId xmlns:p14="http://schemas.microsoft.com/office/powerpoint/2010/main" val="19161376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C458251-A079-6A2F-26D6-6F1E6E7D4747}"/>
              </a:ext>
            </a:extLst>
          </p:cNvPr>
          <p:cNvSpPr txBox="1"/>
          <p:nvPr/>
        </p:nvSpPr>
        <p:spPr>
          <a:xfrm>
            <a:off x="2901820" y="3040520"/>
            <a:ext cx="6748365" cy="3752165"/>
          </a:xfrm>
          <a:prstGeom prst="rect">
            <a:avLst/>
          </a:prstGeom>
          <a:noFill/>
        </p:spPr>
        <p:txBody>
          <a:bodyPr wrap="square">
            <a:spAutoFit/>
          </a:bodyPr>
          <a:lstStyle/>
          <a:p>
            <a:endParaRPr lang="en-US" dirty="0">
              <a:hlinkClick r:id="rId2"/>
            </a:endParaRPr>
          </a:p>
          <a:p>
            <a:endParaRPr lang="en-US" dirty="0">
              <a:hlinkClick r:id="rId2"/>
            </a:endParaRPr>
          </a:p>
          <a:p>
            <a:endParaRPr lang="en-US" dirty="0">
              <a:hlinkClick r:id="rId2"/>
            </a:endParaRPr>
          </a:p>
          <a:p>
            <a:endParaRPr lang="en-US" dirty="0">
              <a:hlinkClick r:id="rId2"/>
            </a:endParaRPr>
          </a:p>
          <a:p>
            <a:endParaRPr lang="en-US" dirty="0">
              <a:hlinkClick r:id="rId2"/>
            </a:endParaRPr>
          </a:p>
          <a:p>
            <a:endParaRPr lang="en-US" dirty="0">
              <a:hlinkClick r:id="rId2"/>
            </a:endParaRPr>
          </a:p>
          <a:p>
            <a:endParaRPr lang="en-US" dirty="0">
              <a:hlinkClick r:id="rId2"/>
            </a:endParaRPr>
          </a:p>
          <a:p>
            <a:endParaRPr lang="en-US" dirty="0">
              <a:hlinkClick r:id="rId2"/>
            </a:endParaRPr>
          </a:p>
          <a:p>
            <a:endParaRPr lang="en-US" dirty="0">
              <a:hlinkClick r:id="rId2"/>
            </a:endParaRPr>
          </a:p>
          <a:p>
            <a:endParaRPr lang="en-US" dirty="0">
              <a:hlinkClick r:id="rId2"/>
            </a:endParaRPr>
          </a:p>
          <a:p>
            <a:endParaRPr lang="en-US" dirty="0">
              <a:hlinkClick r:id="rId2"/>
            </a:endParaRPr>
          </a:p>
          <a:p>
            <a:r>
              <a:rPr lang="en-US" dirty="0">
                <a:hlinkClick r:id="rId2"/>
              </a:rPr>
              <a:t>https://www.laworks.net/WorkforceDev/LRS/LRS_Rehabilitation.asp</a:t>
            </a:r>
            <a:endParaRPr lang="en-US" dirty="0"/>
          </a:p>
          <a:p>
            <a:r>
              <a:rPr lang="en-US" dirty="0"/>
              <a:t>   </a:t>
            </a:r>
          </a:p>
        </p:txBody>
      </p:sp>
      <p:sp>
        <p:nvSpPr>
          <p:cNvPr id="4" name="TextBox 3">
            <a:extLst>
              <a:ext uri="{FF2B5EF4-FFF2-40B4-BE49-F238E27FC236}">
                <a16:creationId xmlns:a16="http://schemas.microsoft.com/office/drawing/2014/main" id="{1B78A503-686D-8FA6-8C18-69DC509EF075}"/>
              </a:ext>
            </a:extLst>
          </p:cNvPr>
          <p:cNvSpPr txBox="1"/>
          <p:nvPr/>
        </p:nvSpPr>
        <p:spPr>
          <a:xfrm>
            <a:off x="867747" y="1679510"/>
            <a:ext cx="10571584" cy="5693866"/>
          </a:xfrm>
          <a:prstGeom prst="rect">
            <a:avLst/>
          </a:prstGeom>
          <a:noFill/>
        </p:spPr>
        <p:txBody>
          <a:bodyPr wrap="square" rtlCol="0">
            <a:spAutoFit/>
          </a:bodyPr>
          <a:lstStyle/>
          <a:p>
            <a:pPr algn="ctr"/>
            <a:endParaRPr lang="en-US" sz="2800" b="1" i="0" dirty="0">
              <a:solidFill>
                <a:srgbClr val="003366"/>
              </a:solidFill>
              <a:effectLst/>
              <a:latin typeface="Arial" panose="020B0604020202020204" pitchFamily="34" charset="0"/>
            </a:endParaRPr>
          </a:p>
          <a:p>
            <a:pPr algn="ctr"/>
            <a:endParaRPr lang="en-US" sz="2800" b="1" dirty="0">
              <a:solidFill>
                <a:srgbClr val="003366"/>
              </a:solidFill>
              <a:latin typeface="Arial" panose="020B0604020202020204" pitchFamily="34" charset="0"/>
            </a:endParaRPr>
          </a:p>
          <a:p>
            <a:pPr algn="ctr"/>
            <a:r>
              <a:rPr lang="en-US" sz="2800" b="1" i="0" dirty="0">
                <a:solidFill>
                  <a:srgbClr val="003366"/>
                </a:solidFill>
                <a:effectLst/>
                <a:latin typeface="Arial" panose="020B0604020202020204" pitchFamily="34" charset="0"/>
              </a:rPr>
              <a:t>Vocational </a:t>
            </a:r>
            <a:r>
              <a:rPr lang="en-US" sz="2800" b="1" i="0">
                <a:solidFill>
                  <a:srgbClr val="003366"/>
                </a:solidFill>
                <a:effectLst/>
                <a:latin typeface="Arial" panose="020B0604020202020204" pitchFamily="34" charset="0"/>
              </a:rPr>
              <a:t>Rehabilitation Program</a:t>
            </a:r>
          </a:p>
          <a:p>
            <a:pPr algn="ctr"/>
            <a:endParaRPr lang="en-US" sz="2800" b="1" i="0" dirty="0">
              <a:solidFill>
                <a:srgbClr val="003366"/>
              </a:solidFill>
              <a:effectLst/>
              <a:latin typeface="Arial" panose="020B0604020202020204" pitchFamily="34" charset="0"/>
            </a:endParaRPr>
          </a:p>
          <a:p>
            <a:pPr algn="just"/>
            <a:r>
              <a:rPr lang="en-US" sz="2800" b="0" i="0" dirty="0">
                <a:solidFill>
                  <a:srgbClr val="000000"/>
                </a:solidFill>
                <a:effectLst/>
                <a:latin typeface="Arial" panose="020B0604020202020204" pitchFamily="34" charset="0"/>
              </a:rPr>
              <a:t>Vocational Rehabilitation, the flagship program of Louisiana Rehabilitation Services, is a one-stop career development program that offers individuals with disabilities a wide range of services designed to provide them with the skills, resources, attitudes, and expectations needed to compete in the interview process, get the job, keep the job, and develop a lifetime career</a:t>
            </a:r>
          </a:p>
          <a:p>
            <a:pPr algn="just"/>
            <a:endParaRPr lang="en-US" sz="2800" dirty="0">
              <a:solidFill>
                <a:srgbClr val="000000"/>
              </a:solidFill>
              <a:latin typeface="Arial" panose="020B0604020202020204" pitchFamily="34" charset="0"/>
            </a:endParaRPr>
          </a:p>
          <a:p>
            <a:pPr algn="just"/>
            <a:endParaRPr lang="en-US" sz="2800" b="0" i="0" dirty="0">
              <a:solidFill>
                <a:srgbClr val="000000"/>
              </a:solidFill>
              <a:effectLst/>
              <a:latin typeface="Arial" panose="020B0604020202020204" pitchFamily="34" charset="0"/>
            </a:endParaRPr>
          </a:p>
          <a:p>
            <a:pPr algn="just"/>
            <a:endParaRPr lang="en-US" sz="2800" b="0" i="0" dirty="0">
              <a:solidFill>
                <a:srgbClr val="000000"/>
              </a:solidFill>
              <a:effectLst/>
              <a:latin typeface="Arial" panose="020B0604020202020204" pitchFamily="34" charset="0"/>
            </a:endParaRPr>
          </a:p>
        </p:txBody>
      </p:sp>
      <p:pic>
        <p:nvPicPr>
          <p:cNvPr id="2052" name="Picture 4" descr="No photo description available.">
            <a:extLst>
              <a:ext uri="{FF2B5EF4-FFF2-40B4-BE49-F238E27FC236}">
                <a16:creationId xmlns:a16="http://schemas.microsoft.com/office/drawing/2014/main" id="{35861B00-106F-6EA5-5447-B43270189B2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85389" y="0"/>
            <a:ext cx="3041778" cy="25500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01715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301</TotalTime>
  <Words>1406</Words>
  <Application>Microsoft Office PowerPoint</Application>
  <PresentationFormat>Widescreen</PresentationFormat>
  <Paragraphs>101</Paragraphs>
  <Slides>15</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15</vt:i4>
      </vt:variant>
    </vt:vector>
  </HeadingPairs>
  <TitlesOfParts>
    <vt:vector size="26" baseType="lpstr">
      <vt:lpstr>Arial</vt:lpstr>
      <vt:lpstr>Calibri</vt:lpstr>
      <vt:lpstr>Calibri Light</vt:lpstr>
      <vt:lpstr>Frank Ruhl Libre</vt:lpstr>
      <vt:lpstr>Inter</vt:lpstr>
      <vt:lpstr>Noto Sans</vt:lpstr>
      <vt:lpstr>Open Sans</vt:lpstr>
      <vt:lpstr>Roboto</vt:lpstr>
      <vt:lpstr>Source Sans Pro</vt:lpstr>
      <vt:lpstr>var(--font,var(--font-1))</vt:lpstr>
      <vt:lpstr>Office Theme</vt:lpstr>
      <vt:lpstr>Should there be  Internet Technology Training (ITT) at Family and Youth Services Center(FYSC) ?</vt:lpstr>
      <vt:lpstr>PowerPoint Presentation</vt:lpstr>
      <vt:lpstr>PowerPoint Presentation</vt:lpstr>
      <vt:lpstr>Why Internet Technology Training?</vt:lpstr>
      <vt:lpstr> Utility Theory &amp; Economics Promotes Expansion of the Population of Internet Users</vt:lpstr>
      <vt:lpstr>New Opportunity for Training Students for Jobs in this New Wave of Economic Internet Expansion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This slide will include talking points, Q&amp;A generated at a future ZOOM, TEAMS, or face-to-face meeting to discuss a possible new program at the Family and Youth Service Center (FYSC) and what alliances and agreements need to be considered going forward. John Schweitzer: johnrschweitzer@gmail.com 225-326-2849  Notice of funding opportunity: https://www.digitalinclusion.org/blog/2021/12/09/digital-inclusion-funding-in-the-infrastructure-investment-jobs-act/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Internet Technology Training (ITT) at Youth and Family Services Center (?)</dc:title>
  <dc:creator>John Schweitzer</dc:creator>
  <cp:lastModifiedBy>John Schweitzer</cp:lastModifiedBy>
  <cp:revision>18</cp:revision>
  <dcterms:created xsi:type="dcterms:W3CDTF">2024-01-18T14:06:51Z</dcterms:created>
  <dcterms:modified xsi:type="dcterms:W3CDTF">2024-02-08T17:13:10Z</dcterms:modified>
</cp:coreProperties>
</file>