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29.bin" ContentType="image/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8" r:id="rId2"/>
    <p:sldId id="270" r:id="rId3"/>
    <p:sldId id="271" r:id="rId4"/>
    <p:sldId id="277" r:id="rId5"/>
    <p:sldId id="272" r:id="rId6"/>
    <p:sldId id="274" r:id="rId7"/>
    <p:sldId id="275" r:id="rId8"/>
    <p:sldId id="276" r:id="rId9"/>
    <p:sldId id="283" r:id="rId10"/>
    <p:sldId id="278" r:id="rId11"/>
    <p:sldId id="280" r:id="rId12"/>
    <p:sldId id="284" r:id="rId13"/>
    <p:sldId id="285" r:id="rId14"/>
    <p:sldId id="286" r:id="rId15"/>
    <p:sldId id="287" r:id="rId16"/>
    <p:sldId id="259" r:id="rId17"/>
    <p:sldId id="258" r:id="rId18"/>
    <p:sldId id="290" r:id="rId19"/>
    <p:sldId id="291" r:id="rId20"/>
    <p:sldId id="281" r:id="rId21"/>
    <p:sldId id="262" r:id="rId22"/>
    <p:sldId id="264" r:id="rId23"/>
    <p:sldId id="265" r:id="rId24"/>
    <p:sldId id="268" r:id="rId25"/>
    <p:sldId id="289" r:id="rId26"/>
    <p:sldId id="269" r:id="rId27"/>
    <p:sldId id="293" r:id="rId28"/>
    <p:sldId id="292" r:id="rId29"/>
  </p:sldIdLst>
  <p:sldSz cx="9144000" cy="6858000" type="screen4x3"/>
  <p:notesSz cx="6858000" cy="9144000"/>
  <p:defaultTextStyle>
    <a:defPPr>
      <a:defRPr lang="en-US"/>
    </a:defPPr>
    <a:lvl1pPr algn="l" rtl="0" fontAlgn="base">
      <a:spcBef>
        <a:spcPct val="0"/>
      </a:spcBef>
      <a:spcAft>
        <a:spcPct val="0"/>
      </a:spcAft>
      <a:defRPr sz="4400" kern="1200">
        <a:solidFill>
          <a:schemeClr val="bg1"/>
        </a:solidFill>
        <a:latin typeface="Arial" panose="020B0604020202020204" pitchFamily="34" charset="0"/>
        <a:ea typeface="+mn-ea"/>
        <a:cs typeface="+mn-cs"/>
      </a:defRPr>
    </a:lvl1pPr>
    <a:lvl2pPr marL="457200" algn="l" rtl="0" fontAlgn="base">
      <a:spcBef>
        <a:spcPct val="0"/>
      </a:spcBef>
      <a:spcAft>
        <a:spcPct val="0"/>
      </a:spcAft>
      <a:defRPr sz="4400" kern="1200">
        <a:solidFill>
          <a:schemeClr val="bg1"/>
        </a:solidFill>
        <a:latin typeface="Arial" panose="020B0604020202020204" pitchFamily="34" charset="0"/>
        <a:ea typeface="+mn-ea"/>
        <a:cs typeface="+mn-cs"/>
      </a:defRPr>
    </a:lvl2pPr>
    <a:lvl3pPr marL="914400" algn="l" rtl="0" fontAlgn="base">
      <a:spcBef>
        <a:spcPct val="0"/>
      </a:spcBef>
      <a:spcAft>
        <a:spcPct val="0"/>
      </a:spcAft>
      <a:defRPr sz="4400" kern="1200">
        <a:solidFill>
          <a:schemeClr val="bg1"/>
        </a:solidFill>
        <a:latin typeface="Arial" panose="020B0604020202020204" pitchFamily="34" charset="0"/>
        <a:ea typeface="+mn-ea"/>
        <a:cs typeface="+mn-cs"/>
      </a:defRPr>
    </a:lvl3pPr>
    <a:lvl4pPr marL="1371600" algn="l" rtl="0" fontAlgn="base">
      <a:spcBef>
        <a:spcPct val="0"/>
      </a:spcBef>
      <a:spcAft>
        <a:spcPct val="0"/>
      </a:spcAft>
      <a:defRPr sz="4400" kern="1200">
        <a:solidFill>
          <a:schemeClr val="bg1"/>
        </a:solidFill>
        <a:latin typeface="Arial" panose="020B0604020202020204" pitchFamily="34" charset="0"/>
        <a:ea typeface="+mn-ea"/>
        <a:cs typeface="+mn-cs"/>
      </a:defRPr>
    </a:lvl4pPr>
    <a:lvl5pPr marL="1828800" algn="l" rtl="0" fontAlgn="base">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9" autoAdjust="0"/>
    <p:restoredTop sz="94703" autoAdjust="0"/>
  </p:normalViewPr>
  <p:slideViewPr>
    <p:cSldViewPr>
      <p:cViewPr varScale="1">
        <p:scale>
          <a:sx n="125" d="100"/>
          <a:sy n="125" d="100"/>
        </p:scale>
        <p:origin x="13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en-US"/>
          </a:p>
        </p:txBody>
      </p:sp>
      <p:sp>
        <p:nvSpPr>
          <p:cNvPr id="4915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A0EBB583-E05E-43EA-8BD9-2E1035C992CA}" type="slidenum">
              <a:rPr lang="en-US"/>
              <a:pPr/>
              <a:t>‹#›</a:t>
            </a:fld>
            <a:endParaRPr lang="en-US"/>
          </a:p>
        </p:txBody>
      </p:sp>
    </p:spTree>
    <p:extLst>
      <p:ext uri="{BB962C8B-B14F-4D97-AF65-F5344CB8AC3E}">
        <p14:creationId xmlns:p14="http://schemas.microsoft.com/office/powerpoint/2010/main" val="41291697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4E3B9-BD5F-4283-8A9F-A6C5F51F2055}" type="slidenum">
              <a:rPr lang="en-US"/>
              <a:pPr/>
              <a:t>2</a:t>
            </a:fld>
            <a:endParaRPr lang="en-US"/>
          </a:p>
        </p:txBody>
      </p:sp>
      <p:sp>
        <p:nvSpPr>
          <p:cNvPr id="50178" name="Rectangle 2"/>
          <p:cNvSpPr>
            <a:spLocks noRo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A year before the storms, LADOTDE and LA State Police teamed up to create the Louisiana Emergency Evacuation Plan.  It started with a spatial analysis of residential locations (in red) and land surface elevations (background map).  Three Phases were defined.  Phase I was the outer coast, outside of the Intercoastal Waterway.  Phase II between the Intercoastal and Interstate 10.  Phase three involves Contaflow and includes New Orleans and he Lake Pontchartrain Basin.</a:t>
            </a:r>
          </a:p>
        </p:txBody>
      </p:sp>
    </p:spTree>
    <p:extLst>
      <p:ext uri="{BB962C8B-B14F-4D97-AF65-F5344CB8AC3E}">
        <p14:creationId xmlns:p14="http://schemas.microsoft.com/office/powerpoint/2010/main" val="368599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F1988E-E8BA-4C07-886C-B5379A25FA55}" type="slidenum">
              <a:rPr lang="en-US"/>
              <a:pPr/>
              <a:t>11</a:t>
            </a:fld>
            <a:endParaRPr lang="en-US"/>
          </a:p>
        </p:txBody>
      </p:sp>
      <p:sp>
        <p:nvSpPr>
          <p:cNvPr id="58370" name="Rectangle 2"/>
          <p:cNvSpPr>
            <a:spLocks noRo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a:t>Users of this website can zoom to a location, and hyperlink directly to the USGS website for that stream gauge.  The data are transmitted every 15 mintues from the site into the USGS network.</a:t>
            </a:r>
          </a:p>
        </p:txBody>
      </p:sp>
    </p:spTree>
    <p:extLst>
      <p:ext uri="{BB962C8B-B14F-4D97-AF65-F5344CB8AC3E}">
        <p14:creationId xmlns:p14="http://schemas.microsoft.com/office/powerpoint/2010/main" val="3072200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E65287-AAE0-41AF-A147-E20CE9974F46}" type="slidenum">
              <a:rPr lang="en-US"/>
              <a:pPr/>
              <a:t>12</a:t>
            </a:fld>
            <a:endParaRPr lang="en-US"/>
          </a:p>
        </p:txBody>
      </p:sp>
      <p:sp>
        <p:nvSpPr>
          <p:cNvPr id="60418" name="Rectangle 2"/>
          <p:cNvSpPr>
            <a:spLocks noRo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t>As the storm approaches, GIS weather data are provided by Meteorlogix.  These data feed websites that automatically update and show storm path, wind rings, rain bands, </a:t>
            </a:r>
            <a:r>
              <a:rPr lang="en-US" i="1"/>
              <a:t>etc</a:t>
            </a:r>
            <a:r>
              <a:rPr lang="en-US"/>
              <a:t>.  The website is automated so GIS staff can concentrate on other support activities.  In addition, ArcGIS users can access these sites, directly in ArcMap, and combine the weather data from DOTD with their own data.</a:t>
            </a:r>
          </a:p>
        </p:txBody>
      </p:sp>
    </p:spTree>
    <p:extLst>
      <p:ext uri="{BB962C8B-B14F-4D97-AF65-F5344CB8AC3E}">
        <p14:creationId xmlns:p14="http://schemas.microsoft.com/office/powerpoint/2010/main" val="1866375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BA965-E1FF-4B9C-8D56-89AEB71FB0CC}" type="slidenum">
              <a:rPr lang="en-US"/>
              <a:pPr/>
              <a:t>13</a:t>
            </a:fld>
            <a:endParaRPr lang="en-US"/>
          </a:p>
        </p:txBody>
      </p:sp>
      <p:sp>
        <p:nvSpPr>
          <p:cNvPr id="61442" name="Rectangle 2"/>
          <p:cNvSpPr>
            <a:spLocks noRo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t>These images of Hurricane Rita highlight Meteorlogix’s Road Speed Impact (RSI).  RSI is a theoretical calculation that combines wind and rain data effects on traffic to create a number between 0.0 and 1.0.  This number represents the proportion of normal traffic speed that can be attained on that segment, under those conditions.  RSI is depicted on the map in reed, orange, yellow, and green tones to symbolize these values.</a:t>
            </a:r>
          </a:p>
        </p:txBody>
      </p:sp>
    </p:spTree>
    <p:extLst>
      <p:ext uri="{BB962C8B-B14F-4D97-AF65-F5344CB8AC3E}">
        <p14:creationId xmlns:p14="http://schemas.microsoft.com/office/powerpoint/2010/main" val="411772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82E74-29F9-42C5-BAB6-048117398FE5}" type="slidenum">
              <a:rPr lang="en-US"/>
              <a:pPr/>
              <a:t>14</a:t>
            </a:fld>
            <a:endParaRPr lang="en-US"/>
          </a:p>
        </p:txBody>
      </p:sp>
      <p:sp>
        <p:nvSpPr>
          <p:cNvPr id="62466" name="Rectangle 2"/>
          <p:cNvSpPr>
            <a:spLocks noRo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a:t>After the storm hit, search and rescue activities began.  First responders came from all over the US.  An operational grid was created by DOTD and paced on thousands of paper maps that went into the field and to the Louisiana Emergency Operations Center.  It was placed on an ArcIMS website to facilitate distribution to anyone who needed it.  The grid made it easy to dispatch responders to locations that were geocoded, identified by cell ID (A-7, H-23, </a:t>
            </a:r>
            <a:r>
              <a:rPr lang="en-US" i="1"/>
              <a:t>etc</a:t>
            </a:r>
            <a:r>
              <a:rPr lang="en-US"/>
              <a:t>.).  Helicopters and  boats were equipped with Tom Tom Mobile GPS units donated by TeleAtlas North America.</a:t>
            </a:r>
          </a:p>
        </p:txBody>
      </p:sp>
    </p:spTree>
    <p:extLst>
      <p:ext uri="{BB962C8B-B14F-4D97-AF65-F5344CB8AC3E}">
        <p14:creationId xmlns:p14="http://schemas.microsoft.com/office/powerpoint/2010/main" val="1178411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E0249-0C74-417C-9D7F-1373A964DDAA}" type="slidenum">
              <a:rPr lang="en-US"/>
              <a:pPr/>
              <a:t>15</a:t>
            </a:fld>
            <a:endParaRPr lang="en-US"/>
          </a:p>
        </p:txBody>
      </p:sp>
      <p:sp>
        <p:nvSpPr>
          <p:cNvPr id="63490" name="Rectangle 2"/>
          <p:cNvSpPr>
            <a:spLocks noRo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t>After the storm, it became clear that facilities such as nursing homes ma have been left without evacuating residents.  DOTD used data from Experian Corporation to locate and map these locations for the Louisiana Department of Health and Hospitals.  These maps were provided to helicopter pilots who used tom Tom units to travel to those locations and search for survivors.</a:t>
            </a:r>
          </a:p>
        </p:txBody>
      </p:sp>
    </p:spTree>
    <p:extLst>
      <p:ext uri="{BB962C8B-B14F-4D97-AF65-F5344CB8AC3E}">
        <p14:creationId xmlns:p14="http://schemas.microsoft.com/office/powerpoint/2010/main" val="375761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875C36-A6F3-4387-89E9-D4933B7171AF}" type="slidenum">
              <a:rPr lang="en-US"/>
              <a:pPr/>
              <a:t>16</a:t>
            </a:fld>
            <a:endParaRPr lang="en-US"/>
          </a:p>
        </p:txBody>
      </p:sp>
      <p:sp>
        <p:nvSpPr>
          <p:cNvPr id="64514" name="Rectangle 2"/>
          <p:cNvSpPr>
            <a:spLocks noRo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US"/>
              <a:t>Satellite imagery provided valuable information on areas inundated with flood waters.  Imagery provided a quick and accurate data source in the days following the storm, before responders could enter the area and report conditions.</a:t>
            </a:r>
          </a:p>
        </p:txBody>
      </p:sp>
    </p:spTree>
    <p:extLst>
      <p:ext uri="{BB962C8B-B14F-4D97-AF65-F5344CB8AC3E}">
        <p14:creationId xmlns:p14="http://schemas.microsoft.com/office/powerpoint/2010/main" val="2591670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AA57D9-B573-4C90-8B37-1A6E47C4B0D4}" type="slidenum">
              <a:rPr lang="en-US"/>
              <a:pPr/>
              <a:t>17</a:t>
            </a:fld>
            <a:endParaRPr lang="en-US"/>
          </a:p>
        </p:txBody>
      </p:sp>
      <p:sp>
        <p:nvSpPr>
          <p:cNvPr id="65538" name="Rectangle 2"/>
          <p:cNvSpPr>
            <a:spLocks noRo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t>This is a close-up, showing the flooded areas of Jefferson, Orleans, and St. Bernard Parishes.</a:t>
            </a:r>
          </a:p>
        </p:txBody>
      </p:sp>
    </p:spTree>
    <p:extLst>
      <p:ext uri="{BB962C8B-B14F-4D97-AF65-F5344CB8AC3E}">
        <p14:creationId xmlns:p14="http://schemas.microsoft.com/office/powerpoint/2010/main" val="172053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CCFDD2-87B1-4B70-9400-7031EA7A04AC}" type="slidenum">
              <a:rPr lang="en-US"/>
              <a:pPr/>
              <a:t>18</a:t>
            </a:fld>
            <a:endParaRPr lang="en-US"/>
          </a:p>
        </p:txBody>
      </p:sp>
      <p:sp>
        <p:nvSpPr>
          <p:cNvPr id="70658" name="Rectangle 2"/>
          <p:cNvSpPr>
            <a:spLocks noRo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t>First responders needed to know where roads were flooded and impassible.  DOTD teamed with 3001 Inc, to develp these data from Lidar and DEMs.  Paper maps were made in small formats that could be used in vehicles in the field.</a:t>
            </a:r>
          </a:p>
        </p:txBody>
      </p:sp>
    </p:spTree>
    <p:extLst>
      <p:ext uri="{BB962C8B-B14F-4D97-AF65-F5344CB8AC3E}">
        <p14:creationId xmlns:p14="http://schemas.microsoft.com/office/powerpoint/2010/main" val="3284136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576EB3-1BCA-4C1A-A943-9C967ADED61E}" type="slidenum">
              <a:rPr lang="en-US"/>
              <a:pPr/>
              <a:t>19</a:t>
            </a:fld>
            <a:endParaRPr lang="en-US"/>
          </a:p>
        </p:txBody>
      </p:sp>
      <p:sp>
        <p:nvSpPr>
          <p:cNvPr id="66562" name="Rectangle 2"/>
          <p:cNvSpPr>
            <a:spLocks noRo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t>The bridge maintenance staff at DOTD had to assess all bridges, especially moveable bridges (draw, swing, lift, pontoon, </a:t>
            </a:r>
            <a:r>
              <a:rPr lang="en-US" i="1"/>
              <a:t>etc</a:t>
            </a:r>
            <a:r>
              <a:rPr lang="en-US"/>
              <a:t>.).  This ArcIMS website was produced, in short order, to provide the public with he current status of bridges across the sate.  Users can zoom into the area they want to see and hyperlink directly into the DOTD bridge database.</a:t>
            </a:r>
          </a:p>
        </p:txBody>
      </p:sp>
    </p:spTree>
    <p:extLst>
      <p:ext uri="{BB962C8B-B14F-4D97-AF65-F5344CB8AC3E}">
        <p14:creationId xmlns:p14="http://schemas.microsoft.com/office/powerpoint/2010/main" val="962987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47A5F7-69BE-4B38-89B1-1A04B166B0E3}" type="slidenum">
              <a:rPr lang="en-US"/>
              <a:pPr/>
              <a:t>20</a:t>
            </a:fld>
            <a:endParaRPr lang="en-US"/>
          </a:p>
        </p:txBody>
      </p:sp>
      <p:sp>
        <p:nvSpPr>
          <p:cNvPr id="67586" name="Rectangle 2"/>
          <p:cNvSpPr>
            <a:spLocks noRo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a:t>Damage assessment included quantifying the miles of flooded roads.  TeleAtlas data were used for this.  The flooded area polygons developed from satellite imagery were used to perform the overlay analysis.  </a:t>
            </a:r>
          </a:p>
        </p:txBody>
      </p:sp>
    </p:spTree>
    <p:extLst>
      <p:ext uri="{BB962C8B-B14F-4D97-AF65-F5344CB8AC3E}">
        <p14:creationId xmlns:p14="http://schemas.microsoft.com/office/powerpoint/2010/main" val="83905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7D015-ADAE-495A-9A20-4D23F26E9D97}" type="slidenum">
              <a:rPr lang="en-US"/>
              <a:pPr/>
              <a:t>3</a:t>
            </a:fld>
            <a:endParaRPr lang="en-US"/>
          </a:p>
        </p:txBody>
      </p:sp>
      <p:sp>
        <p:nvSpPr>
          <p:cNvPr id="51202" name="Rectangle 2"/>
          <p:cNvSpPr>
            <a:spLocks noRo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This is the map initially created for dissemination to the public.  The map was produced by DOTD and LA State Police.  LSP chose these colors.  After discussions, the color scheme was changed to show the Phase I area as red and Phase II as yellow.</a:t>
            </a:r>
          </a:p>
        </p:txBody>
      </p:sp>
    </p:spTree>
    <p:extLst>
      <p:ext uri="{BB962C8B-B14F-4D97-AF65-F5344CB8AC3E}">
        <p14:creationId xmlns:p14="http://schemas.microsoft.com/office/powerpoint/2010/main" val="276215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41A4B-A1F3-4326-B3C3-9CB46635CA09}" type="slidenum">
              <a:rPr lang="en-US"/>
              <a:pPr/>
              <a:t>21</a:t>
            </a:fld>
            <a:endParaRPr lang="en-US"/>
          </a:p>
        </p:txBody>
      </p:sp>
      <p:sp>
        <p:nvSpPr>
          <p:cNvPr id="68610" name="Rectangle 2"/>
          <p:cNvSpPr>
            <a:spLocks noRo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a:t>Road damage had to be quantified by FHWA and FEMA routes.  This was done using functional class, with larger roads being funded by FHWA and smaller roads repaired with FEMA funds.</a:t>
            </a:r>
          </a:p>
        </p:txBody>
      </p:sp>
    </p:spTree>
    <p:extLst>
      <p:ext uri="{BB962C8B-B14F-4D97-AF65-F5344CB8AC3E}">
        <p14:creationId xmlns:p14="http://schemas.microsoft.com/office/powerpoint/2010/main" val="4022019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A59648-25A7-4CD0-A3CE-73235BF4BB67}" type="slidenum">
              <a:rPr lang="en-US"/>
              <a:pPr/>
              <a:t>22</a:t>
            </a:fld>
            <a:endParaRPr lang="en-US"/>
          </a:p>
        </p:txBody>
      </p:sp>
      <p:sp>
        <p:nvSpPr>
          <p:cNvPr id="69634" name="Rectangle 2"/>
          <p:cNvSpPr>
            <a:spLocks noRo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t>Google Earth was used to provide before and after images and information to the public.</a:t>
            </a:r>
          </a:p>
        </p:txBody>
      </p:sp>
    </p:spTree>
    <p:extLst>
      <p:ext uri="{BB962C8B-B14F-4D97-AF65-F5344CB8AC3E}">
        <p14:creationId xmlns:p14="http://schemas.microsoft.com/office/powerpoint/2010/main" val="637093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051D38-A118-4548-84F1-816E84ADB8AF}" type="slidenum">
              <a:rPr lang="en-US"/>
              <a:pPr/>
              <a:t>23</a:t>
            </a:fld>
            <a:endParaRPr lang="en-US"/>
          </a:p>
        </p:txBody>
      </p:sp>
      <p:sp>
        <p:nvSpPr>
          <p:cNvPr id="71682" name="Rectangle 2"/>
          <p:cNvSpPr>
            <a:spLocks noRo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t>This is a TM-image of the New Orleans area.  The dark areas are flooded.</a:t>
            </a:r>
          </a:p>
        </p:txBody>
      </p:sp>
    </p:spTree>
    <p:extLst>
      <p:ext uri="{BB962C8B-B14F-4D97-AF65-F5344CB8AC3E}">
        <p14:creationId xmlns:p14="http://schemas.microsoft.com/office/powerpoint/2010/main" val="2608705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705B1-839A-42CE-84AC-307544C46F0F}" type="slidenum">
              <a:rPr lang="en-US"/>
              <a:pPr/>
              <a:t>24</a:t>
            </a:fld>
            <a:endParaRPr lang="en-US"/>
          </a:p>
        </p:txBody>
      </p:sp>
      <p:sp>
        <p:nvSpPr>
          <p:cNvPr id="72706" name="Rectangle 2"/>
          <p:cNvSpPr>
            <a:spLocks noRo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t>Parish maps wee used to identify FEMA and FHWA routes, as well as used for debris mapping after the storm.</a:t>
            </a:r>
          </a:p>
        </p:txBody>
      </p:sp>
    </p:spTree>
    <p:extLst>
      <p:ext uri="{BB962C8B-B14F-4D97-AF65-F5344CB8AC3E}">
        <p14:creationId xmlns:p14="http://schemas.microsoft.com/office/powerpoint/2010/main" val="1013953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7379C8-ABA8-4768-89BD-8F505EE5BC86}" type="slidenum">
              <a:rPr lang="en-US"/>
              <a:pPr/>
              <a:t>25</a:t>
            </a:fld>
            <a:endParaRPr lang="en-US"/>
          </a:p>
        </p:txBody>
      </p:sp>
      <p:sp>
        <p:nvSpPr>
          <p:cNvPr id="73730" name="Rectangle 2"/>
          <p:cNvSpPr>
            <a:spLocks noRo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t>Levees and Pump Stations were important features in protecting and dewatering the flooded New Orleans area.  Before the storm, neither these features were well mapped.  They had to be added to the DOTD database during emergency operations, by staff from the Department’s Public Works Section.  Since the storm, more attention has been paid to better maintaining these data. Note the red-colored levees, depicting locations where levees were breeched.</a:t>
            </a:r>
          </a:p>
        </p:txBody>
      </p:sp>
    </p:spTree>
    <p:extLst>
      <p:ext uri="{BB962C8B-B14F-4D97-AF65-F5344CB8AC3E}">
        <p14:creationId xmlns:p14="http://schemas.microsoft.com/office/powerpoint/2010/main" val="2245379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805E6-F24D-4B88-A736-C056DFB560ED}" type="slidenum">
              <a:rPr lang="en-US"/>
              <a:pPr/>
              <a:t>26</a:t>
            </a:fld>
            <a:endParaRPr lang="en-US"/>
          </a:p>
        </p:txBody>
      </p:sp>
      <p:sp>
        <p:nvSpPr>
          <p:cNvPr id="74754" name="Rectangle 2"/>
          <p:cNvSpPr>
            <a:spLocks noRo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t>Finally, a grid system needs to be adopted to support search and rescue operations.  The grid needs to provide unambiguous, unique locations.  In addition, a simple nomenclature needs to be used to identify cells on the grid.  The UTM-based “National Grid” is not intuitive to local and state-level users.  To complicate issues in Louisiana, the state occupies two UTM zones.  This means that there are multiple National Grid systems in various parts of the state.  In May, 2006, the Louisiana Geographic Information Systems Council adopted a 15-second Longitude/Latitude search &amp; rescue grid.</a:t>
            </a:r>
          </a:p>
        </p:txBody>
      </p:sp>
    </p:spTree>
    <p:extLst>
      <p:ext uri="{BB962C8B-B14F-4D97-AF65-F5344CB8AC3E}">
        <p14:creationId xmlns:p14="http://schemas.microsoft.com/office/powerpoint/2010/main" val="2134402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E15B4-0FE1-49F4-86CA-DB2845EA6994}" type="slidenum">
              <a:rPr lang="en-US"/>
              <a:pPr/>
              <a:t>27</a:t>
            </a:fld>
            <a:endParaRPr lang="en-US"/>
          </a:p>
        </p:txBody>
      </p:sp>
      <p:sp>
        <p:nvSpPr>
          <p:cNvPr id="80898" name="Rectangle 2"/>
          <p:cNvSpPr>
            <a:spLocks noRo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After the storms, millions of cubic yards of debris had to be collected and properly disposed of.  Louisiana Department of Transportation and Development and Louisiana Department of Environmental Quality produced maps of debris collection sites and tracked the removal of debris across the state.</a:t>
            </a:r>
          </a:p>
        </p:txBody>
      </p:sp>
    </p:spTree>
    <p:extLst>
      <p:ext uri="{BB962C8B-B14F-4D97-AF65-F5344CB8AC3E}">
        <p14:creationId xmlns:p14="http://schemas.microsoft.com/office/powerpoint/2010/main" val="8378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D86B48-B303-4062-818D-51AD34425182}" type="slidenum">
              <a:rPr lang="en-US"/>
              <a:pPr/>
              <a:t>4</a:t>
            </a:fld>
            <a:endParaRPr lang="en-US"/>
          </a:p>
        </p:txBody>
      </p:sp>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t>This is a brief description of the LEEP.  A key point is that milestones are linked to the time when Tropical Storm force winds (39 mph) reach landfall, not the eye of the hurricane.  Tropical Storm force winds are strong enough to create problems with transportation systems; closing bridges, slowing traffic, blowing over vehicles.</a:t>
            </a:r>
          </a:p>
        </p:txBody>
      </p:sp>
    </p:spTree>
    <p:extLst>
      <p:ext uri="{BB962C8B-B14F-4D97-AF65-F5344CB8AC3E}">
        <p14:creationId xmlns:p14="http://schemas.microsoft.com/office/powerpoint/2010/main" val="16250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3DB13-E344-4A87-A36A-B5CC2F5DDC72}" type="slidenum">
              <a:rPr lang="en-US"/>
              <a:pPr/>
              <a:t>5</a:t>
            </a:fld>
            <a:endParaRPr lang="en-US"/>
          </a:p>
        </p:txBody>
      </p:sp>
      <p:sp>
        <p:nvSpPr>
          <p:cNvPr id="53250" name="Rectangle 2"/>
          <p:cNvSpPr>
            <a:spLocks noRo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a:t>A million maps were produced for distribution to the public.  It included information on emergency evacuations, maps of routes, maps of interchanges and how to enter Contraflow.  The program was a great success.</a:t>
            </a:r>
          </a:p>
        </p:txBody>
      </p:sp>
    </p:spTree>
    <p:extLst>
      <p:ext uri="{BB962C8B-B14F-4D97-AF65-F5344CB8AC3E}">
        <p14:creationId xmlns:p14="http://schemas.microsoft.com/office/powerpoint/2010/main" val="290021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911A00-43A0-4B32-B0F1-3D5AF783CF2B}" type="slidenum">
              <a:rPr lang="en-US"/>
              <a:pPr/>
              <a:t>6</a:t>
            </a:fld>
            <a:endParaRPr lang="en-US"/>
          </a:p>
        </p:txBody>
      </p:sp>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t>HURREVAC is a program that is supported by FEMA, US Army Corps, and NOAA.  It provides access to NHC advisories in a map interface.  Before a storm DOTD GIS staff use this software to monitor the approaching storm.  Different views are available.  This is the storm track and error zone on Friday morning 8/26/2005.  Note that at this time the storm is headed to western Florida.  The actual storm path is displayed just outside of the western margin of the zone of uncertainty.</a:t>
            </a:r>
          </a:p>
        </p:txBody>
      </p:sp>
    </p:spTree>
    <p:extLst>
      <p:ext uri="{BB962C8B-B14F-4D97-AF65-F5344CB8AC3E}">
        <p14:creationId xmlns:p14="http://schemas.microsoft.com/office/powerpoint/2010/main" val="341740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335E0-C82A-4A0D-BA94-5ADDAF77853D}" type="slidenum">
              <a:rPr lang="en-US"/>
              <a:pPr/>
              <a:t>7</a:t>
            </a:fld>
            <a:endParaRPr lang="en-US"/>
          </a:p>
        </p:txBody>
      </p:sp>
      <p:sp>
        <p:nvSpPr>
          <p:cNvPr id="55298" name="Rectangle 2"/>
          <p:cNvSpPr>
            <a:spLocks noRo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a:t>This is the same forecast of 8/26/2005, except the wind paths are displayed.  The blue zone denotes Tropical Storm force winds, yellow is Gale force winds and red is Hurricane force winds. Note that on Friday morning, 72 hours before the storm hit, it appeasers to be headed to Florida’s Apalachicola Peninsula.</a:t>
            </a:r>
          </a:p>
        </p:txBody>
      </p:sp>
    </p:spTree>
    <p:extLst>
      <p:ext uri="{BB962C8B-B14F-4D97-AF65-F5344CB8AC3E}">
        <p14:creationId xmlns:p14="http://schemas.microsoft.com/office/powerpoint/2010/main" val="1977796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0BED76-F9E4-4D12-B37F-4AEAAA577041}" type="slidenum">
              <a:rPr lang="en-US"/>
              <a:pPr/>
              <a:t>8</a:t>
            </a:fld>
            <a:endParaRPr lang="en-US"/>
          </a:p>
        </p:txBody>
      </p:sp>
      <p:sp>
        <p:nvSpPr>
          <p:cNvPr id="56322" name="Rectangle 2"/>
          <p:cNvSpPr>
            <a:spLocks noRo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t>On Saturday morning, 8/27/2005, the forecast path has moved west.  This view shows the “wind Rings” and the projected position of the storm in 72 hours.  The speed of the storm increased in forward speed and actually came ashore in two days.  On Saturday, the DTD Emergency Operations Center was activated on Saturday morning.</a:t>
            </a:r>
          </a:p>
        </p:txBody>
      </p:sp>
    </p:spTree>
    <p:extLst>
      <p:ext uri="{BB962C8B-B14F-4D97-AF65-F5344CB8AC3E}">
        <p14:creationId xmlns:p14="http://schemas.microsoft.com/office/powerpoint/2010/main" val="1888002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A1BB19-FEAD-4F2C-96B3-736B10B13DEF}" type="slidenum">
              <a:rPr lang="en-US"/>
              <a:pPr/>
              <a:t>9</a:t>
            </a:fld>
            <a:endParaRPr lang="en-US"/>
          </a:p>
        </p:txBody>
      </p:sp>
      <p:sp>
        <p:nvSpPr>
          <p:cNvPr id="59394" name="Rectangle 2"/>
          <p:cNvSpPr>
            <a:spLocks noRo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Data from HURREVAC are downloaded and combined with other DOTD data to prepare products that can be emailed to emergency response and DOTD personnel.  As hyperlinks to websites, these can be viewed on wireless, mobile devices such as Blackberrys.</a:t>
            </a:r>
          </a:p>
        </p:txBody>
      </p:sp>
    </p:spTree>
    <p:extLst>
      <p:ext uri="{BB962C8B-B14F-4D97-AF65-F5344CB8AC3E}">
        <p14:creationId xmlns:p14="http://schemas.microsoft.com/office/powerpoint/2010/main" val="2906260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16B333-62A8-4708-8BEC-E3F6C437C508}" type="slidenum">
              <a:rPr lang="en-US"/>
              <a:pPr/>
              <a:t>10</a:t>
            </a:fld>
            <a:endParaRPr lang="en-US"/>
          </a:p>
        </p:txBody>
      </p:sp>
      <p:sp>
        <p:nvSpPr>
          <p:cNvPr id="57346" name="Rectangle 2"/>
          <p:cNvSpPr>
            <a:spLocks noRo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t>The HydroWatch website was developed during Hurricane Isadore, in 2002, to provide real-time information on the USGS stream gauge network.  Many of these sites are located on DOTD bridges.  This is an ArcIMS web service. </a:t>
            </a:r>
          </a:p>
        </p:txBody>
      </p:sp>
    </p:spTree>
    <p:extLst>
      <p:ext uri="{BB962C8B-B14F-4D97-AF65-F5344CB8AC3E}">
        <p14:creationId xmlns:p14="http://schemas.microsoft.com/office/powerpoint/2010/main" val="286997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795822-B430-4B1B-8BF5-1CE3123B4750}" type="slidenum">
              <a:rPr lang="en-US"/>
              <a:pPr/>
              <a:t>‹#›</a:t>
            </a:fld>
            <a:endParaRPr lang="en-US"/>
          </a:p>
        </p:txBody>
      </p:sp>
    </p:spTree>
    <p:extLst>
      <p:ext uri="{BB962C8B-B14F-4D97-AF65-F5344CB8AC3E}">
        <p14:creationId xmlns:p14="http://schemas.microsoft.com/office/powerpoint/2010/main" val="409897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B98715-E6F5-4847-BE91-431AF9014CAD}" type="slidenum">
              <a:rPr lang="en-US"/>
              <a:pPr/>
              <a:t>‹#›</a:t>
            </a:fld>
            <a:endParaRPr lang="en-US"/>
          </a:p>
        </p:txBody>
      </p:sp>
    </p:spTree>
    <p:extLst>
      <p:ext uri="{BB962C8B-B14F-4D97-AF65-F5344CB8AC3E}">
        <p14:creationId xmlns:p14="http://schemas.microsoft.com/office/powerpoint/2010/main" val="131332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82CCF03-1101-4B46-95DF-646EA4349398}" type="slidenum">
              <a:rPr lang="en-US"/>
              <a:pPr/>
              <a:t>‹#›</a:t>
            </a:fld>
            <a:endParaRPr lang="en-US"/>
          </a:p>
        </p:txBody>
      </p:sp>
    </p:spTree>
    <p:extLst>
      <p:ext uri="{BB962C8B-B14F-4D97-AF65-F5344CB8AC3E}">
        <p14:creationId xmlns:p14="http://schemas.microsoft.com/office/powerpoint/2010/main" val="153129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257168-D96D-4330-B18E-5FD2DFC0C4D3}" type="slidenum">
              <a:rPr lang="en-US"/>
              <a:pPr/>
              <a:t>‹#›</a:t>
            </a:fld>
            <a:endParaRPr lang="en-US"/>
          </a:p>
        </p:txBody>
      </p:sp>
    </p:spTree>
    <p:extLst>
      <p:ext uri="{BB962C8B-B14F-4D97-AF65-F5344CB8AC3E}">
        <p14:creationId xmlns:p14="http://schemas.microsoft.com/office/powerpoint/2010/main" val="251181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114F5B-AD5C-4B3A-B60A-8ABEDB20B2D8}" type="slidenum">
              <a:rPr lang="en-US"/>
              <a:pPr/>
              <a:t>‹#›</a:t>
            </a:fld>
            <a:endParaRPr lang="en-US"/>
          </a:p>
        </p:txBody>
      </p:sp>
    </p:spTree>
    <p:extLst>
      <p:ext uri="{BB962C8B-B14F-4D97-AF65-F5344CB8AC3E}">
        <p14:creationId xmlns:p14="http://schemas.microsoft.com/office/powerpoint/2010/main" val="128864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A94553-E678-48AF-A5B5-116210B90061}" type="slidenum">
              <a:rPr lang="en-US"/>
              <a:pPr/>
              <a:t>‹#›</a:t>
            </a:fld>
            <a:endParaRPr lang="en-US"/>
          </a:p>
        </p:txBody>
      </p:sp>
    </p:spTree>
    <p:extLst>
      <p:ext uri="{BB962C8B-B14F-4D97-AF65-F5344CB8AC3E}">
        <p14:creationId xmlns:p14="http://schemas.microsoft.com/office/powerpoint/2010/main" val="363950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15C160E-D879-494C-A5C5-72F49D3C0E5D}" type="slidenum">
              <a:rPr lang="en-US"/>
              <a:pPr/>
              <a:t>‹#›</a:t>
            </a:fld>
            <a:endParaRPr lang="en-US"/>
          </a:p>
        </p:txBody>
      </p:sp>
    </p:spTree>
    <p:extLst>
      <p:ext uri="{BB962C8B-B14F-4D97-AF65-F5344CB8AC3E}">
        <p14:creationId xmlns:p14="http://schemas.microsoft.com/office/powerpoint/2010/main" val="166310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0CA56F4-50D2-4B92-A10C-CD74A9A0B730}" type="slidenum">
              <a:rPr lang="en-US"/>
              <a:pPr/>
              <a:t>‹#›</a:t>
            </a:fld>
            <a:endParaRPr lang="en-US"/>
          </a:p>
        </p:txBody>
      </p:sp>
    </p:spTree>
    <p:extLst>
      <p:ext uri="{BB962C8B-B14F-4D97-AF65-F5344CB8AC3E}">
        <p14:creationId xmlns:p14="http://schemas.microsoft.com/office/powerpoint/2010/main" val="360531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6EECE1F-818F-43D2-AC23-53ECAC002DC2}" type="slidenum">
              <a:rPr lang="en-US"/>
              <a:pPr/>
              <a:t>‹#›</a:t>
            </a:fld>
            <a:endParaRPr lang="en-US"/>
          </a:p>
        </p:txBody>
      </p:sp>
    </p:spTree>
    <p:extLst>
      <p:ext uri="{BB962C8B-B14F-4D97-AF65-F5344CB8AC3E}">
        <p14:creationId xmlns:p14="http://schemas.microsoft.com/office/powerpoint/2010/main" val="1707134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397AF0-DBD4-43AD-8D18-64D16EDF4CF7}" type="slidenum">
              <a:rPr lang="en-US"/>
              <a:pPr/>
              <a:t>‹#›</a:t>
            </a:fld>
            <a:endParaRPr lang="en-US"/>
          </a:p>
        </p:txBody>
      </p:sp>
    </p:spTree>
    <p:extLst>
      <p:ext uri="{BB962C8B-B14F-4D97-AF65-F5344CB8AC3E}">
        <p14:creationId xmlns:p14="http://schemas.microsoft.com/office/powerpoint/2010/main" val="3306093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541DAF-641D-4AFA-99FF-34FB91202DF0}" type="slidenum">
              <a:rPr lang="en-US"/>
              <a:pPr/>
              <a:t>‹#›</a:t>
            </a:fld>
            <a:endParaRPr lang="en-US"/>
          </a:p>
        </p:txBody>
      </p:sp>
    </p:spTree>
    <p:extLst>
      <p:ext uri="{BB962C8B-B14F-4D97-AF65-F5344CB8AC3E}">
        <p14:creationId xmlns:p14="http://schemas.microsoft.com/office/powerpoint/2010/main" val="18175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lgn="ctr">
              <a:defRPr sz="140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lgn="r">
              <a:defRPr sz="1400">
                <a:solidFill>
                  <a:schemeClr val="tx1"/>
                </a:solidFill>
              </a:defRPr>
            </a:lvl1pPr>
          </a:lstStyle>
          <a:p>
            <a:fld id="{EAAE8E34-EF8C-4E21-BC1C-F5ECACAA2C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image" Target="../media/image16.wmf"/></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bin"/><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533400" y="0"/>
            <a:ext cx="7772400" cy="1470025"/>
          </a:xfrm>
        </p:spPr>
        <p:txBody>
          <a:bodyPr anchor="ctr"/>
          <a:lstStyle/>
          <a:p>
            <a:r>
              <a:rPr lang="en-US" sz="4400">
                <a:solidFill>
                  <a:schemeClr val="bg1"/>
                </a:solidFill>
              </a:rPr>
              <a:t>GIS &amp; Emergency Operations</a:t>
            </a:r>
          </a:p>
        </p:txBody>
      </p:sp>
      <p:sp>
        <p:nvSpPr>
          <p:cNvPr id="45059" name="Rectangle 3"/>
          <p:cNvSpPr>
            <a:spLocks noGrp="1" noChangeArrowheads="1"/>
          </p:cNvSpPr>
          <p:nvPr>
            <p:ph type="subTitle" idx="1"/>
          </p:nvPr>
        </p:nvSpPr>
        <p:spPr>
          <a:xfrm>
            <a:off x="1371600" y="5257800"/>
            <a:ext cx="6400800" cy="1752600"/>
          </a:xfrm>
        </p:spPr>
        <p:txBody>
          <a:bodyPr/>
          <a:lstStyle/>
          <a:p>
            <a:pPr>
              <a:lnSpc>
                <a:spcPct val="90000"/>
              </a:lnSpc>
            </a:pPr>
            <a:r>
              <a:rPr lang="en-US" sz="3600">
                <a:solidFill>
                  <a:schemeClr val="bg1"/>
                </a:solidFill>
              </a:rPr>
              <a:t>Before, During, and After the Hurricanes of 2005</a:t>
            </a:r>
          </a:p>
          <a:p>
            <a:pPr>
              <a:lnSpc>
                <a:spcPct val="90000"/>
              </a:lnSpc>
            </a:pPr>
            <a:r>
              <a:rPr lang="en-US">
                <a:solidFill>
                  <a:schemeClr val="bg1"/>
                </a:solidFill>
              </a:rPr>
              <a:t>by James E. Mitchell, Ph. D, IT GIS Manager</a:t>
            </a:r>
          </a:p>
        </p:txBody>
      </p:sp>
      <p:pic>
        <p:nvPicPr>
          <p:cNvPr id="45060" name="Picture 4" descr="2002LogoClearB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074738"/>
            <a:ext cx="3878263" cy="3878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1143000"/>
          </a:xfrm>
        </p:spPr>
        <p:txBody>
          <a:bodyPr/>
          <a:lstStyle/>
          <a:p>
            <a:r>
              <a:rPr lang="en-US">
                <a:solidFill>
                  <a:schemeClr val="bg1"/>
                </a:solidFill>
              </a:rPr>
              <a:t>HydroWatch Website</a:t>
            </a:r>
          </a:p>
        </p:txBody>
      </p:sp>
      <p:pic>
        <p:nvPicPr>
          <p:cNvPr id="34820" name="Picture 4" descr="Hydrowatch_leg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066800"/>
            <a:ext cx="7313612" cy="548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solidFill>
                  <a:schemeClr val="bg1"/>
                </a:solidFill>
              </a:rPr>
              <a:t>Access to Real-time Data</a:t>
            </a:r>
          </a:p>
        </p:txBody>
      </p:sp>
      <p:pic>
        <p:nvPicPr>
          <p:cNvPr id="36868" name="Picture 4" descr="Hydrowatch_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3188"/>
            <a:ext cx="7313613" cy="5484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a:solidFill>
                  <a:schemeClr val="bg1"/>
                </a:solidFill>
              </a:rPr>
              <a:t>Real-time Weather Data</a:t>
            </a:r>
            <a:br>
              <a:rPr lang="en-US" sz="4000">
                <a:solidFill>
                  <a:schemeClr val="bg1"/>
                </a:solidFill>
              </a:rPr>
            </a:br>
            <a:r>
              <a:rPr lang="en-US" sz="4000">
                <a:solidFill>
                  <a:schemeClr val="bg1"/>
                </a:solidFill>
              </a:rPr>
              <a:t>from Meteorlogix</a:t>
            </a:r>
          </a:p>
        </p:txBody>
      </p:sp>
      <p:pic>
        <p:nvPicPr>
          <p:cNvPr id="40965" name="Picture 5" descr="katrina_mosaic"/>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905000" y="1874838"/>
            <a:ext cx="5192713"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4000">
                <a:solidFill>
                  <a:schemeClr val="bg1"/>
                </a:solidFill>
              </a:rPr>
              <a:t>Road Speed Impact</a:t>
            </a:r>
            <a:br>
              <a:rPr lang="en-US" sz="4000">
                <a:solidFill>
                  <a:schemeClr val="bg1"/>
                </a:solidFill>
              </a:rPr>
            </a:br>
            <a:r>
              <a:rPr lang="en-US" sz="4000">
                <a:solidFill>
                  <a:schemeClr val="bg1"/>
                </a:solidFill>
              </a:rPr>
              <a:t>for Hurricane Rita</a:t>
            </a:r>
          </a:p>
        </p:txBody>
      </p:sp>
      <p:pic>
        <p:nvPicPr>
          <p:cNvPr id="41988" name="Picture 4" descr="Rita_Mosa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24000"/>
            <a:ext cx="7386638" cy="5291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4000">
                <a:solidFill>
                  <a:schemeClr val="bg1"/>
                </a:solidFill>
              </a:rPr>
              <a:t>Search &amp; Rescue Operational Grid</a:t>
            </a:r>
          </a:p>
        </p:txBody>
      </p:sp>
      <p:pic>
        <p:nvPicPr>
          <p:cNvPr id="43012" name="Picture 4" descr="Katrina_Op_G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6905625" cy="5391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04800"/>
            <a:ext cx="8229600" cy="1143000"/>
          </a:xfrm>
        </p:spPr>
        <p:txBody>
          <a:bodyPr/>
          <a:lstStyle/>
          <a:p>
            <a:r>
              <a:rPr lang="en-US">
                <a:solidFill>
                  <a:schemeClr val="bg1"/>
                </a:solidFill>
              </a:rPr>
              <a:t>Finding the Forgotten</a:t>
            </a:r>
          </a:p>
        </p:txBody>
      </p:sp>
      <p:pic>
        <p:nvPicPr>
          <p:cNvPr id="44037" name="Picture 5" descr="DHHAreaNursingHom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914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49" name="Group 13"/>
          <p:cNvGrpSpPr>
            <a:grpSpLocks/>
          </p:cNvGrpSpPr>
          <p:nvPr/>
        </p:nvGrpSpPr>
        <p:grpSpPr bwMode="auto">
          <a:xfrm>
            <a:off x="0" y="0"/>
            <a:ext cx="9140825" cy="6553200"/>
            <a:chOff x="0" y="0"/>
            <a:chExt cx="5758" cy="4318"/>
          </a:xfrm>
        </p:grpSpPr>
        <p:pic>
          <p:nvPicPr>
            <p:cNvPr id="14345" name="Picture 9" descr="0902_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8" cy="4318"/>
            </a:xfrm>
            <a:prstGeom prst="rect">
              <a:avLst/>
            </a:prstGeom>
            <a:noFill/>
            <a:extLst>
              <a:ext uri="{909E8E84-426E-40DD-AFC4-6F175D3DCCD1}">
                <a14:hiddenFill xmlns:a14="http://schemas.microsoft.com/office/drawing/2010/main">
                  <a:solidFill>
                    <a:srgbClr val="FFFFFF"/>
                  </a:solidFill>
                </a14:hiddenFill>
              </a:ext>
            </a:extLst>
          </p:spPr>
        </p:pic>
        <p:grpSp>
          <p:nvGrpSpPr>
            <p:cNvPr id="14348" name="Group 12"/>
            <p:cNvGrpSpPr>
              <a:grpSpLocks/>
            </p:cNvGrpSpPr>
            <p:nvPr/>
          </p:nvGrpSpPr>
          <p:grpSpPr bwMode="auto">
            <a:xfrm>
              <a:off x="4032" y="2256"/>
              <a:ext cx="1601" cy="1729"/>
              <a:chOff x="4032" y="2400"/>
              <a:chExt cx="1601" cy="1729"/>
            </a:xfrm>
          </p:grpSpPr>
          <p:pic>
            <p:nvPicPr>
              <p:cNvPr id="143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 y="2400"/>
                <a:ext cx="1601" cy="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3" y="3888"/>
                <a:ext cx="240" cy="24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343" name="Text Box 7"/>
            <p:cNvSpPr txBox="1">
              <a:spLocks noChangeArrowheads="1"/>
            </p:cNvSpPr>
            <p:nvPr/>
          </p:nvSpPr>
          <p:spPr bwMode="auto">
            <a:xfrm>
              <a:off x="432" y="288"/>
              <a:ext cx="1214"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p>
              <a:r>
                <a:rPr lang="en-US" sz="1200">
                  <a:solidFill>
                    <a:schemeClr val="tx1"/>
                  </a:solidFill>
                </a:rPr>
                <a:t>LAKE PONTCHARTRAIN</a:t>
              </a:r>
            </a:p>
          </p:txBody>
        </p:sp>
        <p:sp>
          <p:nvSpPr>
            <p:cNvPr id="14344" name="Text Box 8"/>
            <p:cNvSpPr txBox="1">
              <a:spLocks noChangeArrowheads="1"/>
            </p:cNvSpPr>
            <p:nvPr/>
          </p:nvSpPr>
          <p:spPr bwMode="auto">
            <a:xfrm rot="2373424">
              <a:off x="2111" y="2734"/>
              <a:ext cx="100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p>
              <a:r>
                <a:rPr lang="en-US" sz="1200">
                  <a:solidFill>
                    <a:schemeClr val="tx1"/>
                  </a:solidFill>
                </a:rPr>
                <a:t>MISSISSIPPI RIVER</a:t>
              </a:r>
            </a:p>
          </p:txBody>
        </p:sp>
        <p:sp>
          <p:nvSpPr>
            <p:cNvPr id="14346" name="Rectangle 10"/>
            <p:cNvSpPr>
              <a:spLocks noChangeArrowheads="1"/>
            </p:cNvSpPr>
            <p:nvPr/>
          </p:nvSpPr>
          <p:spPr bwMode="auto">
            <a:xfrm>
              <a:off x="4032" y="4032"/>
              <a:ext cx="1601" cy="1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nchor="ctr"/>
            <a:lstStyle/>
            <a:p>
              <a:pPr algn="ctr"/>
              <a:r>
                <a:rPr lang="en-US" sz="800">
                  <a:solidFill>
                    <a:schemeClr val="tx1"/>
                  </a:solidFill>
                </a:rPr>
                <a:t>NOTE: FLOODED AREA DATA PROVIDED BY FEMA</a:t>
              </a:r>
            </a:p>
          </p:txBody>
        </p:sp>
      </p:grpSp>
      <p:sp>
        <p:nvSpPr>
          <p:cNvPr id="14350" name="Text Box 14"/>
          <p:cNvSpPr txBox="1">
            <a:spLocks noChangeArrowheads="1"/>
          </p:cNvSpPr>
          <p:nvPr/>
        </p:nvSpPr>
        <p:spPr bwMode="auto">
          <a:xfrm>
            <a:off x="857250" y="6553200"/>
            <a:ext cx="706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2 SEPTEMBER 2005 SOUTH LOUISIANA FLOODED ROADWAYS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3" name="Group 11"/>
          <p:cNvGrpSpPr>
            <a:grpSpLocks/>
          </p:cNvGrpSpPr>
          <p:nvPr/>
        </p:nvGrpSpPr>
        <p:grpSpPr bwMode="auto">
          <a:xfrm>
            <a:off x="0" y="0"/>
            <a:ext cx="9144000" cy="6553200"/>
            <a:chOff x="0" y="0"/>
            <a:chExt cx="5760" cy="4319"/>
          </a:xfrm>
        </p:grpSpPr>
        <p:pic>
          <p:nvPicPr>
            <p:cNvPr id="13317" name="Picture 5" descr="0902_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1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 y="2498"/>
              <a:ext cx="1428" cy="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Text Box 6"/>
            <p:cNvSpPr txBox="1">
              <a:spLocks noChangeArrowheads="1"/>
            </p:cNvSpPr>
            <p:nvPr/>
          </p:nvSpPr>
          <p:spPr bwMode="auto">
            <a:xfrm>
              <a:off x="3158" y="261"/>
              <a:ext cx="1214"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p>
              <a:r>
                <a:rPr lang="en-US" sz="1200">
                  <a:solidFill>
                    <a:schemeClr val="tx1"/>
                  </a:solidFill>
                </a:rPr>
                <a:t>LAKE PONTCHARTRAIN</a:t>
              </a:r>
            </a:p>
          </p:txBody>
        </p:sp>
        <p:sp>
          <p:nvSpPr>
            <p:cNvPr id="13319" name="Text Box 7"/>
            <p:cNvSpPr txBox="1">
              <a:spLocks noChangeArrowheads="1"/>
            </p:cNvSpPr>
            <p:nvPr/>
          </p:nvSpPr>
          <p:spPr bwMode="auto">
            <a:xfrm rot="-917325">
              <a:off x="2736" y="3264"/>
              <a:ext cx="100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p>
              <a:r>
                <a:rPr lang="en-US" sz="1200">
                  <a:solidFill>
                    <a:schemeClr val="tx1"/>
                  </a:solidFill>
                </a:rPr>
                <a:t>MISSISSIPPI RIVER</a:t>
              </a:r>
            </a:p>
          </p:txBody>
        </p:sp>
        <p:sp>
          <p:nvSpPr>
            <p:cNvPr id="13320" name="Rectangle 8"/>
            <p:cNvSpPr>
              <a:spLocks noChangeArrowheads="1"/>
            </p:cNvSpPr>
            <p:nvPr/>
          </p:nvSpPr>
          <p:spPr bwMode="auto">
            <a:xfrm>
              <a:off x="144" y="4032"/>
              <a:ext cx="1388" cy="1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nchor="ctr"/>
            <a:lstStyle/>
            <a:p>
              <a:pPr algn="ctr"/>
              <a:r>
                <a:rPr lang="en-US" sz="700">
                  <a:solidFill>
                    <a:schemeClr val="tx1"/>
                  </a:solidFill>
                </a:rPr>
                <a:t>NOTE: FLOODED AREA DATA PROVIDED BY FEMA</a:t>
              </a:r>
            </a:p>
          </p:txBody>
        </p:sp>
      </p:grpSp>
      <p:sp>
        <p:nvSpPr>
          <p:cNvPr id="13322" name="Text Box 10"/>
          <p:cNvSpPr txBox="1">
            <a:spLocks noChangeArrowheads="1"/>
          </p:cNvSpPr>
          <p:nvPr/>
        </p:nvSpPr>
        <p:spPr bwMode="auto">
          <a:xfrm>
            <a:off x="1143000" y="6553200"/>
            <a:ext cx="667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2 </a:t>
            </a:r>
            <a:r>
              <a:rPr lang="en-US" sz="1800"/>
              <a:t>SEPTEMBER 2005 NEW ORLEANS FLOODED ROADWAYS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200">
                <a:solidFill>
                  <a:schemeClr val="bg1"/>
                </a:solidFill>
              </a:rPr>
              <a:t>Flooded Street Elevations</a:t>
            </a:r>
          </a:p>
        </p:txBody>
      </p:sp>
      <p:pic>
        <p:nvPicPr>
          <p:cNvPr id="47108" name="Picture 4" descr="OrleansStEl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371600"/>
            <a:ext cx="7769225"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76200"/>
            <a:ext cx="8229600" cy="1143000"/>
          </a:xfrm>
        </p:spPr>
        <p:txBody>
          <a:bodyPr/>
          <a:lstStyle/>
          <a:p>
            <a:r>
              <a:rPr lang="en-US" sz="3200">
                <a:solidFill>
                  <a:schemeClr val="bg1"/>
                </a:solidFill>
              </a:rPr>
              <a:t>Damage Assessment – Moveable Bridges</a:t>
            </a:r>
          </a:p>
        </p:txBody>
      </p:sp>
      <p:pic>
        <p:nvPicPr>
          <p:cNvPr id="48133" name="Picture 5" descr="MovableBridges_a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8388"/>
            <a:ext cx="7313613" cy="5484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Residential&amp;Ele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46188"/>
            <a:ext cx="7162800" cy="5535612"/>
          </a:xfrm>
          <a:prstGeom prst="rect">
            <a:avLst/>
          </a:prstGeom>
          <a:noFill/>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1736725" y="-131763"/>
            <a:ext cx="6121400" cy="143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GIS Analysis to Support</a:t>
            </a:r>
          </a:p>
          <a:p>
            <a:pPr algn="ctr"/>
            <a:r>
              <a:rPr lang="en-US"/>
              <a:t>the Evacuation Plan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nvGraphicFramePr>
        <p:xfrm>
          <a:off x="0" y="0"/>
          <a:ext cx="9144000" cy="6124575"/>
        </p:xfrm>
        <a:graphic>
          <a:graphicData uri="http://schemas.openxmlformats.org/presentationml/2006/ole">
            <mc:AlternateContent xmlns:mc="http://schemas.openxmlformats.org/markup-compatibility/2006">
              <mc:Choice xmlns:v="urn:schemas-microsoft-com:vml" Requires="v">
                <p:oleObj spid="_x0000_s37892" name="Chart" r:id="rId4" imgW="6086521" imgH="4076638" progId="Excel.Chart.8">
                  <p:embed/>
                </p:oleObj>
              </mc:Choice>
              <mc:Fallback>
                <p:oleObj name="Chart" r:id="rId4" imgW="6086521" imgH="4076638"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Text Box 3"/>
          <p:cNvSpPr txBox="1">
            <a:spLocks noChangeArrowheads="1"/>
          </p:cNvSpPr>
          <p:nvPr/>
        </p:nvSpPr>
        <p:spPr bwMode="auto">
          <a:xfrm>
            <a:off x="762000" y="6324600"/>
            <a:ext cx="763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2 SEPTEMBER 2005 ESTIMATED FLOODED ROADWAYS, BY PARISH</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56" name="Group 1748"/>
          <p:cNvGraphicFramePr>
            <a:graphicFrameLocks noGrp="1"/>
          </p:cNvGraphicFramePr>
          <p:nvPr/>
        </p:nvGraphicFramePr>
        <p:xfrm>
          <a:off x="1222375" y="1106488"/>
          <a:ext cx="6700838" cy="4645025"/>
        </p:xfrm>
        <a:graphic>
          <a:graphicData uri="http://schemas.openxmlformats.org/drawingml/2006/table">
            <a:tbl>
              <a:tblPr/>
              <a:tblGrid>
                <a:gridCol w="1414463"/>
                <a:gridCol w="558800"/>
                <a:gridCol w="1100137"/>
                <a:gridCol w="796925"/>
                <a:gridCol w="638175"/>
                <a:gridCol w="1247775"/>
                <a:gridCol w="944563"/>
              </a:tblGrid>
              <a:tr h="244475">
                <a:tc grid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02 SEPTEMBER FLOODED ROADS (miles)</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NOT FLOODED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FLOODED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NOT FLOODED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FLOODED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JEFFERSON</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FHWA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298.39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14.42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312.81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95.39%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4.61%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FEMA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1432.59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63.66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1496.25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95.75%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4.25%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JEFFERSON 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1730.98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78.08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1809.06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95.68%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4.32%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ORLEANS</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FHWA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82.72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244.81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327.52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25.25%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74.75%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FEMA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310.27</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1079.78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1390.05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22.32%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77.68%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ORLEANS 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385.32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1270.06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1655.39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23.28%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76.72%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PLAQUEMINES</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FHWA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133.06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130.65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263.72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50.46%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49.54%</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FEMA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382.52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70.56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453.08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84.43%</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15.57%</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PLAQUEMINES 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485.97</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103.49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589.45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82.44%</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17.56%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ST. BERNARD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FHWA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8.33</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53.84</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62.17</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13.41%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86.59%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FEMA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40.93</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223.19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264.11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15.50%</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84.50%</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ST. BERNARD 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49.26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277.02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326.29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15.10%</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84.90%</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TOTAL</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2670.17</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1804.79</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4474.96</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59.67%</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40.33%</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9154" name="Text Box 1746"/>
          <p:cNvSpPr txBox="1">
            <a:spLocks noChangeArrowheads="1"/>
          </p:cNvSpPr>
          <p:nvPr/>
        </p:nvSpPr>
        <p:spPr bwMode="auto">
          <a:xfrm>
            <a:off x="819150" y="6096000"/>
            <a:ext cx="763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2 SEPTEMBER 2005 ESTIMATED FLOODED ROADWAYS, BY PARISH</a:t>
            </a:r>
          </a:p>
        </p:txBody>
      </p:sp>
      <p:sp>
        <p:nvSpPr>
          <p:cNvPr id="19157" name="Text Box 1749"/>
          <p:cNvSpPr txBox="1">
            <a:spLocks noChangeArrowheads="1"/>
          </p:cNvSpPr>
          <p:nvPr/>
        </p:nvSpPr>
        <p:spPr bwMode="auto">
          <a:xfrm>
            <a:off x="1447800" y="96838"/>
            <a:ext cx="65214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FEMA Disaster Reporting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Levee_Break_Satellite"/>
          <p:cNvPicPr>
            <a:picLocks noChangeAspect="1" noChangeArrowheads="1"/>
          </p:cNvPicPr>
          <p:nvPr/>
        </p:nvPicPr>
        <p:blipFill>
          <a:blip r:embed="rId3">
            <a:extLst>
              <a:ext uri="{28A0092B-C50C-407E-A947-70E740481C1C}">
                <a14:useLocalDpi xmlns:a14="http://schemas.microsoft.com/office/drawing/2010/main" val="0"/>
              </a:ext>
            </a:extLst>
          </a:blip>
          <a:srcRect t="-46"/>
          <a:stretch>
            <a:fillRect/>
          </a:stretch>
        </p:blipFill>
        <p:spPr bwMode="auto">
          <a:xfrm>
            <a:off x="1828800" y="0"/>
            <a:ext cx="5456238" cy="6553200"/>
          </a:xfrm>
          <a:prstGeom prst="rect">
            <a:avLst/>
          </a:prstGeom>
          <a:noFill/>
          <a:extLst>
            <a:ext uri="{909E8E84-426E-40DD-AFC4-6F175D3DCCD1}">
              <a14:hiddenFill xmlns:a14="http://schemas.microsoft.com/office/drawing/2010/main">
                <a:solidFill>
                  <a:srgbClr val="FFFFFF"/>
                </a:solidFill>
              </a14:hiddenFill>
            </a:ext>
          </a:extLst>
        </p:spPr>
      </p:pic>
      <p:sp>
        <p:nvSpPr>
          <p:cNvPr id="20486" name="Text Box 6"/>
          <p:cNvSpPr txBox="1">
            <a:spLocks noChangeArrowheads="1"/>
          </p:cNvSpPr>
          <p:nvPr/>
        </p:nvSpPr>
        <p:spPr bwMode="auto">
          <a:xfrm>
            <a:off x="565150" y="6567488"/>
            <a:ext cx="812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31 AUGUST 2005 GOOGLE-EARTH IMAGE OF NEW ORLEANS FLOODING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47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Text Box 5"/>
          <p:cNvSpPr txBox="1">
            <a:spLocks noChangeArrowheads="1"/>
          </p:cNvSpPr>
          <p:nvPr/>
        </p:nvSpPr>
        <p:spPr bwMode="auto">
          <a:xfrm>
            <a:off x="1403350" y="6567488"/>
            <a:ext cx="636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7 SEPTEMBER 2005 TM IMAGE OF NEW ORLEANS AREA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preferRelativeResize="0">
            <a:picLocks noChangeArrowheads="1"/>
          </p:cNvPicPr>
          <p:nvPr/>
        </p:nvPicPr>
        <p:blipFill>
          <a:blip r:embed="rId3">
            <a:extLst>
              <a:ext uri="{28A0092B-C50C-407E-A947-70E740481C1C}">
                <a14:useLocalDpi xmlns:a14="http://schemas.microsoft.com/office/drawing/2010/main" val="0"/>
              </a:ext>
            </a:extLst>
          </a:blip>
          <a:srcRect l="5006" t="7777" r="6635" b="4416"/>
          <a:stretch>
            <a:fillRect/>
          </a:stretch>
        </p:blipFill>
        <p:spPr bwMode="auto">
          <a:xfrm>
            <a:off x="0" y="0"/>
            <a:ext cx="9144000" cy="6400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 Box 5"/>
          <p:cNvSpPr txBox="1">
            <a:spLocks noChangeArrowheads="1"/>
          </p:cNvSpPr>
          <p:nvPr/>
        </p:nvSpPr>
        <p:spPr bwMode="auto">
          <a:xfrm>
            <a:off x="0" y="6515100"/>
            <a:ext cx="854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DOTD  PLANNING MAP SHOWING ROUTES ELIGIBLE FOR FHWA AND FEMA FUNDING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4000">
                <a:solidFill>
                  <a:schemeClr val="bg1"/>
                </a:solidFill>
              </a:rPr>
              <a:t>Levees and Pump Stations</a:t>
            </a:r>
            <a:br>
              <a:rPr lang="en-US" sz="4000">
                <a:solidFill>
                  <a:schemeClr val="bg1"/>
                </a:solidFill>
              </a:rPr>
            </a:br>
            <a:r>
              <a:rPr lang="en-US" sz="4000">
                <a:solidFill>
                  <a:schemeClr val="bg1"/>
                </a:solidFill>
              </a:rPr>
              <a:t>Who knew?</a:t>
            </a:r>
          </a:p>
        </p:txBody>
      </p:sp>
      <p:pic>
        <p:nvPicPr>
          <p:cNvPr id="46085" name="Picture 5" descr="st_bern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133600"/>
            <a:ext cx="5283200" cy="3417888"/>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orleans_metro_11x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146300"/>
            <a:ext cx="5283200" cy="3417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l="4459" t="42223" r="20872" b="3334"/>
          <a:stretch>
            <a:fillRect/>
          </a:stretch>
        </p:blipFill>
        <p:spPr bwMode="auto">
          <a:xfrm>
            <a:off x="0" y="0"/>
            <a:ext cx="9144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5"/>
          <p:cNvSpPr txBox="1">
            <a:spLocks noChangeArrowheads="1"/>
          </p:cNvSpPr>
          <p:nvPr/>
        </p:nvSpPr>
        <p:spPr bwMode="auto">
          <a:xfrm>
            <a:off x="0" y="6491288"/>
            <a:ext cx="912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1 MINUTE LONG/LAT GRID (RED) AND 500 METER UTM NATIONAL GRID (GREEN)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152400"/>
            <a:ext cx="8229600" cy="1143000"/>
          </a:xfrm>
        </p:spPr>
        <p:txBody>
          <a:bodyPr/>
          <a:lstStyle/>
          <a:p>
            <a:r>
              <a:rPr lang="en-US">
                <a:solidFill>
                  <a:schemeClr val="bg1"/>
                </a:solidFill>
              </a:rPr>
              <a:t>Mapping Debris Removal</a:t>
            </a:r>
          </a:p>
        </p:txBody>
      </p:sp>
      <p:pic>
        <p:nvPicPr>
          <p:cNvPr id="78852" name="Picture 4" descr="Debris_Collection_Acre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919163"/>
            <a:ext cx="6858000"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304800"/>
            <a:ext cx="8229600" cy="1143000"/>
          </a:xfrm>
        </p:spPr>
        <p:txBody>
          <a:bodyPr/>
          <a:lstStyle/>
          <a:p>
            <a:r>
              <a:rPr lang="en-US" sz="2800">
                <a:solidFill>
                  <a:schemeClr val="bg1"/>
                </a:solidFill>
              </a:rPr>
              <a:t>This presentation is dedicated to the</a:t>
            </a:r>
            <a:br>
              <a:rPr lang="en-US" sz="2800">
                <a:solidFill>
                  <a:schemeClr val="bg1"/>
                </a:solidFill>
              </a:rPr>
            </a:br>
            <a:r>
              <a:rPr lang="en-US" sz="2800">
                <a:solidFill>
                  <a:schemeClr val="bg1"/>
                </a:solidFill>
              </a:rPr>
              <a:t>IT Professionals who worked tirelessly to serve the State of Louisiana</a:t>
            </a:r>
            <a:br>
              <a:rPr lang="en-US" sz="2800">
                <a:solidFill>
                  <a:schemeClr val="bg1"/>
                </a:solidFill>
              </a:rPr>
            </a:br>
            <a:r>
              <a:rPr lang="en-US" sz="2800">
                <a:solidFill>
                  <a:schemeClr val="bg1"/>
                </a:solidFill>
              </a:rPr>
              <a:t>in the wake of Hurricanes Katrina and Rita</a:t>
            </a:r>
          </a:p>
        </p:txBody>
      </p:sp>
      <p:pic>
        <p:nvPicPr>
          <p:cNvPr id="76804" name="Picture 4" descr="TB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1735138"/>
            <a:ext cx="5410200" cy="405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6" name="Text Box 6"/>
          <p:cNvSpPr txBox="1">
            <a:spLocks noChangeArrowheads="1"/>
          </p:cNvSpPr>
          <p:nvPr/>
        </p:nvSpPr>
        <p:spPr bwMode="auto">
          <a:xfrm>
            <a:off x="381000" y="5867400"/>
            <a:ext cx="838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a:t>Their efforts, although largely unsung,</a:t>
            </a:r>
            <a:br>
              <a:rPr lang="en-US" sz="2800"/>
            </a:br>
            <a:r>
              <a:rPr lang="en-US" sz="2800"/>
              <a:t>saved lives and property, and made a difference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1295400"/>
            <a:ext cx="7313612"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5"/>
          <p:cNvSpPr txBox="1">
            <a:spLocks noChangeArrowheads="1"/>
          </p:cNvSpPr>
          <p:nvPr/>
        </p:nvSpPr>
        <p:spPr bwMode="auto">
          <a:xfrm>
            <a:off x="533400" y="334963"/>
            <a:ext cx="7924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t>Evacuation Phases Based on GIS Analysis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4000">
                <a:solidFill>
                  <a:schemeClr val="bg1"/>
                </a:solidFill>
              </a:rPr>
              <a:t>Louisiana</a:t>
            </a:r>
            <a:br>
              <a:rPr lang="en-US" sz="4000">
                <a:solidFill>
                  <a:schemeClr val="bg1"/>
                </a:solidFill>
              </a:rPr>
            </a:br>
            <a:r>
              <a:rPr lang="en-US" sz="4000">
                <a:solidFill>
                  <a:schemeClr val="bg1"/>
                </a:solidFill>
              </a:rPr>
              <a:t>Emergency Evacuation Plan</a:t>
            </a:r>
          </a:p>
        </p:txBody>
      </p:sp>
      <p:sp>
        <p:nvSpPr>
          <p:cNvPr id="33795" name="Rectangle 3"/>
          <p:cNvSpPr>
            <a:spLocks noGrp="1" noChangeArrowheads="1"/>
          </p:cNvSpPr>
          <p:nvPr>
            <p:ph type="body" idx="1"/>
          </p:nvPr>
        </p:nvSpPr>
        <p:spPr/>
        <p:txBody>
          <a:bodyPr/>
          <a:lstStyle/>
          <a:p>
            <a:pPr marL="609600" indent="-609600">
              <a:lnSpc>
                <a:spcPct val="90000"/>
              </a:lnSpc>
              <a:buFontTx/>
              <a:buAutoNum type="arabicPeriod"/>
            </a:pPr>
            <a:r>
              <a:rPr lang="en-US" sz="2400">
                <a:solidFill>
                  <a:schemeClr val="bg1"/>
                </a:solidFill>
              </a:rPr>
              <a:t>72 hrs from Tropical Storm Wind Landfall 	 </a:t>
            </a:r>
            <a:br>
              <a:rPr lang="en-US" sz="2400">
                <a:solidFill>
                  <a:schemeClr val="bg1"/>
                </a:solidFill>
              </a:rPr>
            </a:br>
            <a:r>
              <a:rPr lang="en-US" sz="2400">
                <a:solidFill>
                  <a:schemeClr val="bg1"/>
                </a:solidFill>
              </a:rPr>
              <a:t>Stage Assets and Personnel</a:t>
            </a:r>
          </a:p>
          <a:p>
            <a:pPr marL="609600" indent="-609600">
              <a:lnSpc>
                <a:spcPct val="90000"/>
              </a:lnSpc>
              <a:buFontTx/>
              <a:buAutoNum type="arabicPeriod"/>
            </a:pPr>
            <a:r>
              <a:rPr lang="en-US" sz="2400">
                <a:solidFill>
                  <a:schemeClr val="bg1"/>
                </a:solidFill>
              </a:rPr>
              <a:t>50 hrs from Tropical Storm Wind Landfall 	 </a:t>
            </a:r>
            <a:br>
              <a:rPr lang="en-US" sz="2400">
                <a:solidFill>
                  <a:schemeClr val="bg1"/>
                </a:solidFill>
              </a:rPr>
            </a:br>
            <a:r>
              <a:rPr lang="en-US" sz="2400">
                <a:solidFill>
                  <a:schemeClr val="bg1"/>
                </a:solidFill>
              </a:rPr>
              <a:t>Evacuate Phase I</a:t>
            </a:r>
          </a:p>
          <a:p>
            <a:pPr marL="609600" indent="-609600">
              <a:lnSpc>
                <a:spcPct val="90000"/>
              </a:lnSpc>
              <a:buFontTx/>
              <a:buAutoNum type="arabicPeriod"/>
            </a:pPr>
            <a:r>
              <a:rPr lang="en-US" sz="2400">
                <a:solidFill>
                  <a:schemeClr val="bg1"/>
                </a:solidFill>
              </a:rPr>
              <a:t>40 hrs from Tropical Storm Wind Landfall 	 </a:t>
            </a:r>
            <a:br>
              <a:rPr lang="en-US" sz="2400">
                <a:solidFill>
                  <a:schemeClr val="bg1"/>
                </a:solidFill>
              </a:rPr>
            </a:br>
            <a:r>
              <a:rPr lang="en-US" sz="2400">
                <a:solidFill>
                  <a:schemeClr val="bg1"/>
                </a:solidFill>
              </a:rPr>
              <a:t>Evacuate Phase II</a:t>
            </a:r>
          </a:p>
          <a:p>
            <a:pPr marL="609600" indent="-609600">
              <a:lnSpc>
                <a:spcPct val="90000"/>
              </a:lnSpc>
              <a:buFontTx/>
              <a:buAutoNum type="arabicPeriod"/>
            </a:pPr>
            <a:r>
              <a:rPr lang="en-US" sz="2400">
                <a:solidFill>
                  <a:schemeClr val="bg1"/>
                </a:solidFill>
              </a:rPr>
              <a:t>30 hrs from Tropical Storm Wind Landfall 	 </a:t>
            </a:r>
            <a:br>
              <a:rPr lang="en-US" sz="2400">
                <a:solidFill>
                  <a:schemeClr val="bg1"/>
                </a:solidFill>
              </a:rPr>
            </a:br>
            <a:r>
              <a:rPr lang="en-US" sz="2400">
                <a:solidFill>
                  <a:schemeClr val="bg1"/>
                </a:solidFill>
              </a:rPr>
              <a:t>Evacuate Phase III - </a:t>
            </a:r>
            <a:r>
              <a:rPr lang="en-US" sz="2400" u="sng">
                <a:solidFill>
                  <a:schemeClr val="bg1"/>
                </a:solidFill>
              </a:rPr>
              <a:t>Contraflow</a:t>
            </a:r>
            <a:r>
              <a:rPr lang="en-US" sz="2400">
                <a:solidFill>
                  <a:schemeClr val="bg1"/>
                </a:solidFill>
              </a:rPr>
              <a:t>	</a:t>
            </a:r>
          </a:p>
          <a:p>
            <a:pPr marL="609600" indent="-609600">
              <a:lnSpc>
                <a:spcPct val="90000"/>
              </a:lnSpc>
              <a:buFontTx/>
              <a:buAutoNum type="arabicPeriod"/>
            </a:pPr>
            <a:r>
              <a:rPr lang="en-US" sz="2400">
                <a:solidFill>
                  <a:schemeClr val="bg1"/>
                </a:solidFill>
              </a:rPr>
              <a:t>6 hrs from Tropical Storm Wind Landfall 		 Terminate Contraflow – Secure Assets and Personnel</a:t>
            </a:r>
          </a:p>
          <a:p>
            <a:pPr marL="609600" indent="-609600">
              <a:lnSpc>
                <a:spcPct val="90000"/>
              </a:lnSpc>
              <a:buFontTx/>
              <a:buAutoNum type="arabicPeriod"/>
            </a:pPr>
            <a:r>
              <a:rPr lang="en-US" sz="2400">
                <a:solidFill>
                  <a:schemeClr val="bg1"/>
                </a:solidFill>
              </a:rPr>
              <a:t>Duck!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NOContraflow_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850" y="793750"/>
            <a:ext cx="3825875"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1143000" y="152400"/>
            <a:ext cx="73294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One Million Maps Distributed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01725"/>
            <a:ext cx="76231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Text Box 7"/>
          <p:cNvSpPr txBox="1">
            <a:spLocks noChangeArrowheads="1"/>
          </p:cNvSpPr>
          <p:nvPr/>
        </p:nvSpPr>
        <p:spPr bwMode="auto">
          <a:xfrm>
            <a:off x="609600" y="446088"/>
            <a:ext cx="7581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HURREVAC – Friday August 26 Forecast Path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25" y="1177925"/>
            <a:ext cx="76231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Text Box 8"/>
          <p:cNvSpPr txBox="1">
            <a:spLocks noChangeArrowheads="1"/>
          </p:cNvSpPr>
          <p:nvPr/>
        </p:nvSpPr>
        <p:spPr bwMode="auto">
          <a:xfrm>
            <a:off x="838200" y="446088"/>
            <a:ext cx="7839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HURREVAC – Friday August 26 Forecast Winds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1177925"/>
            <a:ext cx="76231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 Box 5"/>
          <p:cNvSpPr txBox="1">
            <a:spLocks noChangeArrowheads="1"/>
          </p:cNvSpPr>
          <p:nvPr/>
        </p:nvSpPr>
        <p:spPr bwMode="auto">
          <a:xfrm>
            <a:off x="346075" y="609600"/>
            <a:ext cx="8416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HURREVAC – Saturday August 26 72-hourForecast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KATRINA72HRfromTropWindR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762000"/>
            <a:ext cx="4662488" cy="6034088"/>
          </a:xfrm>
          <a:prstGeom prst="rect">
            <a:avLst/>
          </a:prstGeom>
          <a:noFill/>
          <a:extLst>
            <a:ext uri="{909E8E84-426E-40DD-AFC4-6F175D3DCCD1}">
              <a14:hiddenFill xmlns:a14="http://schemas.microsoft.com/office/drawing/2010/main">
                <a:solidFill>
                  <a:srgbClr val="FFFFFF"/>
                </a:solidFill>
              </a14:hiddenFill>
            </a:ext>
          </a:extLst>
        </p:spPr>
      </p:pic>
      <p:sp>
        <p:nvSpPr>
          <p:cNvPr id="39939" name="Text Box 3"/>
          <p:cNvSpPr txBox="1">
            <a:spLocks noChangeArrowheads="1"/>
          </p:cNvSpPr>
          <p:nvPr/>
        </p:nvSpPr>
        <p:spPr bwMode="auto">
          <a:xfrm>
            <a:off x="609600" y="0"/>
            <a:ext cx="919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Pre-storm Information Delivery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TotalTime>
  <Words>1795</Words>
  <Application>Microsoft Office PowerPoint</Application>
  <PresentationFormat>On-screen Show (4:3)</PresentationFormat>
  <Paragraphs>228</Paragraphs>
  <Slides>28</Slides>
  <Notes>26</Notes>
  <HiddenSlides>0</HiddenSlides>
  <MMClips>0</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1" baseType="lpstr">
      <vt:lpstr>Arial</vt:lpstr>
      <vt:lpstr>Default Design</vt:lpstr>
      <vt:lpstr>Microsoft Excel Chart</vt:lpstr>
      <vt:lpstr>GIS &amp; Emergency Operations</vt:lpstr>
      <vt:lpstr>PowerPoint Presentation</vt:lpstr>
      <vt:lpstr>PowerPoint Presentation</vt:lpstr>
      <vt:lpstr>Louisiana Emergency Evacuation Plan</vt:lpstr>
      <vt:lpstr>PowerPoint Presentation</vt:lpstr>
      <vt:lpstr>PowerPoint Presentation</vt:lpstr>
      <vt:lpstr>PowerPoint Presentation</vt:lpstr>
      <vt:lpstr>PowerPoint Presentation</vt:lpstr>
      <vt:lpstr>PowerPoint Presentation</vt:lpstr>
      <vt:lpstr>HydroWatch Website</vt:lpstr>
      <vt:lpstr>Access to Real-time Data</vt:lpstr>
      <vt:lpstr>Real-time Weather Data from Meteorlogix</vt:lpstr>
      <vt:lpstr>Road Speed Impact for Hurricane Rita</vt:lpstr>
      <vt:lpstr>Search &amp; Rescue Operational Grid</vt:lpstr>
      <vt:lpstr>Finding the Forgotten</vt:lpstr>
      <vt:lpstr>PowerPoint Presentation</vt:lpstr>
      <vt:lpstr>PowerPoint Presentation</vt:lpstr>
      <vt:lpstr>Flooded Street Elevations</vt:lpstr>
      <vt:lpstr>Damage Assessment – Moveable Bridges</vt:lpstr>
      <vt:lpstr>PowerPoint Presentation</vt:lpstr>
      <vt:lpstr>PowerPoint Presentation</vt:lpstr>
      <vt:lpstr>PowerPoint Presentation</vt:lpstr>
      <vt:lpstr>PowerPoint Presentation</vt:lpstr>
      <vt:lpstr>PowerPoint Presentation</vt:lpstr>
      <vt:lpstr>Levees and Pump Stations Who knew?</vt:lpstr>
      <vt:lpstr>PowerPoint Presentation</vt:lpstr>
      <vt:lpstr>Mapping Debris Removal</vt:lpstr>
      <vt:lpstr>This presentation is dedicated to the IT Professionals who worked tirelessly to serve the State of Louisiana in the wake of Hurricanes Katrina and Rita</vt:lpstr>
    </vt:vector>
  </TitlesOfParts>
  <Company>LADOTD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d8505</dc:creator>
  <cp:lastModifiedBy>Doug Albert</cp:lastModifiedBy>
  <cp:revision>115</cp:revision>
  <dcterms:created xsi:type="dcterms:W3CDTF">2005-10-20T20:47:33Z</dcterms:created>
  <dcterms:modified xsi:type="dcterms:W3CDTF">2014-06-24T15:43:50Z</dcterms:modified>
</cp:coreProperties>
</file>