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305" r:id="rId3"/>
    <p:sldId id="304" r:id="rId4"/>
    <p:sldId id="299" r:id="rId5"/>
    <p:sldId id="306" r:id="rId6"/>
    <p:sldId id="300" r:id="rId7"/>
    <p:sldId id="310" r:id="rId8"/>
    <p:sldId id="311" r:id="rId9"/>
    <p:sldId id="312" r:id="rId10"/>
    <p:sldId id="303" r:id="rId11"/>
    <p:sldId id="307" r:id="rId12"/>
    <p:sldId id="308" r:id="rId13"/>
    <p:sldId id="270" r:id="rId14"/>
    <p:sldId id="271" r:id="rId15"/>
    <p:sldId id="272" r:id="rId16"/>
    <p:sldId id="274" r:id="rId17"/>
    <p:sldId id="276" r:id="rId18"/>
    <p:sldId id="280" r:id="rId19"/>
    <p:sldId id="284" r:id="rId20"/>
    <p:sldId id="287" r:id="rId21"/>
    <p:sldId id="294" r:id="rId22"/>
    <p:sldId id="295" r:id="rId23"/>
    <p:sldId id="258" r:id="rId24"/>
    <p:sldId id="281" r:id="rId25"/>
    <p:sldId id="286" r:id="rId26"/>
    <p:sldId id="296" r:id="rId27"/>
    <p:sldId id="297" r:id="rId28"/>
    <p:sldId id="298" r:id="rId29"/>
    <p:sldId id="293" r:id="rId30"/>
    <p:sldId id="309" r:id="rId31"/>
  </p:sldIdLst>
  <p:sldSz cx="9144000" cy="6858000" type="screen4x3"/>
  <p:notesSz cx="6858000" cy="9144000"/>
  <p:defaultTextStyle>
    <a:defPPr>
      <a:defRPr lang="en-US"/>
    </a:defPPr>
    <a:lvl1pPr algn="l" rtl="0" fontAlgn="base">
      <a:spcBef>
        <a:spcPct val="0"/>
      </a:spcBef>
      <a:spcAft>
        <a:spcPct val="0"/>
      </a:spcAft>
      <a:defRPr sz="4400" kern="1200">
        <a:solidFill>
          <a:schemeClr val="bg1"/>
        </a:solidFill>
        <a:latin typeface="Arial" charset="0"/>
        <a:ea typeface="+mn-ea"/>
        <a:cs typeface="+mn-cs"/>
      </a:defRPr>
    </a:lvl1pPr>
    <a:lvl2pPr marL="457200" algn="l" rtl="0" fontAlgn="base">
      <a:spcBef>
        <a:spcPct val="0"/>
      </a:spcBef>
      <a:spcAft>
        <a:spcPct val="0"/>
      </a:spcAft>
      <a:defRPr sz="4400" kern="1200">
        <a:solidFill>
          <a:schemeClr val="bg1"/>
        </a:solidFill>
        <a:latin typeface="Arial" charset="0"/>
        <a:ea typeface="+mn-ea"/>
        <a:cs typeface="+mn-cs"/>
      </a:defRPr>
    </a:lvl2pPr>
    <a:lvl3pPr marL="914400" algn="l" rtl="0" fontAlgn="base">
      <a:spcBef>
        <a:spcPct val="0"/>
      </a:spcBef>
      <a:spcAft>
        <a:spcPct val="0"/>
      </a:spcAft>
      <a:defRPr sz="4400" kern="1200">
        <a:solidFill>
          <a:schemeClr val="bg1"/>
        </a:solidFill>
        <a:latin typeface="Arial" charset="0"/>
        <a:ea typeface="+mn-ea"/>
        <a:cs typeface="+mn-cs"/>
      </a:defRPr>
    </a:lvl3pPr>
    <a:lvl4pPr marL="1371600" algn="l" rtl="0" fontAlgn="base">
      <a:spcBef>
        <a:spcPct val="0"/>
      </a:spcBef>
      <a:spcAft>
        <a:spcPct val="0"/>
      </a:spcAft>
      <a:defRPr sz="4400" kern="1200">
        <a:solidFill>
          <a:schemeClr val="bg1"/>
        </a:solidFill>
        <a:latin typeface="Arial" charset="0"/>
        <a:ea typeface="+mn-ea"/>
        <a:cs typeface="+mn-cs"/>
      </a:defRPr>
    </a:lvl4pPr>
    <a:lvl5pPr marL="1828800" algn="l" rtl="0" fontAlgn="base">
      <a:spcBef>
        <a:spcPct val="0"/>
      </a:spcBef>
      <a:spcAft>
        <a:spcPct val="0"/>
      </a:spcAft>
      <a:defRPr sz="4400" kern="1200">
        <a:solidFill>
          <a:schemeClr val="bg1"/>
        </a:solidFill>
        <a:latin typeface="Arial" charset="0"/>
        <a:ea typeface="+mn-ea"/>
        <a:cs typeface="+mn-cs"/>
      </a:defRPr>
    </a:lvl5pPr>
    <a:lvl6pPr marL="2286000" algn="l" defTabSz="914400" rtl="0" eaLnBrk="1" latinLnBrk="0" hangingPunct="1">
      <a:defRPr sz="4400" kern="1200">
        <a:solidFill>
          <a:schemeClr val="bg1"/>
        </a:solidFill>
        <a:latin typeface="Arial" charset="0"/>
        <a:ea typeface="+mn-ea"/>
        <a:cs typeface="+mn-cs"/>
      </a:defRPr>
    </a:lvl6pPr>
    <a:lvl7pPr marL="2743200" algn="l" defTabSz="914400" rtl="0" eaLnBrk="1" latinLnBrk="0" hangingPunct="1">
      <a:defRPr sz="4400" kern="1200">
        <a:solidFill>
          <a:schemeClr val="bg1"/>
        </a:solidFill>
        <a:latin typeface="Arial" charset="0"/>
        <a:ea typeface="+mn-ea"/>
        <a:cs typeface="+mn-cs"/>
      </a:defRPr>
    </a:lvl7pPr>
    <a:lvl8pPr marL="3200400" algn="l" defTabSz="914400" rtl="0" eaLnBrk="1" latinLnBrk="0" hangingPunct="1">
      <a:defRPr sz="4400" kern="1200">
        <a:solidFill>
          <a:schemeClr val="bg1"/>
        </a:solidFill>
        <a:latin typeface="Arial" charset="0"/>
        <a:ea typeface="+mn-ea"/>
        <a:cs typeface="+mn-cs"/>
      </a:defRPr>
    </a:lvl8pPr>
    <a:lvl9pPr marL="3657600" algn="l" defTabSz="914400" rtl="0" eaLnBrk="1" latinLnBrk="0" hangingPunct="1">
      <a:defRPr sz="44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739" autoAdjust="0"/>
    <p:restoredTop sz="94703" autoAdjust="0"/>
  </p:normalViewPr>
  <p:slideViewPr>
    <p:cSldViewPr>
      <p:cViewPr varScale="1">
        <p:scale>
          <a:sx n="106" d="100"/>
          <a:sy n="106" d="100"/>
        </p:scale>
        <p:origin x="-21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6D0BEFCD-BFC9-407A-B7C8-C7BF2853027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“What Comes First, the Data or the Disaster” a presentation by James E. Mitchell, Ph. D., IT GIS Manager at the Louisiana DOTD; at the 2010 USDHS Homeland Infrastructure Foundation-Level Data (HIFLD)  Working Group Conference at San Diego State University.</a:t>
            </a:r>
          </a:p>
          <a:p>
            <a:r>
              <a:rPr lang="en-US" sz="1200" kern="1200" dirty="0" smtClean="0">
                <a:solidFill>
                  <a:schemeClr val="tx1"/>
                </a:solidFill>
                <a:latin typeface="Arial" charset="0"/>
                <a:ea typeface="+mn-ea"/>
                <a:cs typeface="+mn-cs"/>
              </a:rPr>
              <a:t> </a:t>
            </a:r>
          </a:p>
          <a:p>
            <a:r>
              <a:rPr lang="en-US" sz="1200" kern="1200" dirty="0" smtClean="0">
                <a:solidFill>
                  <a:schemeClr val="tx1"/>
                </a:solidFill>
                <a:latin typeface="Arial" charset="0"/>
                <a:ea typeface="+mn-ea"/>
                <a:cs typeface="+mn-cs"/>
              </a:rPr>
              <a:t>Dr. Mitchell has been involved in emergency management and response, since the 2002 Hurricane Season, when e worked Hurricanes </a:t>
            </a:r>
            <a:r>
              <a:rPr lang="en-US" sz="1200" kern="1200" dirty="0" err="1" smtClean="0">
                <a:solidFill>
                  <a:schemeClr val="tx1"/>
                </a:solidFill>
                <a:latin typeface="Arial" charset="0"/>
                <a:ea typeface="+mn-ea"/>
                <a:cs typeface="+mn-cs"/>
              </a:rPr>
              <a:t>Isidore</a:t>
            </a:r>
            <a:r>
              <a:rPr lang="en-US" sz="1200" kern="1200" dirty="0" smtClean="0">
                <a:solidFill>
                  <a:schemeClr val="tx1"/>
                </a:solidFill>
                <a:latin typeface="Arial" charset="0"/>
                <a:ea typeface="+mn-ea"/>
                <a:cs typeface="+mn-cs"/>
              </a:rPr>
              <a:t> and </a:t>
            </a:r>
            <a:r>
              <a:rPr lang="en-US" sz="1200" kern="1200" dirty="0" err="1" smtClean="0">
                <a:solidFill>
                  <a:schemeClr val="tx1"/>
                </a:solidFill>
                <a:latin typeface="Arial" charset="0"/>
                <a:ea typeface="+mn-ea"/>
                <a:cs typeface="+mn-cs"/>
              </a:rPr>
              <a:t>Lili</a:t>
            </a:r>
            <a:r>
              <a:rPr lang="en-US" sz="1200" kern="1200" dirty="0" smtClean="0">
                <a:solidFill>
                  <a:schemeClr val="tx1"/>
                </a:solidFill>
                <a:latin typeface="Arial" charset="0"/>
                <a:ea typeface="+mn-ea"/>
                <a:cs typeface="+mn-cs"/>
              </a:rPr>
              <a:t>.  In 2004, he headed a team of GIS specialists developing the Louisiana Emergency Evacuation Plan.  The plan, based on GIS analysis, was executed to evacuate southeast Louisiana before Hurricane Katrina.  This operation evacuated 1.38 million people and was the most successful evacuation of a major metropolitan area in history.  The plan was also evoked for Hurricanes Rite (2005), Gustav (2008), and Ike (2008).</a:t>
            </a:r>
          </a:p>
          <a:p>
            <a:r>
              <a:rPr lang="en-US" sz="1200" kern="1200" dirty="0" smtClean="0">
                <a:solidFill>
                  <a:schemeClr val="tx1"/>
                </a:solidFill>
                <a:latin typeface="Arial" charset="0"/>
                <a:ea typeface="+mn-ea"/>
                <a:cs typeface="+mn-cs"/>
              </a:rPr>
              <a:t> </a:t>
            </a:r>
          </a:p>
          <a:p>
            <a:r>
              <a:rPr lang="en-US" sz="1200" kern="1200" dirty="0" smtClean="0">
                <a:solidFill>
                  <a:schemeClr val="tx1"/>
                </a:solidFill>
                <a:latin typeface="Arial" charset="0"/>
                <a:ea typeface="+mn-ea"/>
                <a:cs typeface="+mn-cs"/>
              </a:rPr>
              <a:t>LADOTD is responsible for ESF-1 – Transportation and ESF-3 – Pubic Works and Engineering during statewide emergency operations.  In addition, they have secondary responsibility for eleven other Essential Support Functions and primary responsibility for debris removal from the transportation network.</a:t>
            </a:r>
          </a:p>
        </p:txBody>
      </p:sp>
      <p:sp>
        <p:nvSpPr>
          <p:cNvPr id="4" name="Slide Number Placeholder 3"/>
          <p:cNvSpPr>
            <a:spLocks noGrp="1"/>
          </p:cNvSpPr>
          <p:nvPr>
            <p:ph type="sldNum" sz="quarter" idx="10"/>
          </p:nvPr>
        </p:nvSpPr>
        <p:spPr/>
        <p:txBody>
          <a:bodyPr/>
          <a:lstStyle/>
          <a:p>
            <a:fld id="{6D0BEFCD-BFC9-407A-B7C8-C7BF285302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D2843E-3F9B-4E6C-A616-F3955551CDB2}" type="slidenum">
              <a:rPr lang="en-US"/>
              <a:pPr/>
              <a:t>13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A year before the storms of 2005, LADOTDE and LA State Police teamed up to create the Louisiana Emergency Evacuation Plan.  It started with a spatial analysis of residential locations (in red) and land surface elevations (background map).  Three Phases were defined.  Phase I was the outer coast, outside of the </a:t>
            </a:r>
            <a:r>
              <a:rPr lang="en-US" sz="1200" kern="1200" dirty="0" err="1" smtClean="0">
                <a:solidFill>
                  <a:schemeClr val="tx1"/>
                </a:solidFill>
                <a:latin typeface="Arial" charset="0"/>
                <a:ea typeface="+mn-ea"/>
                <a:cs typeface="+mn-cs"/>
              </a:rPr>
              <a:t>Intercoastal</a:t>
            </a:r>
            <a:r>
              <a:rPr lang="en-US" sz="1200" kern="1200" dirty="0" smtClean="0">
                <a:solidFill>
                  <a:schemeClr val="tx1"/>
                </a:solidFill>
                <a:latin typeface="Arial" charset="0"/>
                <a:ea typeface="+mn-ea"/>
                <a:cs typeface="+mn-cs"/>
              </a:rPr>
              <a:t> Waterway.  Phase II was between the </a:t>
            </a:r>
            <a:r>
              <a:rPr lang="en-US" sz="1200" kern="1200" dirty="0" err="1" smtClean="0">
                <a:solidFill>
                  <a:schemeClr val="tx1"/>
                </a:solidFill>
                <a:latin typeface="Arial" charset="0"/>
                <a:ea typeface="+mn-ea"/>
                <a:cs typeface="+mn-cs"/>
              </a:rPr>
              <a:t>Intercoastal</a:t>
            </a:r>
            <a:r>
              <a:rPr lang="en-US" sz="1200" kern="1200" dirty="0" smtClean="0">
                <a:solidFill>
                  <a:schemeClr val="tx1"/>
                </a:solidFill>
                <a:latin typeface="Arial" charset="0"/>
                <a:ea typeface="+mn-ea"/>
                <a:cs typeface="+mn-cs"/>
              </a:rPr>
              <a:t> Waterway and Interstate 10.  Phase III involved </a:t>
            </a:r>
            <a:r>
              <a:rPr lang="en-US" sz="1200" kern="1200" dirty="0" err="1" smtClean="0">
                <a:solidFill>
                  <a:schemeClr val="tx1"/>
                </a:solidFill>
                <a:latin typeface="Arial" charset="0"/>
                <a:ea typeface="+mn-ea"/>
                <a:cs typeface="+mn-cs"/>
              </a:rPr>
              <a:t>Conta</a:t>
            </a:r>
            <a:r>
              <a:rPr lang="en-US" sz="1200" kern="1200" dirty="0" smtClean="0">
                <a:solidFill>
                  <a:schemeClr val="tx1"/>
                </a:solidFill>
                <a:latin typeface="Arial" charset="0"/>
                <a:ea typeface="+mn-ea"/>
                <a:cs typeface="+mn-cs"/>
              </a:rPr>
              <a:t>-flow and included New Orleans and he Lake Pontchartrain Basin (The area between Interstate-10 and Interstate-12).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0E2138-A7EE-48BB-8CC8-0CE86CEDE937}"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Data turns into information on a map.  This is the map was initially created by the Louisiana State Police for dissemination to the public.  LSP chose these colors.  After discussions with LADOTD, the color scheme was changed to show the Phase I area as red, Phase II as yellow, and Phase III as orange  to reflect the urgency of evacuating the coastal areas farthest from high ground.  In 2006, the plan was extended to develop phase III, contra-flow plans foe central and southwestern Louisiana.</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2AA3B-5EAE-4267-B3FE-0D0AFBA77216}" type="slidenum">
              <a:rPr lang="en-US"/>
              <a:pPr/>
              <a:t>15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Louisiana Emergency Evacuation Plan distributed to the public.</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FFC960-7AF8-43B3-BBA5-7EDB28DEF5DC}" type="slidenum">
              <a:rPr lang="en-US"/>
              <a:pPr/>
              <a:t>16</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HURREVAC is a program supported by FEMA, US Army Corps of Engineers, and the NOAA-National Hurricane Center.  It provides access to NHC advisories in a map interface, as well as other emergency management functions.  During Hurricane Season, LADOTD IT-GIS staff use this software to monitor tropical weather conditions and approaching storms.  Different views of storm characteristics are available.  This is the storm track and “error cone” on Thursday morning, 8/25/2005.  Note that at this time the storm is headed to western Florida.  The actual storm path is also displayed.  It appears just outside of the western margin of the cone of uncertainty.  One-third of all storms take tracks outside of the cone of track uncertainty.  Katrina was one of those storms.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AECBA-81A6-4571-9D28-A134CA86FBC6}" type="slidenum">
              <a:rPr lang="en-US"/>
              <a:pPr/>
              <a:t>17</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Information from HURREVAC, the NHC web page, and other sources on the web are monitored throughout Hurricane Season.  Tropical Weather Outlooks are released by the NHC at 1 AM, 7 AM, 1 PM, and 7 PM, daily.  This information is gathered, digested, and put into plain terms, with links to graphics.  The information is sent to over 200 state, federal, and local officials to promote situational awareness.  When tropical storms arise and HURRECAC starts issuing NHC Advisories, this information is disseminated in a like manner.  This approach has evolved over the past decade, starting with email messages, then to mobile device-friendly posts, and is well received by its audience.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29EB4-23A2-4574-A693-A177F4CF7690}" type="slidenum">
              <a:rPr lang="en-US"/>
              <a:pPr/>
              <a:t>18</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LADOTD hosts a number of ArcGIS Server services.  This one is the HydroWatch Service.  Users of this website can zoom to a location, and hyperlink directly to the USGS website for that stream gauge.  The data are transmitted every 15 minutes from the site into the USGS network.  In 2009, the USACE River gauge network was incorporated into the site.  Now users have access to both near real-time data sources.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CA5D86-B1F1-461F-BEF6-5D9FFB16C061}" type="slidenum">
              <a:rPr lang="en-US"/>
              <a:pPr/>
              <a:t>19</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As a storm approaches, GIS weather data, provided here, by DTN/Meteorlogix is invaluable.  These data feed websites that automatically update and show storm path, wind rings, rain bands, </a:t>
            </a:r>
            <a:r>
              <a:rPr lang="en-US" sz="1200" i="1" kern="1200" dirty="0" smtClean="0">
                <a:solidFill>
                  <a:schemeClr val="tx1"/>
                </a:solidFill>
                <a:latin typeface="Arial" charset="0"/>
                <a:ea typeface="+mn-ea"/>
                <a:cs typeface="+mn-cs"/>
              </a:rPr>
              <a:t>etc</a:t>
            </a:r>
            <a:r>
              <a:rPr lang="en-US" sz="1200" kern="1200" dirty="0" smtClean="0">
                <a:solidFill>
                  <a:schemeClr val="tx1"/>
                </a:solidFill>
                <a:latin typeface="Arial" charset="0"/>
                <a:ea typeface="+mn-ea"/>
                <a:cs typeface="+mn-cs"/>
              </a:rPr>
              <a:t>.  The website is automated so GIS staff can concentrate on other support activities.  In addition, ArcGIS users can access these sites, directly in ArcMap, and combine the weather data with their own, mission-specific information.</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64FE4-26E9-4F35-865F-E04BD639049B}" type="slidenum">
              <a:rPr lang="en-US"/>
              <a:pPr/>
              <a:t>20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After Katrina, it became clear that facilities such as nursing homes might have been left without evacuating residents.  LADOTD used data from Experian Corporation to locate and map these locations for the Louisiana Department of Health and Hospitals.  </a:t>
            </a:r>
            <a:r>
              <a:rPr lang="en-US" sz="1200" kern="1200" smtClean="0">
                <a:solidFill>
                  <a:schemeClr val="tx1"/>
                </a:solidFill>
                <a:latin typeface="Arial" charset="0"/>
                <a:ea typeface="+mn-ea"/>
                <a:cs typeface="+mn-cs"/>
              </a:rPr>
              <a:t>These maps were quickly produced and provided to helicopter pilots who used them to support search and rescue missions.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5B0C0-BE9F-4094-A4BB-1FAF2049D16F}" type="slidenum">
              <a:rPr lang="en-US"/>
              <a:pPr/>
              <a:t>21</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There are a large number of movable bridges (draw, lift, swing, </a:t>
            </a:r>
            <a:r>
              <a:rPr lang="en-US" sz="1200" i="1" kern="1200" dirty="0" smtClean="0">
                <a:solidFill>
                  <a:schemeClr val="tx1"/>
                </a:solidFill>
                <a:latin typeface="Arial" charset="0"/>
                <a:ea typeface="+mn-ea"/>
                <a:cs typeface="+mn-cs"/>
              </a:rPr>
              <a:t>etc</a:t>
            </a:r>
            <a:r>
              <a:rPr lang="en-US" sz="1200" kern="1200" dirty="0" smtClean="0">
                <a:solidFill>
                  <a:schemeClr val="tx1"/>
                </a:solidFill>
                <a:latin typeface="Arial" charset="0"/>
                <a:ea typeface="+mn-ea"/>
                <a:cs typeface="+mn-cs"/>
              </a:rPr>
              <a:t>.) in Louisiana.  After a storm, the bridge maintenance staff at LADOTD had to assess all bridges, especially moveable bridges and certify them for safe use.  This website was produced, in short order, to provide LADOTD staff, first-responders, and the public; with the most current status of bridges across the state.  Users can zoom into the area they want to see and hyperlink directly into the LADOTD bridge database, with the click of a mouse.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4E95F-19A3-4347-B1B2-B374425D216E}" type="slidenum">
              <a:rPr lang="en-US"/>
              <a:pPr/>
              <a:t>22</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This is a TM-image of the New Orleans area.  The dark areas are flooded.  Using image analysis techniques, these pictures were converted to GIS data that could be used to identify flooded homes, facilities, and infrastructure.</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Each panelist was asked to address these five questions in their presentation.</a:t>
            </a:r>
          </a:p>
        </p:txBody>
      </p:sp>
      <p:sp>
        <p:nvSpPr>
          <p:cNvPr id="4" name="Slide Number Placeholder 3"/>
          <p:cNvSpPr>
            <a:spLocks noGrp="1"/>
          </p:cNvSpPr>
          <p:nvPr>
            <p:ph type="sldNum" sz="quarter" idx="10"/>
          </p:nvPr>
        </p:nvSpPr>
        <p:spPr/>
        <p:txBody>
          <a:bodyPr/>
          <a:lstStyle/>
          <a:p>
            <a:fld id="{6D0BEFCD-BFC9-407A-B7C8-C7BF2853027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EFBD1-E920-4C8C-BC9C-C3308BAC6730}" type="slidenum">
              <a:rPr lang="en-US"/>
              <a:pPr/>
              <a:t>23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The flooded areas polygons produ8ced using image analysis was used to determine the miles of flooded roads to “jump-start” federal assistance.  This map shows the flooded roadways of Jefferson, Orleans, and St. Bernard Parishes.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CAFF18-9057-415A-BFA5-2BBFA3A31766}" type="slidenum">
              <a:rPr lang="en-US"/>
              <a:pPr/>
              <a:t>24</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GIS data can be readily turned into presentation graphics to visualize damage.  In this case, damage assessment included quantifying the miles of flooded roads.  Tele Atlas data were used for this.  The flooded area polygons developed from satellite imagery were used to perform the overlay analysis.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CCED6-E590-4ABD-9629-C45254021329}" type="slidenum">
              <a:rPr lang="en-US"/>
              <a:pPr/>
              <a:t>25</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After Katrina, search and rescue activities began.  First-responders came from all over the US.  An operational grid was created by LADOTD and posted on thousands of paper maps that went into the field and to the Louisiana Emergency Operations Center.  LADOTD made it available, as a GIS web service  to facilitate interoperability and distribution to anyone who needed it.  The grid made it easier to dispatch responders to locations that were initially geocoded,  then identified by cell ID (A-7, H-23, </a:t>
            </a:r>
            <a:r>
              <a:rPr lang="en-US" sz="1200" i="1" kern="1200" dirty="0" smtClean="0">
                <a:solidFill>
                  <a:schemeClr val="tx1"/>
                </a:solidFill>
                <a:latin typeface="Arial" charset="0"/>
                <a:ea typeface="+mn-ea"/>
                <a:cs typeface="+mn-cs"/>
              </a:rPr>
              <a:t>etc</a:t>
            </a:r>
            <a:r>
              <a:rPr lang="en-US" sz="1200" kern="1200" dirty="0" smtClean="0">
                <a:solidFill>
                  <a:schemeClr val="tx1"/>
                </a:solidFill>
                <a:latin typeface="Arial" charset="0"/>
                <a:ea typeface="+mn-ea"/>
                <a:cs typeface="+mn-cs"/>
              </a:rPr>
              <a:t>.).  Aircraft, ground vehicles, and  boats were also equipped with TomTom mobile GPS units donated by Tele Atlas North America.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7158E-38B3-4111-A6ED-876D9BB18EBB}" type="slidenum">
              <a:rPr lang="en-US"/>
              <a:pPr/>
              <a:t>26</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Louisiana GIS Council, Emergency Data Committee, with representatives from the US Coast Guard, FEMA, Louisiana State Police, Louisiana Department of Wildlife and Fisheries (ESF-9 Search &amp; Rescue Lead Agency), Louisiana Department of Transportation and Development, Louisiana Department of environmental Quality, and other interested parties, dev eloped the Louisiana Search and Rescue Grid (LASAR).  The grid is based on longitude and latitude.  It is broken down into successive, hierarchical subdivisions.  The smallest unit is ¼-minute of a degree in size.  This approach was a compromise between the various search and rescue operations participants, who all used different grid systems and approaches in their efforts.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1D9EE-54C0-4748-9502-5FAA7F0DCB29}" type="slidenum">
              <a:rPr lang="en-US"/>
              <a:pPr/>
              <a:t>27</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 US National Grid (USNG) was a failure in New Orleans because it did not provide unique locations for the New Orleans area.  New Orleans is split by the 90W Meridian, which also splits two UTM Zones (15 and 16).  The USNG is based on these coordinates.  This creates an overlap between two separate tiles (“grids”) of the USNG.  The problem can be seen in this map, in the area where the labels from the west tile and the east tile overlay and make a cross (“X”) on the map.  Because of the nature of the UTM coordinate system, this will happen everywhere there is a zone boundary.  </a:t>
            </a:r>
            <a:r>
              <a:rPr lang="en-US" sz="1200" u="sng" kern="1200" dirty="0" smtClean="0">
                <a:solidFill>
                  <a:schemeClr val="tx1"/>
                </a:solidFill>
                <a:latin typeface="Arial" charset="0"/>
                <a:ea typeface="+mn-ea"/>
                <a:cs typeface="+mn-cs"/>
              </a:rPr>
              <a:t>There is no single, unique national grid using the USNG</a:t>
            </a:r>
            <a:r>
              <a:rPr lang="en-US" sz="1200" kern="1200" dirty="0" smtClean="0">
                <a:solidFill>
                  <a:schemeClr val="tx1"/>
                </a:solidFill>
                <a:latin typeface="Arial" charset="0"/>
                <a:ea typeface="+mn-ea"/>
                <a:cs typeface="+mn-cs"/>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D98A1-4116-481A-AB5E-7174D1A78BC7}" type="slidenum">
              <a:rPr lang="en-US"/>
              <a:pPr/>
              <a:t>28</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The </a:t>
            </a:r>
            <a:r>
              <a:rPr lang="en-US" sz="1200" b="1" i="1" kern="1200" dirty="0" smtClean="0">
                <a:solidFill>
                  <a:schemeClr val="tx1"/>
                </a:solidFill>
                <a:latin typeface="Arial" charset="0"/>
                <a:ea typeface="+mn-ea"/>
                <a:cs typeface="+mn-cs"/>
              </a:rPr>
              <a:t>Louisiana Search &amp; Rescue Grid</a:t>
            </a:r>
            <a:r>
              <a:rPr lang="en-US" sz="1200" kern="1200" dirty="0" smtClean="0">
                <a:solidFill>
                  <a:schemeClr val="tx1"/>
                </a:solidFill>
                <a:latin typeface="Arial" charset="0"/>
                <a:ea typeface="+mn-ea"/>
                <a:cs typeface="+mn-cs"/>
              </a:rPr>
              <a:t>, is based on longitude and latitude.  This creates a hierarchy of grid cells at one degree, one minute, and one-quarter minute.  Degree cells are identified b their lower right corner (</a:t>
            </a:r>
            <a:r>
              <a:rPr lang="en-US" sz="1200" i="1" kern="1200" dirty="0" smtClean="0">
                <a:solidFill>
                  <a:schemeClr val="tx1"/>
                </a:solidFill>
                <a:latin typeface="Arial" charset="0"/>
                <a:ea typeface="+mn-ea"/>
                <a:cs typeface="+mn-cs"/>
              </a:rPr>
              <a:t>e</a:t>
            </a:r>
            <a:r>
              <a:rPr lang="en-US" sz="1200" kern="1200" dirty="0" smtClean="0">
                <a:solidFill>
                  <a:schemeClr val="tx1"/>
                </a:solidFill>
                <a:latin typeface="Arial" charset="0"/>
                <a:ea typeface="+mn-ea"/>
                <a:cs typeface="+mn-cs"/>
              </a:rPr>
              <a:t>.</a:t>
            </a:r>
            <a:r>
              <a:rPr lang="en-US" sz="1200" i="1" kern="1200" dirty="0" smtClean="0">
                <a:solidFill>
                  <a:schemeClr val="tx1"/>
                </a:solidFill>
                <a:latin typeface="Arial" charset="0"/>
                <a:ea typeface="+mn-ea"/>
                <a:cs typeface="+mn-cs"/>
              </a:rPr>
              <a:t>g</a:t>
            </a:r>
            <a:r>
              <a:rPr lang="en-US" sz="1200" kern="1200" dirty="0" smtClean="0">
                <a:solidFill>
                  <a:schemeClr val="tx1"/>
                </a:solidFill>
                <a:latin typeface="Arial" charset="0"/>
                <a:ea typeface="+mn-ea"/>
                <a:cs typeface="+mn-cs"/>
              </a:rPr>
              <a:t>., 90-30); minute cells are similarly identified (</a:t>
            </a:r>
            <a:r>
              <a:rPr lang="en-US" sz="1200" i="1" kern="1200" dirty="0" smtClean="0">
                <a:solidFill>
                  <a:schemeClr val="tx1"/>
                </a:solidFill>
                <a:latin typeface="Arial" charset="0"/>
                <a:ea typeface="+mn-ea"/>
                <a:cs typeface="+mn-cs"/>
              </a:rPr>
              <a:t>e</a:t>
            </a:r>
            <a:r>
              <a:rPr lang="en-US" sz="1200" kern="1200" dirty="0" smtClean="0">
                <a:solidFill>
                  <a:schemeClr val="tx1"/>
                </a:solidFill>
                <a:latin typeface="Arial" charset="0"/>
                <a:ea typeface="+mn-ea"/>
                <a:cs typeface="+mn-cs"/>
              </a:rPr>
              <a:t>.</a:t>
            </a:r>
            <a:r>
              <a:rPr lang="en-US" sz="1200" i="1" kern="1200" dirty="0" smtClean="0">
                <a:solidFill>
                  <a:schemeClr val="tx1"/>
                </a:solidFill>
                <a:latin typeface="Arial" charset="0"/>
                <a:ea typeface="+mn-ea"/>
                <a:cs typeface="+mn-cs"/>
              </a:rPr>
              <a:t>g</a:t>
            </a:r>
            <a:r>
              <a:rPr lang="en-US" sz="1200" kern="1200" dirty="0" smtClean="0">
                <a:solidFill>
                  <a:schemeClr val="tx1"/>
                </a:solidFill>
                <a:latin typeface="Arial" charset="0"/>
                <a:ea typeface="+mn-ea"/>
                <a:cs typeface="+mn-cs"/>
              </a:rPr>
              <a:t>., 9000-3059).  Within a one-minute cell are 16 quarter-minute cells named A1 – D4, from the upper left corner (</a:t>
            </a:r>
            <a:r>
              <a:rPr lang="en-US" sz="1200" i="1" kern="1200" dirty="0" smtClean="0">
                <a:solidFill>
                  <a:schemeClr val="tx1"/>
                </a:solidFill>
                <a:latin typeface="Arial" charset="0"/>
                <a:ea typeface="+mn-ea"/>
                <a:cs typeface="+mn-cs"/>
              </a:rPr>
              <a:t>e</a:t>
            </a:r>
            <a:r>
              <a:rPr lang="en-US" sz="1200" kern="1200" dirty="0" smtClean="0">
                <a:solidFill>
                  <a:schemeClr val="tx1"/>
                </a:solidFill>
                <a:latin typeface="Arial" charset="0"/>
                <a:ea typeface="+mn-ea"/>
                <a:cs typeface="+mn-cs"/>
              </a:rPr>
              <a:t>.</a:t>
            </a:r>
            <a:r>
              <a:rPr lang="en-US" sz="1200" i="1" kern="1200" dirty="0" smtClean="0">
                <a:solidFill>
                  <a:schemeClr val="tx1"/>
                </a:solidFill>
                <a:latin typeface="Arial" charset="0"/>
                <a:ea typeface="+mn-ea"/>
                <a:cs typeface="+mn-cs"/>
              </a:rPr>
              <a:t>g</a:t>
            </a:r>
            <a:r>
              <a:rPr lang="en-US" sz="1200" kern="1200" dirty="0" smtClean="0">
                <a:solidFill>
                  <a:schemeClr val="tx1"/>
                </a:solidFill>
                <a:latin typeface="Arial" charset="0"/>
                <a:ea typeface="+mn-ea"/>
                <a:cs typeface="+mn-cs"/>
              </a:rPr>
              <a:t>., 9000A1-3059D4).</a:t>
            </a:r>
          </a:p>
          <a:p>
            <a:r>
              <a:rPr lang="en-US" sz="1200" kern="1200" dirty="0" smtClean="0">
                <a:solidFill>
                  <a:schemeClr val="tx1"/>
                </a:solidFill>
                <a:latin typeface="Arial" charset="0"/>
                <a:ea typeface="+mn-ea"/>
                <a:cs typeface="+mn-cs"/>
              </a:rPr>
              <a:t> </a:t>
            </a:r>
          </a:p>
          <a:p>
            <a:r>
              <a:rPr lang="en-US" sz="1200" kern="1200" dirty="0" smtClean="0">
                <a:solidFill>
                  <a:schemeClr val="tx1"/>
                </a:solidFill>
                <a:latin typeface="Arial" charset="0"/>
                <a:ea typeface="+mn-ea"/>
                <a:cs typeface="+mn-cs"/>
              </a:rPr>
              <a:t>The LASAR is available at:</a:t>
            </a:r>
          </a:p>
          <a:p>
            <a:r>
              <a:rPr lang="en-US" sz="1200" kern="1200" dirty="0" smtClean="0">
                <a:solidFill>
                  <a:schemeClr val="tx1"/>
                </a:solidFill>
                <a:latin typeface="Arial" charset="0"/>
                <a:ea typeface="+mn-ea"/>
                <a:cs typeface="+mn-cs"/>
              </a:rPr>
              <a:t>          http://gis.dotd.la.gov/Maps/SearchAndRescueGrid.aspx</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A54B8-182D-41F6-8C74-84FD21193512}" type="slidenum">
              <a:rPr lang="en-US"/>
              <a:pPr/>
              <a:t>29</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sz="1200" kern="1200" dirty="0" smtClean="0">
                <a:solidFill>
                  <a:schemeClr val="tx1"/>
                </a:solidFill>
                <a:latin typeface="Arial" charset="0"/>
                <a:ea typeface="+mn-ea"/>
                <a:cs typeface="+mn-cs"/>
              </a:rPr>
              <a:t>After storm events, millions of cubic yards of debris had to be collected and properly disposed of.  Louisiana Department of Transportation and Development, and Louisiana Department of Environmental Quality produced maps of debris collection sites and tracked the removal of debris across the state.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HSIP was not available for Hurricane Katrina.  The only experience LADOTD had with HSIP Gold was during Hurricane Gustav, in 2008.  Because it was the first time, unfamiliarity with the data structure and content made it very difficult to use.  A primary mission for LADOTD was to find the locations of gas stations for public use.  After hours of searching, it was determined that the state had many more locations in its database and HSIP was abandoned.</a:t>
            </a:r>
            <a:endParaRPr lang="en-US" dirty="0"/>
          </a:p>
        </p:txBody>
      </p:sp>
      <p:sp>
        <p:nvSpPr>
          <p:cNvPr id="4" name="Slide Number Placeholder 3"/>
          <p:cNvSpPr>
            <a:spLocks noGrp="1"/>
          </p:cNvSpPr>
          <p:nvPr>
            <p:ph type="sldNum" sz="quarter" idx="10"/>
          </p:nvPr>
        </p:nvSpPr>
        <p:spPr/>
        <p:txBody>
          <a:bodyPr/>
          <a:lstStyle/>
          <a:p>
            <a:fld id="{6D0BEFCD-BFC9-407A-B7C8-C7BF2853027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The characteristics of data that make it useful include:</a:t>
            </a:r>
          </a:p>
          <a:p>
            <a:r>
              <a:rPr lang="en-US" sz="1200" b="1" u="sng" kern="1200" dirty="0" smtClean="0">
                <a:solidFill>
                  <a:schemeClr val="tx1"/>
                </a:solidFill>
                <a:latin typeface="Arial" charset="0"/>
                <a:ea typeface="+mn-ea"/>
                <a:cs typeface="+mn-cs"/>
              </a:rPr>
              <a:t>Standards</a:t>
            </a:r>
            <a:br>
              <a:rPr lang="en-US" sz="1200" b="1" u="sng"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Standard data formats and field definitions make the data more easily usable.  Accuracy standards can make data more reliable and speak to the data’s ability to fit a particular purpose.</a:t>
            </a:r>
          </a:p>
          <a:p>
            <a:r>
              <a:rPr lang="en-US" sz="1200" b="1" u="sng" kern="1200" dirty="0" smtClean="0">
                <a:solidFill>
                  <a:schemeClr val="tx1"/>
                </a:solidFill>
                <a:latin typeface="Arial" charset="0"/>
                <a:ea typeface="+mn-ea"/>
                <a:cs typeface="+mn-cs"/>
              </a:rPr>
              <a:t>Interoperability </a:t>
            </a:r>
            <a:br>
              <a:rPr lang="en-US" sz="1200" b="1" u="sng"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Data interoperability is essential to avoid the cost in time and resources to transform data into a usable form by end-users.  It can often be accomplished through Service Oriented Architecture (SOA) that can provide data directly from is source to the end-user.</a:t>
            </a:r>
          </a:p>
          <a:p>
            <a:r>
              <a:rPr lang="en-US" sz="1200" b="1" u="sng" kern="1200" dirty="0" smtClean="0">
                <a:solidFill>
                  <a:schemeClr val="tx1"/>
                </a:solidFill>
                <a:latin typeface="Arial" charset="0"/>
                <a:ea typeface="+mn-ea"/>
                <a:cs typeface="+mn-cs"/>
              </a:rPr>
              <a:t>Discoverability</a:t>
            </a:r>
            <a:br>
              <a:rPr lang="en-US" sz="1200" b="1" u="sng"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If the data cannot be found, it is of no use.  This characteristic speaks to the need for meaningful metadata.  Metadata needs to include useful statements of accuracy, currency, and reliability of the data.</a:t>
            </a:r>
            <a:endParaRPr lang="en-US" dirty="0"/>
          </a:p>
        </p:txBody>
      </p:sp>
      <p:sp>
        <p:nvSpPr>
          <p:cNvPr id="4" name="Slide Number Placeholder 3"/>
          <p:cNvSpPr>
            <a:spLocks noGrp="1"/>
          </p:cNvSpPr>
          <p:nvPr>
            <p:ph type="sldNum" sz="quarter" idx="10"/>
          </p:nvPr>
        </p:nvSpPr>
        <p:spPr/>
        <p:txBody>
          <a:bodyPr/>
          <a:lstStyle/>
          <a:p>
            <a:fld id="{6D0BEFCD-BFC9-407A-B7C8-C7BF2853027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“AAAAA” data quality standard describes the essential elements of data quality that must be attained when developing and maintaining an enterprise GIS database.</a:t>
            </a:r>
            <a:endParaRPr lang="en-US" dirty="0"/>
          </a:p>
        </p:txBody>
      </p:sp>
      <p:sp>
        <p:nvSpPr>
          <p:cNvPr id="4" name="Slide Number Placeholder 3"/>
          <p:cNvSpPr>
            <a:spLocks noGrp="1"/>
          </p:cNvSpPr>
          <p:nvPr>
            <p:ph type="sldNum" sz="quarter" idx="10"/>
          </p:nvPr>
        </p:nvSpPr>
        <p:spPr/>
        <p:txBody>
          <a:bodyPr/>
          <a:lstStyle/>
          <a:p>
            <a:fld id="{802B2D9B-9541-4D22-AE97-CA2D6DB8F73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There is </a:t>
            </a:r>
            <a:r>
              <a:rPr lang="en-US" sz="1200" b="1" i="1" u="sng" kern="1200" dirty="0" smtClean="0">
                <a:solidFill>
                  <a:schemeClr val="tx1"/>
                </a:solidFill>
                <a:latin typeface="Arial" charset="0"/>
                <a:ea typeface="+mn-ea"/>
                <a:cs typeface="+mn-cs"/>
              </a:rPr>
              <a:t>NO</a:t>
            </a:r>
            <a:r>
              <a:rPr lang="en-US" sz="1200" kern="1200" dirty="0" smtClean="0">
                <a:solidFill>
                  <a:schemeClr val="tx1"/>
                </a:solidFill>
                <a:latin typeface="Arial" charset="0"/>
                <a:ea typeface="+mn-ea"/>
                <a:cs typeface="+mn-cs"/>
              </a:rPr>
              <a:t> excuse for bad data.  If data are not sufficient to perform a task, it should not be used.  This includes feature accuracy, </a:t>
            </a:r>
            <a:r>
              <a:rPr lang="en-US" sz="1200" kern="1200" dirty="0" err="1" smtClean="0">
                <a:solidFill>
                  <a:schemeClr val="tx1"/>
                </a:solidFill>
                <a:latin typeface="Arial" charset="0"/>
                <a:ea typeface="+mn-ea"/>
                <a:cs typeface="+mn-cs"/>
              </a:rPr>
              <a:t>currentness</a:t>
            </a:r>
            <a:r>
              <a:rPr lang="en-US" sz="1200" kern="1200" dirty="0" smtClean="0">
                <a:solidFill>
                  <a:schemeClr val="tx1"/>
                </a:solidFill>
                <a:latin typeface="Arial" charset="0"/>
                <a:ea typeface="+mn-ea"/>
                <a:cs typeface="+mn-cs"/>
              </a:rPr>
              <a:t>, or scale.  If it is not suited to do the work, it should not be used.  If you find yourself using “best available” data; you should start looking for good data.</a:t>
            </a:r>
          </a:p>
        </p:txBody>
      </p:sp>
      <p:sp>
        <p:nvSpPr>
          <p:cNvPr id="4" name="Slide Number Placeholder 3"/>
          <p:cNvSpPr>
            <a:spLocks noGrp="1"/>
          </p:cNvSpPr>
          <p:nvPr>
            <p:ph type="sldNum" sz="quarter" idx="10"/>
          </p:nvPr>
        </p:nvSpPr>
        <p:spPr/>
        <p:txBody>
          <a:bodyPr/>
          <a:lstStyle/>
          <a:p>
            <a:fld id="{6D0BEFCD-BFC9-407A-B7C8-C7BF2853027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The “Base Map” forms the foundation for data interoperability.  It is the common operating environment over which all business data are placed.  The base map is comprised of those layers that are common to most maps:</a:t>
            </a:r>
          </a:p>
          <a:p>
            <a:r>
              <a:rPr lang="en-US" sz="1200" kern="1200" dirty="0" smtClean="0">
                <a:solidFill>
                  <a:schemeClr val="tx1"/>
                </a:solidFill>
                <a:latin typeface="Arial" charset="0"/>
                <a:ea typeface="+mn-ea"/>
                <a:cs typeface="+mn-cs"/>
              </a:rPr>
              <a:t>Water</a:t>
            </a:r>
            <a:br>
              <a:rPr lang="en-US" sz="12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Transportation</a:t>
            </a:r>
            <a:br>
              <a:rPr lang="en-US" sz="12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Boundaries</a:t>
            </a:r>
            <a:br>
              <a:rPr lang="en-US" sz="12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Land Cover</a:t>
            </a:r>
            <a:br>
              <a:rPr lang="en-US" sz="12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Land Use</a:t>
            </a:r>
            <a:br>
              <a:rPr lang="en-US" sz="1200" kern="1200" dirty="0" smtClean="0">
                <a:solidFill>
                  <a:schemeClr val="tx1"/>
                </a:solidFill>
                <a:latin typeface="Arial" charset="0"/>
                <a:ea typeface="+mn-ea"/>
                <a:cs typeface="+mn-cs"/>
              </a:rPr>
            </a:br>
            <a:r>
              <a:rPr lang="en-US" sz="1200" kern="1200" dirty="0" smtClean="0">
                <a:solidFill>
                  <a:schemeClr val="tx1"/>
                </a:solidFill>
                <a:latin typeface="Arial" charset="0"/>
                <a:ea typeface="+mn-ea"/>
                <a:cs typeface="+mn-cs"/>
              </a:rPr>
              <a:t>Manmade Structures</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6D0BEFCD-BFC9-407A-B7C8-C7BF28530273}"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SOA – “Service Oriented Architecture” is a technology that can be used to broadcast information from its source, seamlessly and without intervention to end-users, anywhere, at any time.</a:t>
            </a:r>
            <a:endParaRPr lang="en-US" dirty="0"/>
          </a:p>
        </p:txBody>
      </p:sp>
      <p:sp>
        <p:nvSpPr>
          <p:cNvPr id="4" name="Slide Number Placeholder 3"/>
          <p:cNvSpPr>
            <a:spLocks noGrp="1"/>
          </p:cNvSpPr>
          <p:nvPr>
            <p:ph type="sldNum" sz="quarter" idx="10"/>
          </p:nvPr>
        </p:nvSpPr>
        <p:spPr/>
        <p:txBody>
          <a:bodyPr/>
          <a:lstStyle/>
          <a:p>
            <a:fld id="{6D0BEFCD-BFC9-407A-B7C8-C7BF28530273}"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Necessity is the mother of invention.  Louisiana has borne the brunt of some of the nation’s largest geospatial disaster events.  What are the lessons learned?</a:t>
            </a:r>
          </a:p>
        </p:txBody>
      </p:sp>
      <p:sp>
        <p:nvSpPr>
          <p:cNvPr id="4" name="Slide Number Placeholder 3"/>
          <p:cNvSpPr>
            <a:spLocks noGrp="1"/>
          </p:cNvSpPr>
          <p:nvPr>
            <p:ph type="sldNum" sz="quarter" idx="10"/>
          </p:nvPr>
        </p:nvSpPr>
        <p:spPr/>
        <p:txBody>
          <a:bodyPr/>
          <a:lstStyle/>
          <a:p>
            <a:fld id="{6D0BEFCD-BFC9-407A-B7C8-C7BF28530273}"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DAC467-8229-4BD1-82B1-3A2C6746F5A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9A436F-DA27-486E-9E5D-2066906BCAB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6F8775-8424-4EA0-A947-7C6B909717A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62FE91-C08D-44AD-BC05-CA1C4D7F86D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868C2A-AA37-457F-B08D-35BF7BDF429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3E476D-FA85-4937-B721-15D4B6E8F6D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2364C9-8CC6-4DB2-BD53-2576DA66766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C5DCB8B-836C-4E7F-9E4D-27AECDB096B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414BA18-D46C-4C32-A11B-B168F9881C4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84F0B4-7B83-4BBB-AF70-9502BE0F445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264C63-6DF3-471C-8418-2BD3C867BE5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15" tIns="45708" rIns="91415" bIns="4570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15" tIns="45708" rIns="91415"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5" tIns="45708" rIns="91415" bIns="45708" numCol="1" anchor="t" anchorCtr="0" compatLnSpc="1">
            <a:prstTxWarp prst="textNoShape">
              <a:avLst/>
            </a:prstTxWarp>
          </a:bodyPr>
          <a:lstStyle>
            <a:lvl1pPr>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5" tIns="45708" rIns="91415" bIns="45708" numCol="1" anchor="t" anchorCtr="0" compatLnSpc="1">
            <a:prstTxWarp prst="textNoShape">
              <a:avLst/>
            </a:prstTxWarp>
          </a:bodyPr>
          <a:lstStyle>
            <a:lvl1pPr algn="ctr">
              <a:defRPr sz="140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5" tIns="45708" rIns="91415" bIns="45708" numCol="1" anchor="t" anchorCtr="0" compatLnSpc="1">
            <a:prstTxWarp prst="textNoShape">
              <a:avLst/>
            </a:prstTxWarp>
          </a:bodyPr>
          <a:lstStyle>
            <a:lvl1pPr algn="r">
              <a:defRPr sz="1400">
                <a:solidFill>
                  <a:schemeClr val="tx1"/>
                </a:solidFill>
              </a:defRPr>
            </a:lvl1pPr>
          </a:lstStyle>
          <a:p>
            <a:fld id="{683CAD02-DEC4-46A2-8EB2-5A1EE5BDCE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533400" y="-152400"/>
            <a:ext cx="7772400" cy="1470025"/>
          </a:xfrm>
        </p:spPr>
        <p:txBody>
          <a:bodyPr/>
          <a:lstStyle/>
          <a:p>
            <a:r>
              <a:rPr lang="en-US" sz="4000" dirty="0" smtClean="0">
                <a:solidFill>
                  <a:schemeClr val="bg1"/>
                </a:solidFill>
              </a:rPr>
              <a:t>What Comes First,</a:t>
            </a:r>
            <a:br>
              <a:rPr lang="en-US" sz="4000" dirty="0" smtClean="0">
                <a:solidFill>
                  <a:schemeClr val="bg1"/>
                </a:solidFill>
              </a:rPr>
            </a:br>
            <a:r>
              <a:rPr lang="en-US" sz="4000" dirty="0" smtClean="0">
                <a:solidFill>
                  <a:schemeClr val="bg1"/>
                </a:solidFill>
              </a:rPr>
              <a:t>the Data or the Disaster?</a:t>
            </a:r>
            <a:endParaRPr lang="en-US" sz="4000" dirty="0">
              <a:solidFill>
                <a:schemeClr val="bg1"/>
              </a:solidFill>
            </a:endParaRPr>
          </a:p>
        </p:txBody>
      </p:sp>
      <p:sp>
        <p:nvSpPr>
          <p:cNvPr id="45059" name="Rectangle 3"/>
          <p:cNvSpPr>
            <a:spLocks noGrp="1" noChangeArrowheads="1"/>
          </p:cNvSpPr>
          <p:nvPr>
            <p:ph type="subTitle" idx="1"/>
          </p:nvPr>
        </p:nvSpPr>
        <p:spPr>
          <a:xfrm>
            <a:off x="152400" y="5257800"/>
            <a:ext cx="8839200" cy="1752600"/>
          </a:xfrm>
        </p:spPr>
        <p:txBody>
          <a:bodyPr/>
          <a:lstStyle/>
          <a:p>
            <a:pPr>
              <a:lnSpc>
                <a:spcPct val="90000"/>
              </a:lnSpc>
            </a:pPr>
            <a:r>
              <a:rPr lang="en-US" sz="2400" dirty="0" smtClean="0">
                <a:solidFill>
                  <a:schemeClr val="bg1"/>
                </a:solidFill>
              </a:rPr>
              <a:t>by </a:t>
            </a:r>
            <a:r>
              <a:rPr lang="en-US" sz="2400" dirty="0">
                <a:solidFill>
                  <a:schemeClr val="bg1"/>
                </a:solidFill>
              </a:rPr>
              <a:t>James E. Mitchell, Ph. </a:t>
            </a:r>
            <a:r>
              <a:rPr lang="en-US" sz="2400" dirty="0" smtClean="0">
                <a:solidFill>
                  <a:schemeClr val="bg1"/>
                </a:solidFill>
              </a:rPr>
              <a:t>D.</a:t>
            </a:r>
          </a:p>
          <a:p>
            <a:pPr>
              <a:lnSpc>
                <a:spcPct val="90000"/>
              </a:lnSpc>
            </a:pPr>
            <a:r>
              <a:rPr lang="en-US" sz="2400" dirty="0" smtClean="0">
                <a:solidFill>
                  <a:schemeClr val="bg1"/>
                </a:solidFill>
              </a:rPr>
              <a:t>IT </a:t>
            </a:r>
            <a:r>
              <a:rPr lang="en-US" sz="2400" dirty="0">
                <a:solidFill>
                  <a:schemeClr val="bg1"/>
                </a:solidFill>
              </a:rPr>
              <a:t>GIS </a:t>
            </a:r>
            <a:r>
              <a:rPr lang="en-US" sz="2400" dirty="0" smtClean="0">
                <a:solidFill>
                  <a:schemeClr val="bg1"/>
                </a:solidFill>
              </a:rPr>
              <a:t>Manager</a:t>
            </a:r>
          </a:p>
          <a:p>
            <a:pPr>
              <a:lnSpc>
                <a:spcPct val="90000"/>
              </a:lnSpc>
            </a:pPr>
            <a:endParaRPr lang="en-US" sz="2400" dirty="0" smtClean="0">
              <a:solidFill>
                <a:schemeClr val="bg1"/>
              </a:solidFill>
            </a:endParaRPr>
          </a:p>
          <a:p>
            <a:pPr>
              <a:lnSpc>
                <a:spcPct val="90000"/>
              </a:lnSpc>
            </a:pPr>
            <a:r>
              <a:rPr lang="en-US" sz="2400" dirty="0" smtClean="0">
                <a:solidFill>
                  <a:schemeClr val="bg1"/>
                </a:solidFill>
              </a:rPr>
              <a:t>Presented at the 2010 DHS HIFLD Conference, San Diego, CA</a:t>
            </a:r>
            <a:endParaRPr lang="en-US" sz="2400" dirty="0">
              <a:solidFill>
                <a:schemeClr val="bg1"/>
              </a:solidFill>
            </a:endParaRPr>
          </a:p>
        </p:txBody>
      </p:sp>
      <p:pic>
        <p:nvPicPr>
          <p:cNvPr id="45060" name="Picture 4" descr="2002LogoClearBack"/>
          <p:cNvPicPr>
            <a:picLocks noChangeAspect="1" noChangeArrowheads="1"/>
          </p:cNvPicPr>
          <p:nvPr/>
        </p:nvPicPr>
        <p:blipFill>
          <a:blip r:embed="rId3" cstate="print"/>
          <a:srcRect/>
          <a:stretch>
            <a:fillRect/>
          </a:stretch>
        </p:blipFill>
        <p:spPr bwMode="auto">
          <a:xfrm>
            <a:off x="2514600" y="1150938"/>
            <a:ext cx="3878263" cy="387826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86800" cy="1143000"/>
          </a:xfrm>
        </p:spPr>
        <p:txBody>
          <a:bodyPr/>
          <a:lstStyle/>
          <a:p>
            <a:r>
              <a:rPr lang="en-US" dirty="0" smtClean="0">
                <a:solidFill>
                  <a:schemeClr val="bg1"/>
                </a:solidFill>
              </a:rPr>
              <a:t>“One Map” </a:t>
            </a:r>
            <a:br>
              <a:rPr lang="en-US" dirty="0" smtClean="0">
                <a:solidFill>
                  <a:schemeClr val="bg1"/>
                </a:solidFill>
              </a:rPr>
            </a:br>
            <a:r>
              <a:rPr lang="en-US" dirty="0" smtClean="0">
                <a:solidFill>
                  <a:schemeClr val="bg1"/>
                </a:solidFill>
              </a:rPr>
              <a:t>The Foundation of Interoperability</a:t>
            </a:r>
          </a:p>
        </p:txBody>
      </p:sp>
      <p:sp>
        <p:nvSpPr>
          <p:cNvPr id="4" name="Content Placeholder 3"/>
          <p:cNvSpPr>
            <a:spLocks noGrp="1"/>
          </p:cNvSpPr>
          <p:nvPr>
            <p:ph idx="1"/>
          </p:nvPr>
        </p:nvSpPr>
        <p:spPr>
          <a:xfrm>
            <a:off x="457200" y="1600200"/>
            <a:ext cx="8229600" cy="5105400"/>
          </a:xfrm>
        </p:spPr>
        <p:txBody>
          <a:bodyPr/>
          <a:lstStyle/>
          <a:p>
            <a:pPr>
              <a:buNone/>
            </a:pPr>
            <a:r>
              <a:rPr lang="en-US" dirty="0" smtClean="0">
                <a:solidFill>
                  <a:schemeClr val="bg1"/>
                </a:solidFill>
              </a:rPr>
              <a:t>What are Base Map data?</a:t>
            </a:r>
          </a:p>
          <a:p>
            <a:pPr lvl="1"/>
            <a:r>
              <a:rPr lang="en-US" dirty="0" smtClean="0">
                <a:solidFill>
                  <a:schemeClr val="bg1"/>
                </a:solidFill>
              </a:rPr>
              <a:t>Elevation (grid and other raster formats)</a:t>
            </a:r>
          </a:p>
          <a:p>
            <a:pPr lvl="1"/>
            <a:r>
              <a:rPr lang="en-US" dirty="0" smtClean="0">
                <a:solidFill>
                  <a:schemeClr val="bg1"/>
                </a:solidFill>
              </a:rPr>
              <a:t>Hydrography (NHD formats)</a:t>
            </a:r>
          </a:p>
          <a:p>
            <a:pPr lvl="1"/>
            <a:r>
              <a:rPr lang="en-US" dirty="0" smtClean="0">
                <a:solidFill>
                  <a:schemeClr val="bg1"/>
                </a:solidFill>
              </a:rPr>
              <a:t>Transportation (comprehensive roads, railroads, air, and ports)</a:t>
            </a:r>
          </a:p>
          <a:p>
            <a:pPr lvl="1"/>
            <a:r>
              <a:rPr lang="en-US" dirty="0" smtClean="0">
                <a:solidFill>
                  <a:schemeClr val="bg1"/>
                </a:solidFill>
              </a:rPr>
              <a:t>Boundaries (governmental units, flood zones, public land survey, </a:t>
            </a:r>
            <a:r>
              <a:rPr lang="en-US" i="1" dirty="0" smtClean="0">
                <a:solidFill>
                  <a:schemeClr val="bg1"/>
                </a:solidFill>
              </a:rPr>
              <a:t>etc</a:t>
            </a:r>
            <a:r>
              <a:rPr lang="en-US" dirty="0" smtClean="0">
                <a:solidFill>
                  <a:schemeClr val="bg1"/>
                </a:solidFill>
              </a:rPr>
              <a:t>.)</a:t>
            </a:r>
          </a:p>
          <a:p>
            <a:pPr lvl="1"/>
            <a:r>
              <a:rPr lang="en-US" dirty="0" smtClean="0">
                <a:solidFill>
                  <a:schemeClr val="bg1"/>
                </a:solidFill>
              </a:rPr>
              <a:t>Land Cover (natural vegetation, crops, </a:t>
            </a:r>
            <a:r>
              <a:rPr lang="en-US" i="1" dirty="0" smtClean="0">
                <a:solidFill>
                  <a:schemeClr val="bg1"/>
                </a:solidFill>
              </a:rPr>
              <a:t>etc</a:t>
            </a:r>
            <a:r>
              <a:rPr lang="en-US" dirty="0" smtClean="0">
                <a:solidFill>
                  <a:schemeClr val="bg1"/>
                </a:solidFill>
              </a:rPr>
              <a:t>.)</a:t>
            </a:r>
          </a:p>
          <a:p>
            <a:pPr lvl="1"/>
            <a:r>
              <a:rPr lang="en-US" dirty="0" smtClean="0">
                <a:solidFill>
                  <a:schemeClr val="bg1"/>
                </a:solidFill>
              </a:rPr>
              <a:t>Land Use (urban, agricultural, forestry, </a:t>
            </a:r>
            <a:r>
              <a:rPr lang="en-US" i="1" dirty="0" smtClean="0">
                <a:solidFill>
                  <a:schemeClr val="bg1"/>
                </a:solidFill>
              </a:rPr>
              <a:t>etc</a:t>
            </a:r>
            <a:r>
              <a:rPr lang="en-US" dirty="0" smtClean="0">
                <a:solidFill>
                  <a:schemeClr val="bg1"/>
                </a:solidFill>
              </a:rPr>
              <a:t>.)</a:t>
            </a:r>
          </a:p>
          <a:p>
            <a:pPr lvl="1"/>
            <a:r>
              <a:rPr lang="en-US" dirty="0" smtClean="0">
                <a:solidFill>
                  <a:schemeClr val="bg1"/>
                </a:solidFill>
              </a:rPr>
              <a:t>Manmade Structures (significant structures)</a:t>
            </a:r>
          </a:p>
          <a:p>
            <a:pPr lvl="1"/>
            <a:endParaRPr lang="en-US"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143000"/>
          </a:xfrm>
        </p:spPr>
        <p:txBody>
          <a:bodyPr/>
          <a:lstStyle/>
          <a:p>
            <a:r>
              <a:rPr lang="en-US" dirty="0" smtClean="0">
                <a:solidFill>
                  <a:schemeClr val="bg1"/>
                </a:solidFill>
              </a:rPr>
              <a:t>Service Oriented Architecture</a:t>
            </a:r>
            <a:br>
              <a:rPr lang="en-US" dirty="0" smtClean="0">
                <a:solidFill>
                  <a:schemeClr val="bg1"/>
                </a:solidFill>
              </a:rPr>
            </a:br>
            <a:r>
              <a:rPr lang="en-US" dirty="0" smtClean="0">
                <a:solidFill>
                  <a:schemeClr val="bg1"/>
                </a:solidFill>
              </a:rPr>
              <a:t>A Means to Situational Awareness</a:t>
            </a:r>
          </a:p>
        </p:txBody>
      </p:sp>
      <p:sp>
        <p:nvSpPr>
          <p:cNvPr id="4" name="Content Placeholder 3"/>
          <p:cNvSpPr>
            <a:spLocks noGrp="1"/>
          </p:cNvSpPr>
          <p:nvPr>
            <p:ph idx="1"/>
          </p:nvPr>
        </p:nvSpPr>
        <p:spPr>
          <a:xfrm>
            <a:off x="152400" y="1600200"/>
            <a:ext cx="8839200" cy="5105400"/>
          </a:xfrm>
        </p:spPr>
        <p:txBody>
          <a:bodyPr/>
          <a:lstStyle/>
          <a:p>
            <a:pPr lvl="1">
              <a:buNone/>
            </a:pPr>
            <a:r>
              <a:rPr lang="en-US" dirty="0" smtClean="0">
                <a:solidFill>
                  <a:schemeClr val="bg1"/>
                </a:solidFill>
              </a:rPr>
              <a:t>Real-time Data Delivery</a:t>
            </a:r>
          </a:p>
          <a:p>
            <a:pPr lvl="1">
              <a:buNone/>
            </a:pPr>
            <a:endParaRPr lang="en-US" sz="1200" dirty="0" smtClean="0">
              <a:solidFill>
                <a:schemeClr val="bg1"/>
              </a:solidFill>
            </a:endParaRPr>
          </a:p>
          <a:p>
            <a:pPr lvl="1">
              <a:buNone/>
            </a:pPr>
            <a:r>
              <a:rPr lang="en-US" dirty="0" smtClean="0">
                <a:solidFill>
                  <a:schemeClr val="bg1"/>
                </a:solidFill>
              </a:rPr>
              <a:t>Feature Services</a:t>
            </a:r>
          </a:p>
          <a:p>
            <a:pPr lvl="2">
              <a:buNone/>
            </a:pPr>
            <a:r>
              <a:rPr lang="en-US" dirty="0" smtClean="0">
                <a:solidFill>
                  <a:schemeClr val="bg1"/>
                </a:solidFill>
              </a:rPr>
              <a:t>Direct data access</a:t>
            </a:r>
          </a:p>
          <a:p>
            <a:pPr lvl="2">
              <a:buNone/>
            </a:pPr>
            <a:r>
              <a:rPr lang="en-US" dirty="0" smtClean="0">
                <a:solidFill>
                  <a:schemeClr val="bg1"/>
                </a:solidFill>
              </a:rPr>
              <a:t>Data distribution</a:t>
            </a:r>
          </a:p>
          <a:p>
            <a:pPr lvl="2">
              <a:buNone/>
            </a:pPr>
            <a:r>
              <a:rPr lang="en-US" dirty="0" smtClean="0">
                <a:solidFill>
                  <a:schemeClr val="bg1"/>
                </a:solidFill>
              </a:rPr>
              <a:t>Security and access control</a:t>
            </a:r>
          </a:p>
          <a:p>
            <a:pPr lvl="1">
              <a:buNone/>
            </a:pPr>
            <a:endParaRPr lang="en-US" sz="1200" dirty="0" smtClean="0">
              <a:solidFill>
                <a:schemeClr val="bg1"/>
              </a:solidFill>
            </a:endParaRPr>
          </a:p>
          <a:p>
            <a:pPr lvl="1">
              <a:buNone/>
            </a:pPr>
            <a:r>
              <a:rPr lang="en-US" dirty="0" smtClean="0">
                <a:solidFill>
                  <a:schemeClr val="bg1"/>
                </a:solidFill>
              </a:rPr>
              <a:t>Geoprocessing Services</a:t>
            </a:r>
          </a:p>
          <a:p>
            <a:pPr lvl="2">
              <a:buNone/>
            </a:pPr>
            <a:r>
              <a:rPr lang="en-US" dirty="0" smtClean="0">
                <a:solidFill>
                  <a:schemeClr val="bg1"/>
                </a:solidFill>
              </a:rPr>
              <a:t>Extending functionality to those who do not have a GIS</a:t>
            </a:r>
          </a:p>
          <a:p>
            <a:pPr lvl="1">
              <a:buNone/>
            </a:pPr>
            <a:endParaRPr lang="en-US" dirty="0" smtClean="0">
              <a:solidFill>
                <a:schemeClr val="bg1"/>
              </a:solidFill>
            </a:endParaRPr>
          </a:p>
          <a:p>
            <a:pPr lvl="1">
              <a:buNone/>
            </a:pPr>
            <a:r>
              <a:rPr lang="en-US" dirty="0" smtClean="0">
                <a:solidFill>
                  <a:schemeClr val="bg1"/>
                </a:solidFill>
              </a:rPr>
              <a:t>All provided from the source directly to the user, seamlessly and without institutional intervention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1143000"/>
          </a:xfrm>
        </p:spPr>
        <p:txBody>
          <a:bodyPr/>
          <a:lstStyle/>
          <a:p>
            <a:r>
              <a:rPr lang="en-US" dirty="0" smtClean="0">
                <a:solidFill>
                  <a:schemeClr val="bg1"/>
                </a:solidFill>
              </a:rPr>
              <a:t>A CASE STUDY</a:t>
            </a:r>
          </a:p>
        </p:txBody>
      </p:sp>
      <p:sp>
        <p:nvSpPr>
          <p:cNvPr id="4" name="Content Placeholder 3"/>
          <p:cNvSpPr>
            <a:spLocks noGrp="1"/>
          </p:cNvSpPr>
          <p:nvPr>
            <p:ph idx="1"/>
          </p:nvPr>
        </p:nvSpPr>
        <p:spPr>
          <a:xfrm>
            <a:off x="457200" y="1600200"/>
            <a:ext cx="8229600" cy="5105400"/>
          </a:xfrm>
        </p:spPr>
        <p:txBody>
          <a:bodyPr/>
          <a:lstStyle/>
          <a:p>
            <a:pPr marL="971550" lvl="1" indent="-514350" algn="ctr">
              <a:buNone/>
            </a:pPr>
            <a:r>
              <a:rPr lang="en-US" dirty="0" smtClean="0">
                <a:solidFill>
                  <a:schemeClr val="bg1"/>
                </a:solidFill>
              </a:rPr>
              <a:t>How did Louisa evacuate 1.38 million people from southeast Louisiana</a:t>
            </a:r>
          </a:p>
          <a:p>
            <a:pPr marL="971550" lvl="1" indent="-514350" algn="ctr">
              <a:buNone/>
            </a:pPr>
            <a:r>
              <a:rPr lang="en-US" dirty="0" smtClean="0">
                <a:solidFill>
                  <a:schemeClr val="bg1"/>
                </a:solidFill>
              </a:rPr>
              <a:t>before Hurricane Katrina in 2005</a:t>
            </a:r>
          </a:p>
          <a:p>
            <a:pPr marL="971550" lvl="1" indent="-514350" algn="ctr">
              <a:buNone/>
            </a:pPr>
            <a:endParaRPr lang="en-US" dirty="0" smtClean="0">
              <a:solidFill>
                <a:schemeClr val="bg1"/>
              </a:solidFill>
            </a:endParaRPr>
          </a:p>
          <a:p>
            <a:pPr marL="971550" lvl="1" indent="-514350" algn="ctr">
              <a:buNone/>
            </a:pPr>
            <a:r>
              <a:rPr lang="en-US" dirty="0" smtClean="0">
                <a:solidFill>
                  <a:schemeClr val="bg1"/>
                </a:solidFill>
              </a:rPr>
              <a:t>and</a:t>
            </a:r>
          </a:p>
          <a:p>
            <a:pPr marL="971550" lvl="1" indent="-514350" algn="ctr">
              <a:buNone/>
            </a:pPr>
            <a:endParaRPr lang="en-US" dirty="0" smtClean="0">
              <a:solidFill>
                <a:schemeClr val="bg1"/>
              </a:solidFill>
            </a:endParaRPr>
          </a:p>
          <a:p>
            <a:pPr marL="971550" lvl="1" indent="-514350" algn="ctr">
              <a:buNone/>
            </a:pPr>
            <a:r>
              <a:rPr lang="en-US" dirty="0" smtClean="0">
                <a:solidFill>
                  <a:schemeClr val="bg1"/>
                </a:solidFill>
              </a:rPr>
              <a:t>2 million ahead of</a:t>
            </a:r>
          </a:p>
          <a:p>
            <a:pPr marL="971550" lvl="1" indent="-514350" algn="ctr">
              <a:buNone/>
            </a:pPr>
            <a:r>
              <a:rPr lang="en-US" dirty="0" smtClean="0">
                <a:solidFill>
                  <a:schemeClr val="bg1"/>
                </a:solidFill>
              </a:rPr>
              <a:t>Hurricanes Gustav and Ike in 2008?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Residential&amp;Elevation"/>
          <p:cNvPicPr>
            <a:picLocks noChangeAspect="1" noChangeArrowheads="1"/>
          </p:cNvPicPr>
          <p:nvPr/>
        </p:nvPicPr>
        <p:blipFill>
          <a:blip r:embed="rId3" cstate="print"/>
          <a:srcRect/>
          <a:stretch>
            <a:fillRect/>
          </a:stretch>
        </p:blipFill>
        <p:spPr bwMode="auto">
          <a:xfrm>
            <a:off x="990600" y="1246188"/>
            <a:ext cx="7162800" cy="5535612"/>
          </a:xfrm>
          <a:prstGeom prst="rect">
            <a:avLst/>
          </a:prstGeom>
          <a:noFill/>
        </p:spPr>
      </p:pic>
      <p:sp>
        <p:nvSpPr>
          <p:cNvPr id="26628" name="Text Box 4"/>
          <p:cNvSpPr txBox="1">
            <a:spLocks noChangeArrowheads="1"/>
          </p:cNvSpPr>
          <p:nvPr/>
        </p:nvSpPr>
        <p:spPr bwMode="auto">
          <a:xfrm>
            <a:off x="865632" y="228600"/>
            <a:ext cx="7499169" cy="769441"/>
          </a:xfrm>
          <a:prstGeom prst="rect">
            <a:avLst/>
          </a:prstGeom>
          <a:noFill/>
          <a:ln w="9525">
            <a:noFill/>
            <a:miter lim="800000"/>
            <a:headEnd/>
            <a:tailEnd/>
          </a:ln>
          <a:effectLst/>
        </p:spPr>
        <p:txBody>
          <a:bodyPr wrap="none">
            <a:spAutoFit/>
          </a:bodyPr>
          <a:lstStyle/>
          <a:p>
            <a:pPr algn="ctr"/>
            <a:r>
              <a:rPr lang="en-US" dirty="0" smtClean="0"/>
              <a:t>It Started with Data on a Map</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cstate="print"/>
          <a:srcRect/>
          <a:stretch>
            <a:fillRect/>
          </a:stretch>
        </p:blipFill>
        <p:spPr bwMode="auto">
          <a:xfrm>
            <a:off x="839788" y="1295400"/>
            <a:ext cx="7313612" cy="5484813"/>
          </a:xfrm>
          <a:prstGeom prst="rect">
            <a:avLst/>
          </a:prstGeom>
          <a:noFill/>
          <a:ln w="9525">
            <a:noFill/>
            <a:miter lim="800000"/>
            <a:headEnd/>
            <a:tailEnd/>
          </a:ln>
          <a:effectLst/>
        </p:spPr>
      </p:pic>
      <p:sp>
        <p:nvSpPr>
          <p:cNvPr id="27653" name="Text Box 5"/>
          <p:cNvSpPr txBox="1">
            <a:spLocks noChangeArrowheads="1"/>
          </p:cNvSpPr>
          <p:nvPr/>
        </p:nvSpPr>
        <p:spPr bwMode="auto">
          <a:xfrm>
            <a:off x="533400" y="334963"/>
            <a:ext cx="7924800" cy="579437"/>
          </a:xfrm>
          <a:prstGeom prst="rect">
            <a:avLst/>
          </a:prstGeom>
          <a:noFill/>
          <a:ln w="9525">
            <a:noFill/>
            <a:miter lim="800000"/>
            <a:headEnd/>
            <a:tailEnd/>
          </a:ln>
          <a:effectLst/>
        </p:spPr>
        <p:txBody>
          <a:bodyPr wrap="none">
            <a:spAutoFit/>
          </a:bodyPr>
          <a:lstStyle/>
          <a:p>
            <a:r>
              <a:rPr lang="en-US" sz="3200"/>
              <a:t>Evacuation Phases Based on GIS Analysis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NOContraflow_Final"/>
          <p:cNvPicPr>
            <a:picLocks noChangeAspect="1" noChangeArrowheads="1"/>
          </p:cNvPicPr>
          <p:nvPr/>
        </p:nvPicPr>
        <p:blipFill>
          <a:blip r:embed="rId3" cstate="print"/>
          <a:srcRect/>
          <a:stretch>
            <a:fillRect/>
          </a:stretch>
        </p:blipFill>
        <p:spPr bwMode="auto">
          <a:xfrm rot="16200000">
            <a:off x="1811482" y="-175474"/>
            <a:ext cx="5526792" cy="8540155"/>
          </a:xfrm>
          <a:prstGeom prst="rect">
            <a:avLst/>
          </a:prstGeom>
          <a:noFill/>
          <a:ln w="9525">
            <a:noFill/>
            <a:miter lim="800000"/>
            <a:headEnd/>
            <a:tailEnd/>
          </a:ln>
        </p:spPr>
      </p:pic>
      <p:sp>
        <p:nvSpPr>
          <p:cNvPr id="28677" name="Text Box 5"/>
          <p:cNvSpPr txBox="1">
            <a:spLocks noChangeArrowheads="1"/>
          </p:cNvSpPr>
          <p:nvPr/>
        </p:nvSpPr>
        <p:spPr bwMode="auto">
          <a:xfrm>
            <a:off x="-83206" y="0"/>
            <a:ext cx="9227206" cy="1292662"/>
          </a:xfrm>
          <a:prstGeom prst="rect">
            <a:avLst/>
          </a:prstGeom>
          <a:noFill/>
          <a:ln w="9525">
            <a:noFill/>
            <a:miter lim="800000"/>
            <a:headEnd/>
            <a:tailEnd/>
          </a:ln>
          <a:effectLst/>
        </p:spPr>
        <p:txBody>
          <a:bodyPr wrap="none">
            <a:spAutoFit/>
          </a:bodyPr>
          <a:lstStyle/>
          <a:p>
            <a:pPr algn="ctr"/>
            <a:r>
              <a:rPr lang="en-US" sz="4000" dirty="0"/>
              <a:t>One Million </a:t>
            </a:r>
            <a:r>
              <a:rPr lang="en-US" sz="4000" dirty="0" smtClean="0"/>
              <a:t>Households</a:t>
            </a:r>
          </a:p>
          <a:p>
            <a:pPr algn="ctr"/>
            <a:r>
              <a:rPr lang="en-US" sz="3800" dirty="0" smtClean="0"/>
              <a:t>One Million Maps Produced &amp; Distributed</a:t>
            </a:r>
            <a:endParaRPr lang="en-US" sz="3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p:cNvPicPr>
            <a:picLocks noChangeAspect="1" noChangeArrowheads="1"/>
          </p:cNvPicPr>
          <p:nvPr/>
        </p:nvPicPr>
        <p:blipFill>
          <a:blip r:embed="rId3" cstate="print"/>
          <a:stretch>
            <a:fillRect/>
          </a:stretch>
        </p:blipFill>
        <p:spPr bwMode="auto">
          <a:xfrm>
            <a:off x="1366243" y="1101725"/>
            <a:ext cx="6329957" cy="5603875"/>
          </a:xfrm>
          <a:prstGeom prst="rect">
            <a:avLst/>
          </a:prstGeom>
          <a:noFill/>
          <a:ln w="9525">
            <a:noFill/>
            <a:miter lim="800000"/>
            <a:headEnd/>
            <a:tailEnd/>
          </a:ln>
          <a:effectLst/>
        </p:spPr>
      </p:pic>
      <p:sp>
        <p:nvSpPr>
          <p:cNvPr id="30727" name="Text Box 7"/>
          <p:cNvSpPr txBox="1">
            <a:spLocks noChangeArrowheads="1"/>
          </p:cNvSpPr>
          <p:nvPr/>
        </p:nvSpPr>
        <p:spPr bwMode="auto">
          <a:xfrm>
            <a:off x="76200" y="304800"/>
            <a:ext cx="9004966" cy="523220"/>
          </a:xfrm>
          <a:prstGeom prst="rect">
            <a:avLst/>
          </a:prstGeom>
          <a:noFill/>
          <a:ln w="9525">
            <a:noFill/>
            <a:miter lim="800000"/>
            <a:headEnd/>
            <a:tailEnd/>
          </a:ln>
          <a:effectLst/>
        </p:spPr>
        <p:txBody>
          <a:bodyPr wrap="none">
            <a:spAutoFit/>
          </a:bodyPr>
          <a:lstStyle/>
          <a:p>
            <a:r>
              <a:rPr lang="en-US" sz="2800" dirty="0"/>
              <a:t>HURREVAC – </a:t>
            </a:r>
            <a:r>
              <a:rPr lang="en-US" sz="2800" dirty="0" smtClean="0"/>
              <a:t>“AAAAA” Data for Emergency Managers</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50800" y="166687"/>
            <a:ext cx="9403472" cy="523220"/>
          </a:xfrm>
          <a:prstGeom prst="rect">
            <a:avLst/>
          </a:prstGeom>
          <a:noFill/>
          <a:ln w="9525">
            <a:noFill/>
            <a:miter lim="800000"/>
            <a:headEnd/>
            <a:tailEnd/>
          </a:ln>
          <a:effectLst/>
        </p:spPr>
        <p:txBody>
          <a:bodyPr wrap="none">
            <a:spAutoFit/>
          </a:bodyPr>
          <a:lstStyle/>
          <a:p>
            <a:r>
              <a:rPr lang="en-US" sz="2800" dirty="0"/>
              <a:t>HURREVAC – </a:t>
            </a:r>
            <a:r>
              <a:rPr lang="en-US" sz="2800" dirty="0" smtClean="0"/>
              <a:t>Situational Awareness for Decision Makers</a:t>
            </a:r>
            <a:endParaRPr lang="en-US" sz="2800" dirty="0"/>
          </a:p>
        </p:txBody>
      </p:sp>
      <p:pic>
        <p:nvPicPr>
          <p:cNvPr id="60419" name="Picture 3"/>
          <p:cNvPicPr>
            <a:picLocks noChangeAspect="1" noChangeArrowheads="1"/>
          </p:cNvPicPr>
          <p:nvPr/>
        </p:nvPicPr>
        <p:blipFill>
          <a:blip r:embed="rId3" cstate="print"/>
          <a:srcRect/>
          <a:stretch>
            <a:fillRect/>
          </a:stretch>
        </p:blipFill>
        <p:spPr bwMode="auto">
          <a:xfrm>
            <a:off x="742950" y="685800"/>
            <a:ext cx="7562850" cy="6050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143000"/>
          </a:xfrm>
        </p:spPr>
        <p:txBody>
          <a:bodyPr/>
          <a:lstStyle/>
          <a:p>
            <a:r>
              <a:rPr lang="en-US" sz="3600" dirty="0" smtClean="0">
                <a:solidFill>
                  <a:schemeClr val="bg1"/>
                </a:solidFill>
              </a:rPr>
              <a:t>USGS HydroWatch – USACE </a:t>
            </a:r>
            <a:r>
              <a:rPr lang="en-US" sz="3600" dirty="0" err="1" smtClean="0">
                <a:solidFill>
                  <a:schemeClr val="bg1"/>
                </a:solidFill>
              </a:rPr>
              <a:t>RiverGages</a:t>
            </a:r>
            <a:r>
              <a:rPr lang="en-US" sz="3600" dirty="0" smtClean="0">
                <a:solidFill>
                  <a:schemeClr val="bg1"/>
                </a:solidFill>
              </a:rPr>
              <a:t/>
            </a:r>
            <a:br>
              <a:rPr lang="en-US" sz="3600" dirty="0" smtClean="0">
                <a:solidFill>
                  <a:schemeClr val="bg1"/>
                </a:solidFill>
              </a:rPr>
            </a:br>
            <a:r>
              <a:rPr lang="en-US" sz="3600" dirty="0" smtClean="0">
                <a:solidFill>
                  <a:schemeClr val="bg1"/>
                </a:solidFill>
              </a:rPr>
              <a:t>Access </a:t>
            </a:r>
            <a:r>
              <a:rPr lang="en-US" sz="3600" dirty="0">
                <a:solidFill>
                  <a:schemeClr val="bg1"/>
                </a:solidFill>
              </a:rPr>
              <a:t>to Real-time Data</a:t>
            </a:r>
          </a:p>
        </p:txBody>
      </p:sp>
      <p:pic>
        <p:nvPicPr>
          <p:cNvPr id="54273" name="Picture 1"/>
          <p:cNvPicPr>
            <a:picLocks noChangeAspect="1" noChangeArrowheads="1"/>
          </p:cNvPicPr>
          <p:nvPr/>
        </p:nvPicPr>
        <p:blipFill>
          <a:blip r:embed="rId3" cstate="print"/>
          <a:srcRect/>
          <a:stretch>
            <a:fillRect/>
          </a:stretch>
        </p:blipFill>
        <p:spPr bwMode="auto">
          <a:xfrm>
            <a:off x="838200" y="1082040"/>
            <a:ext cx="7239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66800" y="152400"/>
            <a:ext cx="6400800" cy="639762"/>
          </a:xfrm>
        </p:spPr>
        <p:txBody>
          <a:bodyPr/>
          <a:lstStyle/>
          <a:p>
            <a:r>
              <a:rPr lang="en-US" sz="4000" dirty="0">
                <a:solidFill>
                  <a:schemeClr val="bg1"/>
                </a:solidFill>
              </a:rPr>
              <a:t>Real-time Weather </a:t>
            </a:r>
            <a:r>
              <a:rPr lang="en-US" sz="4000" dirty="0" smtClean="0">
                <a:solidFill>
                  <a:schemeClr val="bg1"/>
                </a:solidFill>
              </a:rPr>
              <a:t>Data</a:t>
            </a:r>
            <a:endParaRPr lang="en-US" sz="4000" dirty="0">
              <a:solidFill>
                <a:schemeClr val="bg1"/>
              </a:solidFill>
            </a:endParaRPr>
          </a:p>
        </p:txBody>
      </p:sp>
      <p:pic>
        <p:nvPicPr>
          <p:cNvPr id="40965" name="Picture 5" descr="katrina_mosaic"/>
          <p:cNvPicPr>
            <a:picLocks noGrp="1" noChangeAspect="1" noChangeArrowheads="1"/>
          </p:cNvPicPr>
          <p:nvPr>
            <p:ph idx="1"/>
          </p:nvPr>
        </p:nvPicPr>
        <p:blipFill>
          <a:blip r:embed="rId3" cstate="print"/>
          <a:srcRect/>
          <a:stretch>
            <a:fillRect/>
          </a:stretch>
        </p:blipFill>
        <p:spPr>
          <a:xfrm>
            <a:off x="1219200" y="914400"/>
            <a:ext cx="6781800" cy="5911008"/>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Panelist Questions</a:t>
            </a:r>
            <a:endParaRPr lang="en-US" dirty="0"/>
          </a:p>
        </p:txBody>
      </p:sp>
      <p:sp>
        <p:nvSpPr>
          <p:cNvPr id="4" name="Content Placeholder 3"/>
          <p:cNvSpPr>
            <a:spLocks noGrp="1"/>
          </p:cNvSpPr>
          <p:nvPr>
            <p:ph idx="1"/>
          </p:nvPr>
        </p:nvSpPr>
        <p:spPr/>
        <p:txBody>
          <a:bodyPr/>
          <a:lstStyle/>
          <a:p>
            <a:pPr>
              <a:buNone/>
            </a:pPr>
            <a:r>
              <a:rPr lang="en-US" dirty="0" smtClean="0">
                <a:solidFill>
                  <a:schemeClr val="bg1"/>
                </a:solidFill>
              </a:rPr>
              <a:t>1. How do you use HSIP data to support your mission? </a:t>
            </a:r>
          </a:p>
          <a:p>
            <a:pPr>
              <a:buNone/>
            </a:pPr>
            <a:r>
              <a:rPr lang="en-US" dirty="0" smtClean="0">
                <a:solidFill>
                  <a:schemeClr val="bg1"/>
                </a:solidFill>
              </a:rPr>
              <a:t>2. Which HSIP data do you use the most?</a:t>
            </a:r>
          </a:p>
          <a:p>
            <a:pPr>
              <a:buNone/>
            </a:pPr>
            <a:r>
              <a:rPr lang="en-US" dirty="0" smtClean="0">
                <a:solidFill>
                  <a:schemeClr val="bg1"/>
                </a:solidFill>
              </a:rPr>
              <a:t>3. Which HSIP data do you use the least, or not at all?</a:t>
            </a:r>
          </a:p>
          <a:p>
            <a:pPr>
              <a:buNone/>
            </a:pPr>
            <a:r>
              <a:rPr lang="en-US" dirty="0" smtClean="0">
                <a:solidFill>
                  <a:schemeClr val="bg1"/>
                </a:solidFill>
              </a:rPr>
              <a:t>4. Do you know of additional data that could be included in HSIP that would benefit the community?</a:t>
            </a:r>
          </a:p>
          <a:p>
            <a:pPr>
              <a:buNone/>
            </a:pPr>
            <a:r>
              <a:rPr lang="en-US" dirty="0" smtClean="0">
                <a:solidFill>
                  <a:schemeClr val="bg1"/>
                </a:solidFill>
              </a:rPr>
              <a:t>5. What additional data would you like to see in HSIP?</a:t>
            </a:r>
          </a:p>
          <a:p>
            <a:pPr marL="514350" indent="-514350">
              <a:buNone/>
            </a:pPr>
            <a:endParaRPr lang="en-US"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304800"/>
            <a:ext cx="8534400" cy="1143000"/>
          </a:xfrm>
        </p:spPr>
        <p:txBody>
          <a:bodyPr/>
          <a:lstStyle/>
          <a:p>
            <a:r>
              <a:rPr lang="en-US" dirty="0" smtClean="0">
                <a:solidFill>
                  <a:schemeClr val="bg1"/>
                </a:solidFill>
              </a:rPr>
              <a:t>Where are the Nursing Homes?</a:t>
            </a:r>
            <a:endParaRPr lang="en-US" dirty="0">
              <a:solidFill>
                <a:schemeClr val="bg1"/>
              </a:solidFill>
            </a:endParaRPr>
          </a:p>
        </p:txBody>
      </p:sp>
      <p:pic>
        <p:nvPicPr>
          <p:cNvPr id="44037" name="Picture 5" descr="DHHAreaNursingHomes"/>
          <p:cNvPicPr>
            <a:picLocks noChangeAspect="1" noChangeArrowheads="1"/>
          </p:cNvPicPr>
          <p:nvPr/>
        </p:nvPicPr>
        <p:blipFill>
          <a:blip r:embed="rId3" cstate="print"/>
          <a:srcRect/>
          <a:stretch>
            <a:fillRect/>
          </a:stretch>
        </p:blipFill>
        <p:spPr bwMode="auto">
          <a:xfrm>
            <a:off x="86032" y="609600"/>
            <a:ext cx="9144000" cy="9144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r>
              <a:rPr lang="en-US" sz="3200">
                <a:solidFill>
                  <a:schemeClr val="bg1"/>
                </a:solidFill>
              </a:rPr>
              <a:t>Damage Assessment – Moveable Bridges</a:t>
            </a:r>
          </a:p>
        </p:txBody>
      </p:sp>
      <p:pic>
        <p:nvPicPr>
          <p:cNvPr id="81923" name="Picture 3" descr="MovableBridges_asp"/>
          <p:cNvPicPr>
            <a:picLocks noChangeAspect="1" noChangeArrowheads="1"/>
          </p:cNvPicPr>
          <p:nvPr/>
        </p:nvPicPr>
        <p:blipFill>
          <a:blip r:embed="rId3" cstate="print"/>
          <a:srcRect/>
          <a:stretch>
            <a:fillRect/>
          </a:stretch>
        </p:blipFill>
        <p:spPr bwMode="auto">
          <a:xfrm>
            <a:off x="838200" y="1068388"/>
            <a:ext cx="7313613" cy="548481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srcRect/>
          <a:stretch>
            <a:fillRect/>
          </a:stretch>
        </p:blipFill>
        <p:spPr bwMode="auto">
          <a:xfrm>
            <a:off x="0" y="344128"/>
            <a:ext cx="9144000" cy="6478588"/>
          </a:xfrm>
          <a:prstGeom prst="rect">
            <a:avLst/>
          </a:prstGeom>
          <a:noFill/>
          <a:ln w="9525">
            <a:noFill/>
            <a:miter lim="800000"/>
            <a:headEnd/>
            <a:tailEnd/>
          </a:ln>
          <a:effectLst/>
        </p:spPr>
      </p:pic>
      <p:sp>
        <p:nvSpPr>
          <p:cNvPr id="83971" name="Text Box 3"/>
          <p:cNvSpPr txBox="1">
            <a:spLocks noChangeArrowheads="1"/>
          </p:cNvSpPr>
          <p:nvPr/>
        </p:nvSpPr>
        <p:spPr bwMode="auto">
          <a:xfrm>
            <a:off x="1447800" y="31496"/>
            <a:ext cx="6498317" cy="369332"/>
          </a:xfrm>
          <a:prstGeom prst="rect">
            <a:avLst/>
          </a:prstGeom>
          <a:noFill/>
          <a:ln w="9525">
            <a:noFill/>
            <a:miter lim="800000"/>
            <a:headEnd/>
            <a:tailEnd/>
          </a:ln>
          <a:effectLst/>
        </p:spPr>
        <p:txBody>
          <a:bodyPr wrap="none">
            <a:spAutoFit/>
          </a:bodyPr>
          <a:lstStyle/>
          <a:p>
            <a:r>
              <a:rPr lang="en-US" sz="1800" b="1" dirty="0"/>
              <a:t>7 SEPTEMBER 2005 TM IMAGE OF NEW ORLEANS AREA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3" name="Group 11"/>
          <p:cNvGrpSpPr>
            <a:grpSpLocks/>
          </p:cNvGrpSpPr>
          <p:nvPr/>
        </p:nvGrpSpPr>
        <p:grpSpPr bwMode="auto">
          <a:xfrm>
            <a:off x="0" y="307256"/>
            <a:ext cx="9144000" cy="6553200"/>
            <a:chOff x="0" y="0"/>
            <a:chExt cx="5760" cy="4319"/>
          </a:xfrm>
        </p:grpSpPr>
        <p:pic>
          <p:nvPicPr>
            <p:cNvPr id="13317" name="Picture 5" descr="0902_no"/>
            <p:cNvPicPr>
              <a:picLocks noChangeAspect="1" noChangeArrowheads="1"/>
            </p:cNvPicPr>
            <p:nvPr/>
          </p:nvPicPr>
          <p:blipFill>
            <a:blip r:embed="rId3" cstate="print"/>
            <a:srcRect/>
            <a:stretch>
              <a:fillRect/>
            </a:stretch>
          </p:blipFill>
          <p:spPr bwMode="auto">
            <a:xfrm>
              <a:off x="0" y="0"/>
              <a:ext cx="5760" cy="4319"/>
            </a:xfrm>
            <a:prstGeom prst="rect">
              <a:avLst/>
            </a:prstGeom>
            <a:noFill/>
          </p:spPr>
        </p:pic>
        <p:pic>
          <p:nvPicPr>
            <p:cNvPr id="13316" name="Picture 4"/>
            <p:cNvPicPr>
              <a:picLocks noChangeAspect="1" noChangeArrowheads="1"/>
            </p:cNvPicPr>
            <p:nvPr/>
          </p:nvPicPr>
          <p:blipFill>
            <a:blip r:embed="rId4" cstate="print"/>
            <a:srcRect/>
            <a:stretch>
              <a:fillRect/>
            </a:stretch>
          </p:blipFill>
          <p:spPr bwMode="auto">
            <a:xfrm>
              <a:off x="108" y="2498"/>
              <a:ext cx="1428" cy="1486"/>
            </a:xfrm>
            <a:prstGeom prst="rect">
              <a:avLst/>
            </a:prstGeom>
            <a:noFill/>
            <a:ln w="9525">
              <a:noFill/>
              <a:miter lim="800000"/>
              <a:headEnd/>
              <a:tailEnd/>
            </a:ln>
            <a:effectLst/>
          </p:spPr>
        </p:pic>
        <p:sp>
          <p:nvSpPr>
            <p:cNvPr id="13318" name="Text Box 6"/>
            <p:cNvSpPr txBox="1">
              <a:spLocks noChangeArrowheads="1"/>
            </p:cNvSpPr>
            <p:nvPr/>
          </p:nvSpPr>
          <p:spPr bwMode="auto">
            <a:xfrm>
              <a:off x="3158" y="261"/>
              <a:ext cx="1214" cy="181"/>
            </a:xfrm>
            <a:prstGeom prst="rect">
              <a:avLst/>
            </a:prstGeom>
            <a:noFill/>
            <a:ln w="9525">
              <a:noFill/>
              <a:miter lim="800000"/>
              <a:headEnd/>
              <a:tailEnd/>
            </a:ln>
            <a:effectLst/>
          </p:spPr>
          <p:txBody>
            <a:bodyPr wrap="none" lIns="91415" tIns="45708" rIns="91415" bIns="45708">
              <a:spAutoFit/>
            </a:bodyPr>
            <a:lstStyle/>
            <a:p>
              <a:r>
                <a:rPr lang="en-US" sz="1200">
                  <a:solidFill>
                    <a:schemeClr val="tx1"/>
                  </a:solidFill>
                </a:rPr>
                <a:t>LAKE PONTCHARTRAIN</a:t>
              </a:r>
            </a:p>
          </p:txBody>
        </p:sp>
        <p:sp>
          <p:nvSpPr>
            <p:cNvPr id="13319" name="Text Box 7"/>
            <p:cNvSpPr txBox="1">
              <a:spLocks noChangeArrowheads="1"/>
            </p:cNvSpPr>
            <p:nvPr/>
          </p:nvSpPr>
          <p:spPr bwMode="auto">
            <a:xfrm rot="-917325">
              <a:off x="2736" y="3264"/>
              <a:ext cx="1008" cy="181"/>
            </a:xfrm>
            <a:prstGeom prst="rect">
              <a:avLst/>
            </a:prstGeom>
            <a:noFill/>
            <a:ln w="9525">
              <a:noFill/>
              <a:miter lim="800000"/>
              <a:headEnd/>
              <a:tailEnd/>
            </a:ln>
            <a:effectLst/>
          </p:spPr>
          <p:txBody>
            <a:bodyPr wrap="none" lIns="91415" tIns="45708" rIns="91415" bIns="45708">
              <a:spAutoFit/>
            </a:bodyPr>
            <a:lstStyle/>
            <a:p>
              <a:r>
                <a:rPr lang="en-US" sz="1200">
                  <a:solidFill>
                    <a:schemeClr val="tx1"/>
                  </a:solidFill>
                </a:rPr>
                <a:t>MISSISSIPPI RIVER</a:t>
              </a:r>
            </a:p>
          </p:txBody>
        </p:sp>
        <p:sp>
          <p:nvSpPr>
            <p:cNvPr id="13320" name="Rectangle 8"/>
            <p:cNvSpPr>
              <a:spLocks noChangeArrowheads="1"/>
            </p:cNvSpPr>
            <p:nvPr/>
          </p:nvSpPr>
          <p:spPr bwMode="auto">
            <a:xfrm>
              <a:off x="144" y="4032"/>
              <a:ext cx="1388" cy="144"/>
            </a:xfrm>
            <a:prstGeom prst="rect">
              <a:avLst/>
            </a:prstGeom>
            <a:solidFill>
              <a:schemeClr val="bg1"/>
            </a:solidFill>
            <a:ln w="9525">
              <a:solidFill>
                <a:schemeClr val="tx1"/>
              </a:solidFill>
              <a:miter lim="800000"/>
              <a:headEnd/>
              <a:tailEnd/>
            </a:ln>
            <a:effectLst/>
          </p:spPr>
          <p:txBody>
            <a:bodyPr wrap="none" lIns="91415" tIns="45708" rIns="91415" bIns="45708" anchor="ctr"/>
            <a:lstStyle/>
            <a:p>
              <a:pPr algn="ctr"/>
              <a:r>
                <a:rPr lang="en-US" sz="700">
                  <a:solidFill>
                    <a:schemeClr val="tx1"/>
                  </a:solidFill>
                </a:rPr>
                <a:t>NOTE: FLOODED AREA DATA PROVIDED BY FEMA</a:t>
              </a:r>
            </a:p>
          </p:txBody>
        </p:sp>
      </p:grpSp>
      <p:sp>
        <p:nvSpPr>
          <p:cNvPr id="13322" name="Text Box 10"/>
          <p:cNvSpPr txBox="1">
            <a:spLocks noChangeArrowheads="1"/>
          </p:cNvSpPr>
          <p:nvPr/>
        </p:nvSpPr>
        <p:spPr bwMode="auto">
          <a:xfrm>
            <a:off x="1143000" y="-19664"/>
            <a:ext cx="6780767" cy="369332"/>
          </a:xfrm>
          <a:prstGeom prst="rect">
            <a:avLst/>
          </a:prstGeom>
          <a:noFill/>
          <a:ln w="9525">
            <a:noFill/>
            <a:miter lim="800000"/>
            <a:headEnd/>
            <a:tailEnd/>
          </a:ln>
          <a:effectLst/>
        </p:spPr>
        <p:txBody>
          <a:bodyPr wrap="none">
            <a:spAutoFit/>
          </a:bodyPr>
          <a:lstStyle/>
          <a:p>
            <a:r>
              <a:rPr lang="en-US" sz="1800" b="1" dirty="0"/>
              <a:t>2 SEPTEMBER 2005 NEW ORLEANS FLOODED ROADWAYS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p:cNvGraphicFramePr>
            <a:graphicFrameLocks noChangeAspect="1"/>
          </p:cNvGraphicFramePr>
          <p:nvPr/>
        </p:nvGraphicFramePr>
        <p:xfrm>
          <a:off x="0" y="733425"/>
          <a:ext cx="9144000" cy="6124575"/>
        </p:xfrm>
        <a:graphic>
          <a:graphicData uri="http://schemas.openxmlformats.org/presentationml/2006/ole">
            <p:oleObj spid="_x0000_s37890" name="Chart" r:id="rId4" imgW="6086521" imgH="4076638" progId="Excel.Sheet.8">
              <p:embed/>
            </p:oleObj>
          </a:graphicData>
        </a:graphic>
      </p:graphicFrame>
      <p:sp>
        <p:nvSpPr>
          <p:cNvPr id="37891" name="Text Box 3"/>
          <p:cNvSpPr txBox="1">
            <a:spLocks noChangeArrowheads="1"/>
          </p:cNvSpPr>
          <p:nvPr/>
        </p:nvSpPr>
        <p:spPr bwMode="auto">
          <a:xfrm>
            <a:off x="838200" y="228600"/>
            <a:ext cx="7729808" cy="369332"/>
          </a:xfrm>
          <a:prstGeom prst="rect">
            <a:avLst/>
          </a:prstGeom>
          <a:noFill/>
          <a:ln w="9525">
            <a:noFill/>
            <a:miter lim="800000"/>
            <a:headEnd/>
            <a:tailEnd/>
          </a:ln>
          <a:effectLst/>
        </p:spPr>
        <p:txBody>
          <a:bodyPr wrap="none">
            <a:spAutoFit/>
          </a:bodyPr>
          <a:lstStyle/>
          <a:p>
            <a:r>
              <a:rPr lang="en-US" sz="1800" b="1" dirty="0"/>
              <a:t>2 SEPTEMBER 2005 ESTIMATED FLOODED ROADWAYS, BY PARISH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274638"/>
            <a:ext cx="8534400" cy="1143000"/>
          </a:xfrm>
        </p:spPr>
        <p:txBody>
          <a:bodyPr/>
          <a:lstStyle/>
          <a:p>
            <a:r>
              <a:rPr lang="en-US" sz="4000" dirty="0">
                <a:solidFill>
                  <a:schemeClr val="bg1"/>
                </a:solidFill>
              </a:rPr>
              <a:t>Search &amp; Rescue Operational </a:t>
            </a:r>
            <a:r>
              <a:rPr lang="en-US" sz="4000" dirty="0" smtClean="0">
                <a:solidFill>
                  <a:schemeClr val="bg1"/>
                </a:solidFill>
              </a:rPr>
              <a:t>Grids</a:t>
            </a:r>
            <a:endParaRPr lang="en-US" sz="4000" dirty="0">
              <a:solidFill>
                <a:schemeClr val="bg1"/>
              </a:solidFill>
            </a:endParaRPr>
          </a:p>
        </p:txBody>
      </p:sp>
      <p:pic>
        <p:nvPicPr>
          <p:cNvPr id="43012" name="Picture 4" descr="Katrina_Op_Grid"/>
          <p:cNvPicPr>
            <a:picLocks noChangeAspect="1" noChangeArrowheads="1"/>
          </p:cNvPicPr>
          <p:nvPr/>
        </p:nvPicPr>
        <p:blipFill>
          <a:blip r:embed="rId3" cstate="print"/>
          <a:srcRect/>
          <a:stretch>
            <a:fillRect/>
          </a:stretch>
        </p:blipFill>
        <p:spPr bwMode="auto">
          <a:xfrm>
            <a:off x="990600" y="1219200"/>
            <a:ext cx="6905625" cy="53911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762000" y="-76200"/>
            <a:ext cx="7772400" cy="1470025"/>
          </a:xfrm>
        </p:spPr>
        <p:txBody>
          <a:bodyPr/>
          <a:lstStyle/>
          <a:p>
            <a:r>
              <a:rPr lang="en-US">
                <a:solidFill>
                  <a:schemeClr val="bg1"/>
                </a:solidFill>
              </a:rPr>
              <a:t>Search &amp; Rescue Grids</a:t>
            </a:r>
            <a:br>
              <a:rPr lang="en-US">
                <a:solidFill>
                  <a:schemeClr val="bg1"/>
                </a:solidFill>
              </a:rPr>
            </a:br>
            <a:r>
              <a:rPr lang="en-US" sz="3600">
                <a:solidFill>
                  <a:schemeClr val="bg1"/>
                </a:solidFill>
              </a:rPr>
              <a:t>the Crossroads of Interoperability</a:t>
            </a:r>
          </a:p>
        </p:txBody>
      </p:sp>
      <p:sp>
        <p:nvSpPr>
          <p:cNvPr id="86019" name="Rectangle 3"/>
          <p:cNvSpPr>
            <a:spLocks noGrp="1" noChangeArrowheads="1"/>
          </p:cNvSpPr>
          <p:nvPr>
            <p:ph type="subTitle" idx="1"/>
          </p:nvPr>
        </p:nvSpPr>
        <p:spPr>
          <a:xfrm>
            <a:off x="381000" y="1676400"/>
            <a:ext cx="8382000" cy="1752600"/>
          </a:xfrm>
        </p:spPr>
        <p:txBody>
          <a:bodyPr/>
          <a:lstStyle/>
          <a:p>
            <a:pPr algn="l">
              <a:lnSpc>
                <a:spcPct val="80000"/>
              </a:lnSpc>
            </a:pPr>
            <a:r>
              <a:rPr lang="en-US" sz="2400" b="1" dirty="0" smtClean="0">
                <a:solidFill>
                  <a:schemeClr val="bg1"/>
                </a:solidFill>
              </a:rPr>
              <a:t>In Katrina, the USNG did not work </a:t>
            </a:r>
          </a:p>
          <a:p>
            <a:pPr lvl="1" algn="l">
              <a:lnSpc>
                <a:spcPct val="80000"/>
              </a:lnSpc>
              <a:buFontTx/>
              <a:buChar char="–"/>
            </a:pPr>
            <a:r>
              <a:rPr lang="en-US" sz="2400" b="1" dirty="0" smtClean="0">
                <a:solidFill>
                  <a:schemeClr val="bg1"/>
                </a:solidFill>
              </a:rPr>
              <a:t> No one had copies of the USNG</a:t>
            </a:r>
          </a:p>
          <a:p>
            <a:pPr lvl="1" algn="l">
              <a:lnSpc>
                <a:spcPct val="80000"/>
              </a:lnSpc>
              <a:buFontTx/>
              <a:buChar char="–"/>
            </a:pPr>
            <a:r>
              <a:rPr lang="en-US" sz="2400" b="1" dirty="0" smtClean="0">
                <a:solidFill>
                  <a:schemeClr val="bg1"/>
                </a:solidFill>
              </a:rPr>
              <a:t>Louisiana spans two UTM Zones</a:t>
            </a:r>
          </a:p>
          <a:p>
            <a:pPr lvl="1" algn="l">
              <a:lnSpc>
                <a:spcPct val="80000"/>
              </a:lnSpc>
              <a:buFontTx/>
              <a:buChar char="–"/>
            </a:pPr>
            <a:r>
              <a:rPr lang="en-US" sz="2400" b="1" dirty="0" smtClean="0">
                <a:solidFill>
                  <a:schemeClr val="bg1"/>
                </a:solidFill>
              </a:rPr>
              <a:t>The USNG is not a single grid but many panels</a:t>
            </a:r>
          </a:p>
          <a:p>
            <a:pPr lvl="1" algn="l">
              <a:lnSpc>
                <a:spcPct val="80000"/>
              </a:lnSpc>
              <a:buFontTx/>
              <a:buChar char="–"/>
            </a:pPr>
            <a:r>
              <a:rPr lang="en-US" sz="2400" b="1" dirty="0" smtClean="0">
                <a:solidFill>
                  <a:schemeClr val="bg1"/>
                </a:solidFill>
              </a:rPr>
              <a:t>USNG panels overlap and create confusion </a:t>
            </a:r>
          </a:p>
          <a:p>
            <a:pPr algn="l">
              <a:lnSpc>
                <a:spcPct val="80000"/>
              </a:lnSpc>
            </a:pPr>
            <a:endParaRPr lang="en-US" sz="2400" b="1" dirty="0" smtClean="0">
              <a:solidFill>
                <a:schemeClr val="bg1"/>
              </a:solidFill>
            </a:endParaRPr>
          </a:p>
          <a:p>
            <a:pPr algn="l">
              <a:lnSpc>
                <a:spcPct val="80000"/>
              </a:lnSpc>
            </a:pPr>
            <a:r>
              <a:rPr lang="en-US" sz="2400" b="1" dirty="0" smtClean="0">
                <a:solidFill>
                  <a:schemeClr val="bg1"/>
                </a:solidFill>
              </a:rPr>
              <a:t>The Louisiana GIS Council, Emergency Data Committee</a:t>
            </a:r>
          </a:p>
          <a:p>
            <a:pPr lvl="1" algn="l">
              <a:lnSpc>
                <a:spcPct val="80000"/>
              </a:lnSpc>
              <a:buFontTx/>
              <a:buChar char="–"/>
            </a:pPr>
            <a:r>
              <a:rPr lang="en-US" sz="2400" b="1" dirty="0" smtClean="0">
                <a:solidFill>
                  <a:schemeClr val="bg1"/>
                </a:solidFill>
              </a:rPr>
              <a:t>Met with state and federal ESF-9 participants</a:t>
            </a:r>
          </a:p>
          <a:p>
            <a:pPr lvl="1" algn="l">
              <a:lnSpc>
                <a:spcPct val="80000"/>
              </a:lnSpc>
              <a:buFontTx/>
              <a:buChar char="–"/>
            </a:pPr>
            <a:r>
              <a:rPr lang="en-US" sz="2400" b="1" dirty="0" smtClean="0">
                <a:solidFill>
                  <a:schemeClr val="bg1"/>
                </a:solidFill>
              </a:rPr>
              <a:t>Examined existing and potential reference systems</a:t>
            </a:r>
          </a:p>
          <a:p>
            <a:pPr lvl="1" algn="l">
              <a:lnSpc>
                <a:spcPct val="80000"/>
              </a:lnSpc>
              <a:buFontTx/>
              <a:buChar char="–"/>
            </a:pPr>
            <a:r>
              <a:rPr lang="en-US" sz="2400" b="1" dirty="0" smtClean="0">
                <a:solidFill>
                  <a:schemeClr val="bg1"/>
                </a:solidFill>
              </a:rPr>
              <a:t>Decided a grid system based on geographic</a:t>
            </a:r>
            <a:br>
              <a:rPr lang="en-US" sz="2400" b="1" dirty="0" smtClean="0">
                <a:solidFill>
                  <a:schemeClr val="bg1"/>
                </a:solidFill>
              </a:rPr>
            </a:br>
            <a:r>
              <a:rPr lang="en-US" sz="2400" b="1" dirty="0" smtClean="0">
                <a:solidFill>
                  <a:schemeClr val="bg1"/>
                </a:solidFill>
              </a:rPr>
              <a:t>	coordinates works best for coordinating air and</a:t>
            </a:r>
            <a:br>
              <a:rPr lang="en-US" sz="2400" b="1" dirty="0" smtClean="0">
                <a:solidFill>
                  <a:schemeClr val="bg1"/>
                </a:solidFill>
              </a:rPr>
            </a:br>
            <a:r>
              <a:rPr lang="en-US" sz="2400" b="1" dirty="0" smtClean="0">
                <a:solidFill>
                  <a:schemeClr val="bg1"/>
                </a:solidFill>
              </a:rPr>
              <a:t> 	surface  water search and rescue operations</a:t>
            </a:r>
          </a:p>
          <a:p>
            <a:pPr lvl="1" algn="l">
              <a:lnSpc>
                <a:spcPct val="80000"/>
              </a:lnSpc>
              <a:buFontTx/>
              <a:buChar char="–"/>
            </a:pPr>
            <a:endParaRPr lang="en-US" sz="2400" b="1" dirty="0" smtClean="0">
              <a:solidFill>
                <a:schemeClr val="bg1"/>
              </a:solidFill>
            </a:endParaRPr>
          </a:p>
          <a:p>
            <a:pPr>
              <a:lnSpc>
                <a:spcPct val="80000"/>
              </a:lnSpc>
            </a:pPr>
            <a:r>
              <a:rPr lang="en-US" sz="2000" b="1" i="1" dirty="0" smtClean="0">
                <a:solidFill>
                  <a:schemeClr val="bg1"/>
                </a:solidFill>
              </a:rPr>
              <a:t>http://gis.dotd.la.gov/Maps/SearchAndRescueGrid.aspx</a:t>
            </a:r>
            <a:r>
              <a:rPr lang="en-US" sz="2800" b="1" dirty="0" smtClean="0">
                <a:solidFill>
                  <a:schemeClr val="bg1"/>
                </a:solidFill>
              </a:rPr>
              <a:t>	</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solidFill>
                  <a:schemeClr val="bg1"/>
                </a:solidFill>
              </a:rPr>
              <a:t>New Orleans East with USNG</a:t>
            </a:r>
          </a:p>
        </p:txBody>
      </p:sp>
      <p:pic>
        <p:nvPicPr>
          <p:cNvPr id="88067" name="Picture 3" descr="NO-USNG"/>
          <p:cNvPicPr>
            <a:picLocks noChangeAspect="1" noChangeArrowheads="1"/>
          </p:cNvPicPr>
          <p:nvPr/>
        </p:nvPicPr>
        <p:blipFill>
          <a:blip r:embed="rId3" cstate="print"/>
          <a:srcRect/>
          <a:stretch>
            <a:fillRect/>
          </a:stretch>
        </p:blipFill>
        <p:spPr bwMode="auto">
          <a:xfrm>
            <a:off x="1214438" y="1443038"/>
            <a:ext cx="6581775" cy="54006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a:solidFill>
                  <a:schemeClr val="bg1"/>
                </a:solidFill>
              </a:rPr>
              <a:t>New Orleans East with the Louisiana Search and Rescue Grid</a:t>
            </a:r>
          </a:p>
        </p:txBody>
      </p:sp>
      <p:pic>
        <p:nvPicPr>
          <p:cNvPr id="90115" name="Picture 3" descr="NO-LaGrid"/>
          <p:cNvPicPr>
            <a:picLocks noChangeAspect="1" noChangeArrowheads="1"/>
          </p:cNvPicPr>
          <p:nvPr/>
        </p:nvPicPr>
        <p:blipFill>
          <a:blip r:embed="rId3" cstate="print"/>
          <a:srcRect/>
          <a:stretch>
            <a:fillRect/>
          </a:stretch>
        </p:blipFill>
        <p:spPr bwMode="auto">
          <a:xfrm>
            <a:off x="1214438" y="1443038"/>
            <a:ext cx="6581775" cy="54006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52400"/>
            <a:ext cx="8229600" cy="1143000"/>
          </a:xfrm>
        </p:spPr>
        <p:txBody>
          <a:bodyPr/>
          <a:lstStyle/>
          <a:p>
            <a:r>
              <a:rPr lang="en-US">
                <a:solidFill>
                  <a:schemeClr val="bg1"/>
                </a:solidFill>
              </a:rPr>
              <a:t>Mapping Debris Removal</a:t>
            </a:r>
          </a:p>
        </p:txBody>
      </p:sp>
      <p:pic>
        <p:nvPicPr>
          <p:cNvPr id="78852" name="Picture 4" descr="Debris_Collection_Acres"/>
          <p:cNvPicPr>
            <a:picLocks noGrp="1" noChangeAspect="1" noChangeArrowheads="1"/>
          </p:cNvPicPr>
          <p:nvPr>
            <p:ph idx="1"/>
          </p:nvPr>
        </p:nvPicPr>
        <p:blipFill>
          <a:blip r:embed="rId3" cstate="print"/>
          <a:srcRect/>
          <a:stretch>
            <a:fillRect/>
          </a:stretch>
        </p:blipFill>
        <p:spPr>
          <a:xfrm>
            <a:off x="1143000" y="919163"/>
            <a:ext cx="6858000" cy="5638800"/>
          </a:xfrm>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Panelist Answers</a:t>
            </a:r>
            <a:endParaRPr lang="en-US" dirty="0"/>
          </a:p>
        </p:txBody>
      </p:sp>
      <p:sp>
        <p:nvSpPr>
          <p:cNvPr id="4" name="Content Placeholder 3"/>
          <p:cNvSpPr>
            <a:spLocks noGrp="1"/>
          </p:cNvSpPr>
          <p:nvPr>
            <p:ph idx="1"/>
          </p:nvPr>
        </p:nvSpPr>
        <p:spPr/>
        <p:txBody>
          <a:bodyPr/>
          <a:lstStyle/>
          <a:p>
            <a:pPr marL="514350" indent="-514350">
              <a:buNone/>
            </a:pPr>
            <a:r>
              <a:rPr lang="en-US" sz="2800" dirty="0" smtClean="0">
                <a:solidFill>
                  <a:schemeClr val="bg1"/>
                </a:solidFill>
              </a:rPr>
              <a:t>The only time I used HSIP (Gold) was </a:t>
            </a:r>
            <a:r>
              <a:rPr lang="en-US" sz="2800" u="sng" dirty="0" smtClean="0">
                <a:solidFill>
                  <a:schemeClr val="bg1"/>
                </a:solidFill>
              </a:rPr>
              <a:t>during</a:t>
            </a:r>
            <a:r>
              <a:rPr lang="en-US" sz="2800" dirty="0" smtClean="0">
                <a:solidFill>
                  <a:schemeClr val="bg1"/>
                </a:solidFill>
              </a:rPr>
              <a:t> Hurricane Gustav.</a:t>
            </a:r>
          </a:p>
          <a:p>
            <a:pPr marL="514350" indent="-514350">
              <a:buNone/>
            </a:pPr>
            <a:r>
              <a:rPr lang="en-US" sz="2800" dirty="0" smtClean="0">
                <a:solidFill>
                  <a:schemeClr val="bg1"/>
                </a:solidFill>
              </a:rPr>
              <a:t>It took a </a:t>
            </a:r>
            <a:r>
              <a:rPr lang="en-US" sz="2800" u="sng" dirty="0" smtClean="0">
                <a:solidFill>
                  <a:schemeClr val="bg1"/>
                </a:solidFill>
              </a:rPr>
              <a:t>long time to find</a:t>
            </a:r>
            <a:r>
              <a:rPr lang="en-US" sz="2800" dirty="0" smtClean="0">
                <a:solidFill>
                  <a:schemeClr val="bg1"/>
                </a:solidFill>
              </a:rPr>
              <a:t> the gas station data I needed.</a:t>
            </a:r>
          </a:p>
          <a:p>
            <a:pPr marL="514350" indent="-514350">
              <a:buNone/>
            </a:pPr>
            <a:r>
              <a:rPr lang="en-US" sz="2800" dirty="0" smtClean="0">
                <a:solidFill>
                  <a:schemeClr val="bg1"/>
                </a:solidFill>
              </a:rPr>
              <a:t>After examination, </a:t>
            </a:r>
            <a:r>
              <a:rPr lang="en-US" sz="2800" u="sng" dirty="0" smtClean="0">
                <a:solidFill>
                  <a:schemeClr val="bg1"/>
                </a:solidFill>
              </a:rPr>
              <a:t>my own data was clearly better</a:t>
            </a:r>
            <a:r>
              <a:rPr lang="en-US" sz="2800" dirty="0" smtClean="0">
                <a:solidFill>
                  <a:schemeClr val="bg1"/>
                </a:solidFill>
              </a:rPr>
              <a:t> (more records, more up to date).</a:t>
            </a:r>
          </a:p>
          <a:p>
            <a:pPr marL="514350" indent="-514350">
              <a:buNone/>
            </a:pPr>
            <a:r>
              <a:rPr lang="en-US" sz="2800" u="sng" dirty="0" smtClean="0">
                <a:solidFill>
                  <a:schemeClr val="bg1"/>
                </a:solidFill>
              </a:rPr>
              <a:t>During an event, there is no time to try to learn</a:t>
            </a:r>
            <a:r>
              <a:rPr lang="en-US" sz="2800" dirty="0" smtClean="0">
                <a:solidFill>
                  <a:schemeClr val="bg1"/>
                </a:solidFill>
              </a:rPr>
              <a:t> how to use the database.</a:t>
            </a:r>
          </a:p>
          <a:p>
            <a:pPr marL="514350" indent="-514350">
              <a:buNone/>
            </a:pPr>
            <a:r>
              <a:rPr lang="en-US" sz="2800" dirty="0" smtClean="0">
                <a:solidFill>
                  <a:schemeClr val="bg1"/>
                </a:solidFill>
              </a:rPr>
              <a:t>I know of good data; we keep ours up to date and as current as possible for our own operational needs.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CONCLUSIONS</a:t>
            </a:r>
            <a:endParaRPr lang="en-US" b="1" dirty="0">
              <a:solidFill>
                <a:schemeClr val="bg1"/>
              </a:solidFill>
            </a:endParaRPr>
          </a:p>
        </p:txBody>
      </p:sp>
      <p:sp>
        <p:nvSpPr>
          <p:cNvPr id="3" name="Content Placeholder 2"/>
          <p:cNvSpPr>
            <a:spLocks noGrp="1"/>
          </p:cNvSpPr>
          <p:nvPr>
            <p:ph idx="1"/>
          </p:nvPr>
        </p:nvSpPr>
        <p:spPr>
          <a:xfrm>
            <a:off x="0" y="1600200"/>
            <a:ext cx="9144000" cy="4525963"/>
          </a:xfrm>
        </p:spPr>
        <p:txBody>
          <a:bodyPr/>
          <a:lstStyle/>
          <a:p>
            <a:r>
              <a:rPr lang="en-US" dirty="0" smtClean="0">
                <a:solidFill>
                  <a:schemeClr val="bg1"/>
                </a:solidFill>
              </a:rPr>
              <a:t>Data Standards must be set and maintained</a:t>
            </a:r>
          </a:p>
          <a:p>
            <a:r>
              <a:rPr lang="en-US" dirty="0" smtClean="0">
                <a:solidFill>
                  <a:schemeClr val="bg1"/>
                </a:solidFill>
              </a:rPr>
              <a:t>Data Interoperability is essential</a:t>
            </a:r>
          </a:p>
          <a:p>
            <a:r>
              <a:rPr lang="en-US" dirty="0" smtClean="0">
                <a:solidFill>
                  <a:schemeClr val="bg1"/>
                </a:solidFill>
              </a:rPr>
              <a:t>Data Discoverability requires meaningful metadata</a:t>
            </a:r>
          </a:p>
          <a:p>
            <a:r>
              <a:rPr lang="en-US" dirty="0" smtClean="0">
                <a:solidFill>
                  <a:schemeClr val="bg1"/>
                </a:solidFill>
              </a:rPr>
              <a:t>State and local data collection efforts should be promoted and supported</a:t>
            </a:r>
          </a:p>
          <a:p>
            <a:r>
              <a:rPr lang="en-US" smtClean="0">
                <a:solidFill>
                  <a:schemeClr val="bg1"/>
                </a:solidFill>
              </a:rPr>
              <a:t>HSIP/HIFLD </a:t>
            </a:r>
            <a:r>
              <a:rPr lang="en-US" dirty="0" smtClean="0">
                <a:solidFill>
                  <a:schemeClr val="bg1"/>
                </a:solidFill>
              </a:rPr>
              <a:t>data needs to be part of training, drills, and programs such s HAZUS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How Can We Make Data Useful for Emergency Operations?</a:t>
            </a:r>
            <a:endParaRPr lang="en-US" dirty="0">
              <a:solidFill>
                <a:schemeClr val="bg1"/>
              </a:solidFill>
            </a:endParaRPr>
          </a:p>
        </p:txBody>
      </p:sp>
      <p:sp>
        <p:nvSpPr>
          <p:cNvPr id="4" name="Content Placeholder 3"/>
          <p:cNvSpPr>
            <a:spLocks noGrp="1"/>
          </p:cNvSpPr>
          <p:nvPr>
            <p:ph idx="1"/>
          </p:nvPr>
        </p:nvSpPr>
        <p:spPr>
          <a:xfrm>
            <a:off x="457200" y="1600200"/>
            <a:ext cx="8229600" cy="4876800"/>
          </a:xfrm>
        </p:spPr>
        <p:txBody>
          <a:bodyPr/>
          <a:lstStyle/>
          <a:p>
            <a:pPr marL="514350" indent="-514350">
              <a:buNone/>
            </a:pPr>
            <a:r>
              <a:rPr lang="en-US" u="sng" dirty="0" smtClean="0">
                <a:solidFill>
                  <a:schemeClr val="bg1"/>
                </a:solidFill>
              </a:rPr>
              <a:t>Standards</a:t>
            </a:r>
          </a:p>
          <a:p>
            <a:pPr marL="914400" lvl="1" indent="-514350">
              <a:buNone/>
            </a:pPr>
            <a:r>
              <a:rPr lang="en-US" dirty="0" smtClean="0">
                <a:solidFill>
                  <a:schemeClr val="bg1"/>
                </a:solidFill>
              </a:rPr>
              <a:t>Scale and Currency Sufficient to Use</a:t>
            </a:r>
          </a:p>
          <a:p>
            <a:pPr marL="914400" lvl="1" indent="-514350">
              <a:buNone/>
            </a:pPr>
            <a:r>
              <a:rPr lang="en-US" dirty="0" smtClean="0">
                <a:solidFill>
                  <a:schemeClr val="bg1"/>
                </a:solidFill>
              </a:rPr>
              <a:t>Consistent Content</a:t>
            </a:r>
          </a:p>
          <a:p>
            <a:pPr marL="914400" lvl="1" indent="-514350">
              <a:buNone/>
            </a:pPr>
            <a:r>
              <a:rPr lang="en-US" dirty="0" smtClean="0">
                <a:solidFill>
                  <a:schemeClr val="bg1"/>
                </a:solidFill>
              </a:rPr>
              <a:t>Reliable Quality</a:t>
            </a:r>
          </a:p>
          <a:p>
            <a:pPr marL="514350" indent="-514350">
              <a:buNone/>
            </a:pPr>
            <a:r>
              <a:rPr lang="en-US" u="sng" dirty="0" smtClean="0">
                <a:solidFill>
                  <a:schemeClr val="bg1"/>
                </a:solidFill>
              </a:rPr>
              <a:t>Interoperability</a:t>
            </a:r>
            <a:endParaRPr lang="en-US" u="sng" dirty="0">
              <a:solidFill>
                <a:schemeClr val="bg1"/>
              </a:solidFill>
            </a:endParaRPr>
          </a:p>
          <a:p>
            <a:pPr marL="914400" lvl="1" indent="-514350">
              <a:buNone/>
            </a:pPr>
            <a:r>
              <a:rPr lang="en-US" dirty="0" smtClean="0">
                <a:solidFill>
                  <a:schemeClr val="bg1"/>
                </a:solidFill>
              </a:rPr>
              <a:t>Direct Entrée </a:t>
            </a:r>
          </a:p>
          <a:p>
            <a:pPr marL="914400" lvl="1" indent="-514350">
              <a:buNone/>
            </a:pPr>
            <a:r>
              <a:rPr lang="en-US" dirty="0" smtClean="0">
                <a:solidFill>
                  <a:schemeClr val="bg1"/>
                </a:solidFill>
              </a:rPr>
              <a:t>Seamless Access</a:t>
            </a:r>
          </a:p>
          <a:p>
            <a:pPr marL="514350" indent="-514350">
              <a:buNone/>
            </a:pPr>
            <a:r>
              <a:rPr lang="en-US" u="sng" dirty="0" smtClean="0">
                <a:solidFill>
                  <a:schemeClr val="bg1"/>
                </a:solidFill>
              </a:rPr>
              <a:t>Discoverability</a:t>
            </a:r>
          </a:p>
          <a:p>
            <a:pPr marL="914400" lvl="1" indent="-514350">
              <a:buNone/>
            </a:pPr>
            <a:r>
              <a:rPr lang="en-US" dirty="0" smtClean="0">
                <a:solidFill>
                  <a:schemeClr val="bg1"/>
                </a:solidFill>
              </a:rPr>
              <a:t>Complete and Up to Date Metadata</a:t>
            </a:r>
          </a:p>
          <a:p>
            <a:pPr marL="914400" lvl="1" indent="-514350">
              <a:buNone/>
            </a:pPr>
            <a:r>
              <a:rPr lang="en-US" dirty="0" smtClean="0">
                <a:solidFill>
                  <a:schemeClr val="bg1"/>
                </a:solidFill>
              </a:rPr>
              <a:t>Statements of Data Scale and Accuracy</a:t>
            </a:r>
          </a:p>
          <a:p>
            <a:pPr marL="914400" lvl="1" indent="-514350">
              <a:buNone/>
            </a:pP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09600" y="0"/>
          <a:ext cx="7924800" cy="6644640"/>
        </p:xfrm>
        <a:graphic>
          <a:graphicData uri="http://schemas.openxmlformats.org/drawingml/2006/table">
            <a:tbl>
              <a:tblPr/>
              <a:tblGrid>
                <a:gridCol w="283379"/>
                <a:gridCol w="1545421"/>
                <a:gridCol w="5762107"/>
                <a:gridCol w="333893"/>
              </a:tblGrid>
              <a:tr h="147992">
                <a:tc gridSpan="4">
                  <a:txBody>
                    <a:bodyPr/>
                    <a:lstStyle/>
                    <a:p>
                      <a:pPr marL="0" marR="0" algn="ctr">
                        <a:spcBef>
                          <a:spcPts val="0"/>
                        </a:spcBef>
                        <a:spcAft>
                          <a:spcPts val="0"/>
                        </a:spcAft>
                      </a:pPr>
                      <a:r>
                        <a:rPr lang="en-US" sz="4000" b="1" dirty="0">
                          <a:solidFill>
                            <a:schemeClr val="bg1"/>
                          </a:solidFill>
                          <a:latin typeface="Arial"/>
                          <a:ea typeface="Times New Roman"/>
                        </a:rPr>
                        <a:t>The “AAAAA” Data Standard</a:t>
                      </a:r>
                      <a:endParaRPr lang="en-US" sz="4000" b="1" dirty="0">
                        <a:solidFill>
                          <a:schemeClr val="bg1"/>
                        </a:solidFill>
                        <a:latin typeface="Times New Roman"/>
                        <a:ea typeface="Times New Roman"/>
                      </a:endParaRPr>
                    </a:p>
                  </a:txBody>
                  <a:tcPr marL="30618" marR="30618" marT="0" marB="0">
                    <a:lnL>
                      <a:noFill/>
                    </a:lnL>
                    <a:lnR>
                      <a:noFill/>
                    </a:lnR>
                    <a:lnT>
                      <a:noFill/>
                    </a:lnT>
                    <a:lnB w="12700" cap="flat" cmpd="dbl"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r>
              <a:tr h="295984">
                <a:tc>
                  <a:txBody>
                    <a:bodyPr/>
                    <a:lstStyle/>
                    <a:p>
                      <a:pPr marL="0" marR="0">
                        <a:spcBef>
                          <a:spcPts val="0"/>
                        </a:spcBef>
                        <a:spcAft>
                          <a:spcPts val="0"/>
                        </a:spcAft>
                      </a:pPr>
                      <a:endParaRPr lang="en-US" sz="500" dirty="0">
                        <a:latin typeface="Times New Roman"/>
                        <a:ea typeface="Times New Roman"/>
                      </a:endParaRP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endParaRPr lang="en-US" sz="1800" b="1" dirty="0">
                        <a:solidFill>
                          <a:schemeClr val="bg1"/>
                        </a:solidFill>
                        <a:latin typeface="Times New Roman"/>
                        <a:ea typeface="Times New Roman"/>
                      </a:endParaRPr>
                    </a:p>
                    <a:p>
                      <a:pPr marL="0" marR="0">
                        <a:spcBef>
                          <a:spcPts val="0"/>
                        </a:spcBef>
                        <a:spcAft>
                          <a:spcPts val="0"/>
                        </a:spcAft>
                      </a:pPr>
                      <a:endParaRPr lang="en-US" sz="1800" b="1" u="sng" dirty="0" smtClean="0">
                        <a:solidFill>
                          <a:schemeClr val="bg1"/>
                        </a:solidFill>
                        <a:latin typeface="Arial"/>
                        <a:ea typeface="Times New Roman"/>
                      </a:endParaRPr>
                    </a:p>
                    <a:p>
                      <a:pPr marL="0" marR="0">
                        <a:spcBef>
                          <a:spcPts val="0"/>
                        </a:spcBef>
                        <a:spcAft>
                          <a:spcPts val="0"/>
                        </a:spcAft>
                      </a:pPr>
                      <a:r>
                        <a:rPr lang="en-US" sz="1800" b="1" u="sng" dirty="0" smtClean="0">
                          <a:solidFill>
                            <a:schemeClr val="bg1"/>
                          </a:solidFill>
                          <a:latin typeface="Arial"/>
                          <a:ea typeface="Times New Roman"/>
                        </a:rPr>
                        <a:t>Factor</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spcBef>
                          <a:spcPts val="0"/>
                        </a:spcBef>
                        <a:spcAft>
                          <a:spcPts val="0"/>
                        </a:spcAft>
                      </a:pPr>
                      <a:endParaRPr lang="en-US" sz="1800" b="1" dirty="0">
                        <a:solidFill>
                          <a:schemeClr val="bg1"/>
                        </a:solidFill>
                        <a:latin typeface="Times New Roman"/>
                        <a:ea typeface="Times New Roman"/>
                      </a:endParaRPr>
                    </a:p>
                    <a:p>
                      <a:pPr marL="0" marR="0">
                        <a:spcBef>
                          <a:spcPts val="0"/>
                        </a:spcBef>
                        <a:spcAft>
                          <a:spcPts val="0"/>
                        </a:spcAft>
                      </a:pPr>
                      <a:endParaRPr lang="en-US" sz="1800" b="1" u="sng" dirty="0" smtClean="0">
                        <a:solidFill>
                          <a:schemeClr val="bg1"/>
                        </a:solidFill>
                        <a:latin typeface="Arial"/>
                        <a:ea typeface="Times New Roman"/>
                      </a:endParaRPr>
                    </a:p>
                    <a:p>
                      <a:pPr marL="0" marR="0">
                        <a:spcBef>
                          <a:spcPts val="0"/>
                        </a:spcBef>
                        <a:spcAft>
                          <a:spcPts val="0"/>
                        </a:spcAft>
                      </a:pPr>
                      <a:r>
                        <a:rPr lang="en-US" sz="1800" b="1" u="sng" dirty="0" smtClean="0">
                          <a:solidFill>
                            <a:schemeClr val="bg1"/>
                          </a:solidFill>
                          <a:latin typeface="Arial"/>
                          <a:ea typeface="Times New Roman"/>
                        </a:rPr>
                        <a:t>Contribution </a:t>
                      </a:r>
                      <a:r>
                        <a:rPr lang="en-US" sz="1800" b="1" u="sng" dirty="0">
                          <a:solidFill>
                            <a:schemeClr val="bg1"/>
                          </a:solidFill>
                          <a:latin typeface="Arial"/>
                          <a:ea typeface="Times New Roman"/>
                        </a:rPr>
                        <a:t>to Data Quality</a:t>
                      </a:r>
                      <a:endParaRPr lang="en-US" sz="1800" b="1" dirty="0">
                        <a:solidFill>
                          <a:schemeClr val="bg1"/>
                        </a:solidFill>
                        <a:latin typeface="Times New Roman"/>
                        <a:ea typeface="Times New Roman"/>
                      </a:endParaRPr>
                    </a:p>
                  </a:txBody>
                  <a:tcPr marL="30618" marR="30618" marT="0" marB="0">
                    <a:lnL>
                      <a:noFill/>
                    </a:lnL>
                    <a:lnR>
                      <a:noFill/>
                    </a:lnR>
                    <a:lnT w="12700" cap="flat" cmpd="dbl"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ap="flat" cmpd="dbl"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369980">
                <a:tc>
                  <a:txBody>
                    <a:bodyPr/>
                    <a:lstStyle/>
                    <a:p>
                      <a:pPr marL="0" marR="0">
                        <a:spcBef>
                          <a:spcPts val="0"/>
                        </a:spcBef>
                        <a:spcAft>
                          <a:spcPts val="0"/>
                        </a:spcAft>
                      </a:pPr>
                      <a:endParaRPr lang="en-US" sz="1000" dirty="0">
                        <a:latin typeface="Arial"/>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Accurate</a:t>
                      </a: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The data adequately represents the state of the world in space and time.  Locations have sufficient precision for their scale of use and data are current</a:t>
                      </a:r>
                      <a:r>
                        <a:rPr lang="en-US" sz="1800" b="1" dirty="0" smtClean="0">
                          <a:solidFill>
                            <a:schemeClr val="bg1"/>
                          </a:solidFill>
                          <a:latin typeface="Arial"/>
                          <a:ea typeface="Times New Roman"/>
                        </a:rPr>
                        <a:t>.</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endParaRPr lang="en-US" sz="1800" b="1" dirty="0">
                        <a:solidFill>
                          <a:schemeClr val="bg1"/>
                        </a:solidFill>
                      </a:endParaRPr>
                    </a:p>
                  </a:txBody>
                  <a:tcPr marL="38340" marR="38340" marT="19170" marB="19170">
                    <a:lnL>
                      <a:noFill/>
                    </a:lnL>
                    <a:lnT w="12700" cmpd="sng">
                      <a:noFill/>
                      <a:prstDash val="solid"/>
                    </a:lnT>
                  </a:tcPr>
                </a:tc>
              </a:tr>
              <a:tr h="221988">
                <a:tc>
                  <a:txBody>
                    <a:bodyPr/>
                    <a:lstStyle/>
                    <a:p>
                      <a:pPr marL="0" marR="0">
                        <a:spcBef>
                          <a:spcPts val="0"/>
                        </a:spcBef>
                        <a:spcAft>
                          <a:spcPts val="0"/>
                        </a:spcAft>
                      </a:pPr>
                      <a:endParaRPr lang="en-US" sz="1000" dirty="0">
                        <a:latin typeface="Arial"/>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Authoritative</a:t>
                      </a: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The source of the data provides sufficient quality control to ensure its quality</a:t>
                      </a:r>
                      <a:r>
                        <a:rPr lang="en-US" sz="1800" b="1" dirty="0" smtClean="0">
                          <a:solidFill>
                            <a:schemeClr val="bg1"/>
                          </a:solidFill>
                          <a:latin typeface="Arial"/>
                          <a:ea typeface="Times New Roman"/>
                        </a:rPr>
                        <a:t>.</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endParaRPr lang="en-US" sz="1800" b="1" dirty="0">
                        <a:solidFill>
                          <a:schemeClr val="bg1"/>
                        </a:solidFill>
                      </a:endParaRPr>
                    </a:p>
                  </a:txBody>
                  <a:tcPr marL="38340" marR="38340" marT="19170" marB="19170">
                    <a:lnL>
                      <a:noFill/>
                    </a:lnL>
                  </a:tcPr>
                </a:tc>
              </a:tr>
              <a:tr h="369980">
                <a:tc>
                  <a:txBody>
                    <a:bodyPr/>
                    <a:lstStyle/>
                    <a:p>
                      <a:pPr marL="0" marR="0">
                        <a:spcBef>
                          <a:spcPts val="0"/>
                        </a:spcBef>
                        <a:spcAft>
                          <a:spcPts val="0"/>
                        </a:spcAft>
                      </a:pPr>
                      <a:endParaRPr lang="en-US" sz="1000" dirty="0">
                        <a:latin typeface="Arial"/>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Actionable</a:t>
                      </a: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The data are well documented with metadata, require little further assessment or manipulation, and can be put to immediate use</a:t>
                      </a:r>
                      <a:r>
                        <a:rPr lang="en-US" sz="1800" b="1" dirty="0" smtClean="0">
                          <a:solidFill>
                            <a:schemeClr val="bg1"/>
                          </a:solidFill>
                          <a:latin typeface="Arial"/>
                          <a:ea typeface="Times New Roman"/>
                        </a:rPr>
                        <a:t>.</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endParaRPr lang="en-US" sz="1800" b="1" dirty="0">
                        <a:solidFill>
                          <a:schemeClr val="bg1"/>
                        </a:solidFill>
                      </a:endParaRPr>
                    </a:p>
                  </a:txBody>
                  <a:tcPr marL="38340" marR="38340" marT="19170" marB="19170">
                    <a:lnL>
                      <a:noFill/>
                    </a:lnL>
                  </a:tcPr>
                </a:tc>
              </a:tr>
              <a:tr h="369980">
                <a:tc>
                  <a:txBody>
                    <a:bodyPr/>
                    <a:lstStyle/>
                    <a:p>
                      <a:pPr marL="0" marR="0">
                        <a:spcBef>
                          <a:spcPts val="0"/>
                        </a:spcBef>
                        <a:spcAft>
                          <a:spcPts val="0"/>
                        </a:spcAft>
                      </a:pPr>
                      <a:endParaRPr lang="en-US" sz="1000" dirty="0">
                        <a:latin typeface="Arial"/>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Accessible</a:t>
                      </a: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pPr marL="0" marR="0">
                        <a:spcBef>
                          <a:spcPts val="0"/>
                        </a:spcBef>
                        <a:spcAft>
                          <a:spcPts val="0"/>
                        </a:spcAft>
                      </a:pPr>
                      <a:r>
                        <a:rPr lang="en-US" sz="1800" b="1" dirty="0">
                          <a:solidFill>
                            <a:schemeClr val="bg1"/>
                          </a:solidFill>
                          <a:latin typeface="Arial"/>
                          <a:ea typeface="Times New Roman"/>
                        </a:rPr>
                        <a:t>The data are discoverable and available through direct download or Service Oriented Architecture (SOA).  Data can be searched directly, selected, and accessed without intervention by its provider</a:t>
                      </a:r>
                      <a:r>
                        <a:rPr lang="en-US" sz="1800" b="1" dirty="0" smtClean="0">
                          <a:solidFill>
                            <a:schemeClr val="bg1"/>
                          </a:solidFill>
                          <a:latin typeface="Arial"/>
                          <a:ea typeface="Times New Roman"/>
                        </a:rPr>
                        <a:t>.</a:t>
                      </a:r>
                    </a:p>
                    <a:p>
                      <a:pPr marL="0" marR="0">
                        <a:spcBef>
                          <a:spcPts val="0"/>
                        </a:spcBef>
                        <a:spcAft>
                          <a:spcPts val="0"/>
                        </a:spcAft>
                      </a:pPr>
                      <a:endParaRPr lang="en-US" sz="1800" b="1" dirty="0">
                        <a:solidFill>
                          <a:schemeClr val="bg1"/>
                        </a:solidFill>
                        <a:latin typeface="Times New Roman"/>
                        <a:ea typeface="Times New Roman"/>
                      </a:endParaRPr>
                    </a:p>
                  </a:txBody>
                  <a:tcPr marL="30618" marR="30618" marT="0" marB="0">
                    <a:lnL>
                      <a:noFill/>
                    </a:lnL>
                    <a:lnR>
                      <a:noFill/>
                    </a:lnR>
                    <a:lnT>
                      <a:noFill/>
                    </a:lnT>
                    <a:lnB>
                      <a:noFill/>
                    </a:lnB>
                  </a:tcPr>
                </a:tc>
                <a:tc>
                  <a:txBody>
                    <a:bodyPr/>
                    <a:lstStyle/>
                    <a:p>
                      <a:endParaRPr lang="en-US" sz="1800" b="1" dirty="0">
                        <a:solidFill>
                          <a:schemeClr val="bg1"/>
                        </a:solidFill>
                      </a:endParaRPr>
                    </a:p>
                  </a:txBody>
                  <a:tcPr marL="38340" marR="38340" marT="19170" marB="19170">
                    <a:lnL>
                      <a:noFill/>
                    </a:lnL>
                    <a:lnB w="12700" cmpd="sng">
                      <a:noFill/>
                      <a:prstDash val="solid"/>
                    </a:lnB>
                  </a:tcPr>
                </a:tc>
              </a:tr>
              <a:tr h="332296">
                <a:tc>
                  <a:txBody>
                    <a:bodyPr/>
                    <a:lstStyle/>
                    <a:p>
                      <a:pPr marL="0" marR="0">
                        <a:spcBef>
                          <a:spcPts val="0"/>
                        </a:spcBef>
                        <a:spcAft>
                          <a:spcPts val="0"/>
                        </a:spcAft>
                      </a:pPr>
                      <a:endParaRPr lang="en-US" sz="1000" dirty="0">
                        <a:latin typeface="Arial"/>
                        <a:ea typeface="Times New Roman"/>
                      </a:endParaRP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b="1" dirty="0">
                          <a:solidFill>
                            <a:schemeClr val="bg1"/>
                          </a:solidFill>
                          <a:latin typeface="Arial"/>
                          <a:ea typeface="Times New Roman"/>
                        </a:rPr>
                        <a:t>Affordable</a:t>
                      </a:r>
                      <a:endParaRPr lang="en-US" sz="1800" b="1" dirty="0">
                        <a:solidFill>
                          <a:schemeClr val="bg1"/>
                        </a:solidFill>
                        <a:latin typeface="Times New Roman"/>
                        <a:ea typeface="Times New Roman"/>
                      </a:endParaRP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800" b="1" dirty="0">
                          <a:solidFill>
                            <a:schemeClr val="bg1"/>
                          </a:solidFill>
                          <a:latin typeface="Arial"/>
                          <a:ea typeface="Times New Roman"/>
                        </a:rPr>
                        <a:t>The data can be accessed with little or no cost to the user.</a:t>
                      </a:r>
                      <a:endParaRPr lang="en-US" sz="1800" b="1" dirty="0">
                        <a:solidFill>
                          <a:schemeClr val="bg1"/>
                        </a:solidFill>
                        <a:latin typeface="Times New Roman"/>
                        <a:ea typeface="Times New Roman"/>
                      </a:endParaRPr>
                    </a:p>
                  </a:txBody>
                  <a:tcPr marL="30618" marR="30618" marT="0" marB="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1" dirty="0">
                        <a:solidFill>
                          <a:schemeClr val="bg1"/>
                        </a:solidFill>
                      </a:endParaRPr>
                    </a:p>
                  </a:txBody>
                  <a:tcPr marL="38340" marR="38340" marT="19170" marB="19170">
                    <a:lnL>
                      <a:noFill/>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81000"/>
            <a:ext cx="8229600" cy="4724400"/>
          </a:xfrm>
        </p:spPr>
        <p:txBody>
          <a:bodyPr/>
          <a:lstStyle/>
          <a:p>
            <a:r>
              <a:rPr lang="en-US" dirty="0" smtClean="0">
                <a:solidFill>
                  <a:schemeClr val="bg1"/>
                </a:solidFill>
              </a:rPr>
              <a:t>“BEST AVAILABLE”</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is </a:t>
            </a:r>
            <a:r>
              <a:rPr lang="en-US" b="1" i="1" u="sng" dirty="0" smtClean="0">
                <a:solidFill>
                  <a:schemeClr val="bg1"/>
                </a:solidFill>
              </a:rPr>
              <a:t>NOT</a:t>
            </a:r>
            <a:r>
              <a:rPr lang="en-US" dirty="0" smtClean="0">
                <a:solidFill>
                  <a:schemeClr val="bg1"/>
                </a:solidFill>
              </a:rPr>
              <a:t> a Data Standard</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It is an Excuse for </a:t>
            </a:r>
            <a:r>
              <a:rPr lang="en-US" u="sng" dirty="0" smtClean="0">
                <a:solidFill>
                  <a:schemeClr val="bg1"/>
                </a:solidFill>
              </a:rPr>
              <a:t>BAD</a:t>
            </a:r>
            <a:r>
              <a:rPr lang="en-US" dirty="0" smtClean="0">
                <a:solidFill>
                  <a:schemeClr val="bg1"/>
                </a:solidFill>
              </a:rPr>
              <a:t> Data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15962"/>
          </a:xfrm>
        </p:spPr>
        <p:txBody>
          <a:bodyPr/>
          <a:lstStyle/>
          <a:p>
            <a:r>
              <a:rPr lang="en-US" dirty="0" smtClean="0">
                <a:solidFill>
                  <a:schemeClr val="bg1"/>
                </a:solidFill>
              </a:rPr>
              <a:t>The Current Status of USGS Maps</a:t>
            </a:r>
            <a:endParaRPr lang="en-US" dirty="0">
              <a:solidFill>
                <a:schemeClr val="bg1"/>
              </a:solidFill>
            </a:endParaRPr>
          </a:p>
        </p:txBody>
      </p:sp>
      <p:pic>
        <p:nvPicPr>
          <p:cNvPr id="4" name="Picture 23" descr="LouisianaUpdate2010"/>
          <p:cNvPicPr>
            <a:picLocks noChangeAspect="1" noChangeArrowheads="1"/>
          </p:cNvPicPr>
          <p:nvPr/>
        </p:nvPicPr>
        <p:blipFill>
          <a:blip r:embed="rId2" cstate="print"/>
          <a:srcRect/>
          <a:stretch>
            <a:fillRect/>
          </a:stretch>
        </p:blipFill>
        <p:spPr bwMode="auto">
          <a:xfrm>
            <a:off x="1111250" y="811091"/>
            <a:ext cx="6737350" cy="5648325"/>
          </a:xfrm>
          <a:prstGeom prst="rect">
            <a:avLst/>
          </a:prstGeom>
          <a:solidFill>
            <a:schemeClr val="bg1"/>
          </a:solidFill>
        </p:spPr>
      </p:pic>
      <p:sp>
        <p:nvSpPr>
          <p:cNvPr id="5" name="TextBox 4"/>
          <p:cNvSpPr txBox="1"/>
          <p:nvPr/>
        </p:nvSpPr>
        <p:spPr>
          <a:xfrm>
            <a:off x="3505200" y="6550223"/>
            <a:ext cx="2013693" cy="307777"/>
          </a:xfrm>
          <a:prstGeom prst="rect">
            <a:avLst/>
          </a:prstGeom>
          <a:noFill/>
        </p:spPr>
        <p:txBody>
          <a:bodyPr wrap="none" rtlCol="0">
            <a:spAutoFit/>
          </a:bodyPr>
          <a:lstStyle/>
          <a:p>
            <a:r>
              <a:rPr lang="en-US" sz="1400" dirty="0" smtClean="0"/>
              <a:t>(</a:t>
            </a:r>
            <a:r>
              <a:rPr lang="en-US" sz="1400" dirty="0" err="1" smtClean="0"/>
              <a:t>Upated</a:t>
            </a:r>
            <a:r>
              <a:rPr lang="en-US" sz="1400" dirty="0" smtClean="0"/>
              <a:t> January 2010)</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sz="4000" dirty="0">
                <a:solidFill>
                  <a:schemeClr val="bg1"/>
                </a:solidFill>
              </a:rPr>
              <a:t>How Up to Date </a:t>
            </a:r>
            <a:br>
              <a:rPr lang="en-US" sz="4000" dirty="0">
                <a:solidFill>
                  <a:schemeClr val="bg1"/>
                </a:solidFill>
              </a:rPr>
            </a:br>
            <a:r>
              <a:rPr lang="en-US" sz="4000" dirty="0">
                <a:solidFill>
                  <a:schemeClr val="bg1"/>
                </a:solidFill>
              </a:rPr>
              <a:t>are Louisiana’s Maps?</a:t>
            </a:r>
          </a:p>
        </p:txBody>
      </p:sp>
      <p:sp>
        <p:nvSpPr>
          <p:cNvPr id="5" name="Rectangle 3"/>
          <p:cNvSpPr txBox="1">
            <a:spLocks noChangeArrowheads="1"/>
          </p:cNvSpPr>
          <p:nvPr/>
        </p:nvSpPr>
        <p:spPr bwMode="auto">
          <a:xfrm>
            <a:off x="457200" y="1905000"/>
            <a:ext cx="8229600" cy="4495800"/>
          </a:xfrm>
          <a:prstGeom prst="rect">
            <a:avLst/>
          </a:prstGeom>
          <a:noFill/>
          <a:ln w="9525">
            <a:noFill/>
            <a:miter lim="800000"/>
            <a:headEnd/>
            <a:tailEnd/>
          </a:ln>
          <a:effectLst/>
        </p:spPr>
        <p:txBody>
          <a:bodyPr vert="horz" wrap="square" lIns="91415" tIns="45708" rIns="91415" bIns="45708"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200" b="0" i="0" u="none" strike="noStrike" kern="0" cap="none" spc="0" normalizeH="0" baseline="0" noProof="0" smtClean="0">
                <a:ln>
                  <a:noFill/>
                </a:ln>
                <a:effectLst/>
                <a:uLnTx/>
                <a:uFillTx/>
                <a:latin typeface="+mn-lt"/>
                <a:ea typeface="+mn-ea"/>
                <a:cs typeface="+mn-cs"/>
              </a:rPr>
              <a:t>100% of paper maps are 5 years or older</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200" b="0" i="0" u="none" strike="noStrike" kern="0" cap="none" spc="0" normalizeH="0" baseline="0" noProof="0" smtClean="0">
                <a:ln>
                  <a:noFill/>
                </a:ln>
                <a:effectLst/>
                <a:uLnTx/>
                <a:uFillTx/>
                <a:latin typeface="+mn-lt"/>
                <a:ea typeface="+mn-ea"/>
                <a:cs typeface="+mn-cs"/>
              </a:rPr>
              <a:t>83% of paper maps are 10 years or older</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200" b="0" i="0" u="none" strike="noStrike" kern="0" cap="none" spc="0" normalizeH="0" baseline="0" noProof="0" smtClean="0">
                <a:ln>
                  <a:noFill/>
                </a:ln>
                <a:effectLst/>
                <a:uLnTx/>
                <a:uFillTx/>
                <a:latin typeface="+mn-lt"/>
                <a:ea typeface="+mn-ea"/>
                <a:cs typeface="+mn-cs"/>
              </a:rPr>
              <a:t>69% of paper maps are 15 years or older</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200" b="0" i="0" u="none" strike="noStrike" kern="0" cap="none" spc="0" normalizeH="0" baseline="0" noProof="0" smtClean="0">
                <a:ln>
                  <a:noFill/>
                </a:ln>
                <a:effectLst/>
                <a:uLnTx/>
                <a:uFillTx/>
                <a:latin typeface="+mn-lt"/>
                <a:ea typeface="+mn-ea"/>
                <a:cs typeface="+mn-cs"/>
              </a:rPr>
              <a:t>42% of paper maps are 20 years or older</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US" sz="3200" b="0" i="0" u="none" strike="noStrike" kern="0" cap="none" spc="0" normalizeH="0" baseline="0" noProof="0" smtClean="0">
                <a:ln>
                  <a:noFill/>
                </a:ln>
                <a:effectLst/>
                <a:uLnTx/>
                <a:uFillTx/>
                <a:latin typeface="+mn-lt"/>
                <a:ea typeface="+mn-ea"/>
                <a:cs typeface="+mn-cs"/>
              </a:rPr>
              <a:t>26% of paper maps are 25 years or older</a:t>
            </a:r>
            <a:r>
              <a:rPr kumimoji="0" lang="en-US" sz="2800" b="0" i="0" u="none" strike="noStrike" kern="0" cap="none" spc="0" normalizeH="0" baseline="0" noProof="0" smtClean="0">
                <a:ln>
                  <a:noFill/>
                </a:ln>
                <a:effectLst/>
                <a:uLnTx/>
                <a:uFillTx/>
                <a:latin typeface="+mn-lt"/>
                <a:ea typeface="+mn-ea"/>
                <a:cs typeface="+mn-cs"/>
              </a:rPr>
              <a:t/>
            </a:r>
            <a:br>
              <a:rPr kumimoji="0" lang="en-US" sz="2800" b="0" i="0" u="none" strike="noStrike" kern="0" cap="none" spc="0" normalizeH="0" baseline="0" noProof="0" smtClean="0">
                <a:ln>
                  <a:noFill/>
                </a:ln>
                <a:effectLst/>
                <a:uLnTx/>
                <a:uFillTx/>
                <a:latin typeface="+mn-lt"/>
                <a:ea typeface="+mn-ea"/>
                <a:cs typeface="+mn-cs"/>
              </a:rPr>
            </a:br>
            <a:endParaRPr kumimoji="0" lang="en-US" sz="2800" b="0" i="0" u="none" strike="noStrike" kern="0" cap="none" spc="0" normalizeH="0" baseline="0" noProof="0" smtClean="0">
              <a:ln>
                <a:noFill/>
              </a:ln>
              <a:effectLst/>
              <a:uLnTx/>
              <a:uFillTx/>
              <a:latin typeface="+mn-lt"/>
              <a:ea typeface="+mn-ea"/>
              <a:cs typeface="+mn-cs"/>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2800" b="0" i="0" u="none" strike="noStrike" kern="0" cap="none" spc="0" normalizeH="0" baseline="0" noProof="0" smtClean="0">
                <a:ln>
                  <a:noFill/>
                </a:ln>
                <a:effectLst/>
                <a:uLnTx/>
                <a:uFillTx/>
                <a:latin typeface="Arial Unicode MS" pitchFamily="34" charset="-128"/>
                <a:ea typeface="+mn-ea"/>
                <a:cs typeface="+mn-cs"/>
              </a:rPr>
              <a:t>Digital map data have never been updated</a:t>
            </a: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2800" b="0" i="0" u="none" strike="noStrike" kern="0" cap="none" spc="0" normalizeH="0" baseline="0" noProof="0" smtClean="0">
                <a:ln>
                  <a:noFill/>
                </a:ln>
                <a:effectLst/>
                <a:uLnTx/>
                <a:uFillTx/>
                <a:latin typeface="Arial Unicode MS" pitchFamily="34" charset="-128"/>
                <a:ea typeface="+mn-ea"/>
                <a:cs typeface="+mn-cs"/>
              </a:rPr>
              <a:t>and are older than the paper maps</a:t>
            </a:r>
          </a:p>
          <a:p>
            <a:pPr marL="342900" marR="0" lvl="0" indent="-342900" algn="ctr" defTabSz="914400" rtl="0" eaLnBrk="1" fontAlgn="base" latinLnBrk="0" hangingPunct="1">
              <a:lnSpc>
                <a:spcPct val="80000"/>
              </a:lnSpc>
              <a:spcBef>
                <a:spcPct val="20000"/>
              </a:spcBef>
              <a:spcAft>
                <a:spcPct val="0"/>
              </a:spcAft>
              <a:buClrTx/>
              <a:buSzTx/>
              <a:buFontTx/>
              <a:buNone/>
              <a:tabLst/>
              <a:defRPr/>
            </a:pPr>
            <a:endParaRPr kumimoji="0" lang="en-US" sz="2800" b="0" i="0" u="none" strike="noStrike" kern="0" cap="none" spc="0" normalizeH="0" baseline="0" noProof="0" smtClean="0">
              <a:ln>
                <a:noFill/>
              </a:ln>
              <a:effectLst/>
              <a:uLnTx/>
              <a:uFillTx/>
              <a:latin typeface="Arial Unicode MS" pitchFamily="34" charset="-128"/>
              <a:ea typeface="+mn-ea"/>
              <a:cs typeface="+mn-cs"/>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1400" b="0" i="0" u="none" strike="noStrike" kern="0" cap="none" spc="0" normalizeH="0" baseline="0" noProof="0" smtClean="0">
                <a:ln>
                  <a:noFill/>
                </a:ln>
                <a:effectLst/>
                <a:uLnTx/>
                <a:uFillTx/>
                <a:latin typeface="Arial Unicode MS" pitchFamily="34" charset="-128"/>
                <a:ea typeface="+mn-ea"/>
                <a:cs typeface="+mn-cs"/>
              </a:rPr>
              <a:t>(Updated January 2010)</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2800" b="0" i="0" u="none" strike="noStrike" kern="0" cap="none" spc="0" normalizeH="0" baseline="0" noProof="0" smtClean="0">
              <a:ln>
                <a:noFill/>
              </a:ln>
              <a:effectLst/>
              <a:uLnTx/>
              <a:uFillTx/>
              <a:latin typeface="Arial Unicode MS" pitchFamily="34" charset="-128"/>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2800" b="0" i="0" u="none" strike="noStrike" kern="0" cap="none" spc="0" normalizeH="0" baseline="0" noProof="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92162"/>
          </a:xfrm>
        </p:spPr>
        <p:txBody>
          <a:bodyPr/>
          <a:lstStyle/>
          <a:p>
            <a:r>
              <a:rPr lang="en-US" dirty="0" smtClean="0">
                <a:solidFill>
                  <a:schemeClr val="bg1"/>
                </a:solidFill>
              </a:rPr>
              <a:t>Where Has All the Coastline Gone?</a:t>
            </a:r>
            <a:endParaRPr lang="en-US" dirty="0">
              <a:solidFill>
                <a:schemeClr val="bg1"/>
              </a:solidFill>
            </a:endParaRPr>
          </a:p>
        </p:txBody>
      </p:sp>
      <p:pic>
        <p:nvPicPr>
          <p:cNvPr id="4" name="Picture 3" descr="ShellIsland.jpg"/>
          <p:cNvPicPr>
            <a:picLocks noChangeAspect="1"/>
          </p:cNvPicPr>
          <p:nvPr/>
        </p:nvPicPr>
        <p:blipFill>
          <a:blip r:embed="rId2" cstate="print"/>
          <a:stretch>
            <a:fillRect/>
          </a:stretch>
        </p:blipFill>
        <p:spPr>
          <a:xfrm>
            <a:off x="685800" y="761999"/>
            <a:ext cx="7696200" cy="594706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3027</TotalTime>
  <Words>2548</Words>
  <Application>Microsoft Office PowerPoint</Application>
  <PresentationFormat>On-screen Show (4:3)</PresentationFormat>
  <Paragraphs>190</Paragraphs>
  <Slides>30</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Default Design</vt:lpstr>
      <vt:lpstr>Chart</vt:lpstr>
      <vt:lpstr>What Comes First, the Data or the Disaster?</vt:lpstr>
      <vt:lpstr>Panelist Questions</vt:lpstr>
      <vt:lpstr>Panelist Answers</vt:lpstr>
      <vt:lpstr>How Can We Make Data Useful for Emergency Operations?</vt:lpstr>
      <vt:lpstr>Slide 5</vt:lpstr>
      <vt:lpstr>“BEST AVAILABLE”  is NOT a Data Standard  It is an Excuse for BAD Data</vt:lpstr>
      <vt:lpstr>The Current Status of USGS Maps</vt:lpstr>
      <vt:lpstr>How Up to Date  are Louisiana’s Maps?</vt:lpstr>
      <vt:lpstr>Where Has All the Coastline Gone?</vt:lpstr>
      <vt:lpstr>“One Map”  The Foundation of Interoperability</vt:lpstr>
      <vt:lpstr>Service Oriented Architecture A Means to Situational Awareness</vt:lpstr>
      <vt:lpstr>A CASE STUDY</vt:lpstr>
      <vt:lpstr>Slide 13</vt:lpstr>
      <vt:lpstr>Slide 14</vt:lpstr>
      <vt:lpstr>Slide 15</vt:lpstr>
      <vt:lpstr>Slide 16</vt:lpstr>
      <vt:lpstr>Slide 17</vt:lpstr>
      <vt:lpstr>USGS HydroWatch – USACE RiverGages Access to Real-time Data</vt:lpstr>
      <vt:lpstr>Real-time Weather Data</vt:lpstr>
      <vt:lpstr>Where are the Nursing Homes?</vt:lpstr>
      <vt:lpstr>Damage Assessment – Moveable Bridges</vt:lpstr>
      <vt:lpstr>Slide 22</vt:lpstr>
      <vt:lpstr>Slide 23</vt:lpstr>
      <vt:lpstr>Slide 24</vt:lpstr>
      <vt:lpstr>Search &amp; Rescue Operational Grids</vt:lpstr>
      <vt:lpstr>Search &amp; Rescue Grids the Crossroads of Interoperability</vt:lpstr>
      <vt:lpstr>New Orleans East with USNG</vt:lpstr>
      <vt:lpstr>New Orleans East with the Louisiana Search and Rescue Grid</vt:lpstr>
      <vt:lpstr>Mapping Debris Removal</vt:lpstr>
      <vt:lpstr>CONCLUSIONS</vt:lpstr>
    </vt:vector>
  </TitlesOfParts>
  <Company>LADOTD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E. Mitchell, Ph. D., LADOTD IT GIS Manager</dc:creator>
  <dc:description>Presentation to the 2010 HIFLD Working Group in San Diego, CA</dc:description>
  <cp:lastModifiedBy> James E. Mitchell, Ph. D.</cp:lastModifiedBy>
  <cp:revision>229</cp:revision>
  <dcterms:created xsi:type="dcterms:W3CDTF">2005-10-20T20:47:33Z</dcterms:created>
  <dcterms:modified xsi:type="dcterms:W3CDTF">2010-07-09T07:42:24Z</dcterms:modified>
</cp:coreProperties>
</file>