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7"/>
  </p:sldMasterIdLst>
  <p:notesMasterIdLst>
    <p:notesMasterId r:id="rId107"/>
  </p:notesMasterIdLst>
  <p:sldIdLst>
    <p:sldId id="288" r:id="rId68"/>
    <p:sldId id="294" r:id="rId69"/>
    <p:sldId id="296" r:id="rId70"/>
    <p:sldId id="270" r:id="rId71"/>
    <p:sldId id="271" r:id="rId72"/>
    <p:sldId id="277" r:id="rId73"/>
    <p:sldId id="272" r:id="rId74"/>
    <p:sldId id="274" r:id="rId75"/>
    <p:sldId id="275" r:id="rId76"/>
    <p:sldId id="276" r:id="rId77"/>
    <p:sldId id="283" r:id="rId78"/>
    <p:sldId id="278" r:id="rId79"/>
    <p:sldId id="284" r:id="rId80"/>
    <p:sldId id="286" r:id="rId81"/>
    <p:sldId id="287" r:id="rId82"/>
    <p:sldId id="265" r:id="rId83"/>
    <p:sldId id="258" r:id="rId84"/>
    <p:sldId id="281" r:id="rId85"/>
    <p:sldId id="290" r:id="rId86"/>
    <p:sldId id="291" r:id="rId87"/>
    <p:sldId id="268" r:id="rId88"/>
    <p:sldId id="289" r:id="rId89"/>
    <p:sldId id="269" r:id="rId90"/>
    <p:sldId id="293" r:id="rId91"/>
    <p:sldId id="297" r:id="rId92"/>
    <p:sldId id="298" r:id="rId93"/>
    <p:sldId id="300" r:id="rId94"/>
    <p:sldId id="301" r:id="rId95"/>
    <p:sldId id="303" r:id="rId96"/>
    <p:sldId id="302" r:id="rId97"/>
    <p:sldId id="306" r:id="rId98"/>
    <p:sldId id="304" r:id="rId99"/>
    <p:sldId id="305" r:id="rId100"/>
    <p:sldId id="312" r:id="rId101"/>
    <p:sldId id="309" r:id="rId102"/>
    <p:sldId id="307" r:id="rId103"/>
    <p:sldId id="308" r:id="rId104"/>
    <p:sldId id="311" r:id="rId105"/>
    <p:sldId id="313" r:id="rId106"/>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3524" autoAdjust="0"/>
  </p:normalViewPr>
  <p:slideViewPr>
    <p:cSldViewPr>
      <p:cViewPr varScale="1">
        <p:scale>
          <a:sx n="121" d="100"/>
          <a:sy n="121" d="100"/>
        </p:scale>
        <p:origin x="138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slide" Target="slides/slide1.xml"/><Relationship Id="rId84" Type="http://schemas.openxmlformats.org/officeDocument/2006/relationships/slide" Target="slides/slide17.xml"/><Relationship Id="rId89"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07" Type="http://schemas.openxmlformats.org/officeDocument/2006/relationships/notesMaster" Target="notesMasters/notes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slide" Target="slides/slide7.xml"/><Relationship Id="rId79" Type="http://schemas.openxmlformats.org/officeDocument/2006/relationships/slide" Target="slides/slide12.xml"/><Relationship Id="rId87" Type="http://schemas.openxmlformats.org/officeDocument/2006/relationships/slide" Target="slides/slide20.xml"/><Relationship Id="rId102" Type="http://schemas.openxmlformats.org/officeDocument/2006/relationships/slide" Target="slides/slide35.xml"/><Relationship Id="rId110"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15.xml"/><Relationship Id="rId90" Type="http://schemas.openxmlformats.org/officeDocument/2006/relationships/slide" Target="slides/slide23.xml"/><Relationship Id="rId95" Type="http://schemas.openxmlformats.org/officeDocument/2006/relationships/slide" Target="slides/slide28.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slide" Target="slides/slide2.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5.xml"/><Relationship Id="rId80" Type="http://schemas.openxmlformats.org/officeDocument/2006/relationships/slide" Target="slides/slide13.xml"/><Relationship Id="rId85" Type="http://schemas.openxmlformats.org/officeDocument/2006/relationships/slide" Target="slides/slide18.xml"/><Relationship Id="rId93" Type="http://schemas.openxmlformats.org/officeDocument/2006/relationships/slide" Target="slides/slide26.xml"/><Relationship Id="rId98"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slideMaster" Target="slideMasters/slideMaster1.xml"/><Relationship Id="rId103" Type="http://schemas.openxmlformats.org/officeDocument/2006/relationships/slide" Target="slides/slide36.xml"/><Relationship Id="rId108"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slide" Target="slides/slide3.xml"/><Relationship Id="rId75" Type="http://schemas.openxmlformats.org/officeDocument/2006/relationships/slide" Target="slides/slide8.xml"/><Relationship Id="rId83" Type="http://schemas.openxmlformats.org/officeDocument/2006/relationships/slide" Target="slides/slide16.xml"/><Relationship Id="rId88" Type="http://schemas.openxmlformats.org/officeDocument/2006/relationships/slide" Target="slides/slide21.xml"/><Relationship Id="rId91" Type="http://schemas.openxmlformats.org/officeDocument/2006/relationships/slide" Target="slides/slide24.xml"/><Relationship Id="rId96" Type="http://schemas.openxmlformats.org/officeDocument/2006/relationships/slide" Target="slides/slide29.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39.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slide" Target="slides/slide6.xml"/><Relationship Id="rId78" Type="http://schemas.openxmlformats.org/officeDocument/2006/relationships/slide" Target="slides/slide11.xml"/><Relationship Id="rId81" Type="http://schemas.openxmlformats.org/officeDocument/2006/relationships/slide" Target="slides/slide14.xml"/><Relationship Id="rId86" Type="http://schemas.openxmlformats.org/officeDocument/2006/relationships/slide" Target="slides/slide19.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viewProps" Target="viewProps.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9.xml"/><Relationship Id="rId97" Type="http://schemas.openxmlformats.org/officeDocument/2006/relationships/slide" Target="slides/slide30.xml"/><Relationship Id="rId104" Type="http://schemas.openxmlformats.org/officeDocument/2006/relationships/slide" Target="slides/slide37.xml"/><Relationship Id="rId7" Type="http://schemas.openxmlformats.org/officeDocument/2006/relationships/customXml" Target="../customXml/item7.xml"/><Relationship Id="rId71" Type="http://schemas.openxmlformats.org/officeDocument/2006/relationships/slide" Target="slides/slide4.xml"/><Relationship Id="rId92"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en-US" dirty="0"/>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en-US"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en-US" dirty="0"/>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A389BCC7-A66A-4D56-A525-24295AE50523}" type="slidenum">
              <a:rPr lang="en-US"/>
              <a:pPr>
                <a:defRPr/>
              </a:pPr>
              <a:t>‹#›</a:t>
            </a:fld>
            <a:endParaRPr lang="en-US" dirty="0"/>
          </a:p>
        </p:txBody>
      </p:sp>
    </p:spTree>
    <p:extLst>
      <p:ext uri="{BB962C8B-B14F-4D97-AF65-F5344CB8AC3E}">
        <p14:creationId xmlns:p14="http://schemas.microsoft.com/office/powerpoint/2010/main" val="3055260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In August, 2005, Hurricane Katrina hit the north-central coast of the Gulf of Mexico.  Most of southeast Louisiana was heavily impacted, as well as, coastal Mississippi, which experienced the highest storm surge heights on record.  This became largest geospatial disaster in history.  In 2006, GIS professionals working for the state of Louisiana were too busy with recovery and restoration efforts (abstracts were due in the Fall of 2005) to make presentations at the  ESRI International Users Conference.  Ten years later, recovery continues.</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389BCC7-A66A-4D56-A525-24295AE50523}" type="slidenum">
              <a:rPr lang="en-US" smtClean="0"/>
              <a:pPr>
                <a:defRPr/>
              </a:pPr>
              <a:t>1</a:t>
            </a:fld>
            <a:endParaRPr lang="en-US" dirty="0"/>
          </a:p>
        </p:txBody>
      </p:sp>
    </p:spTree>
    <p:extLst>
      <p:ext uri="{BB962C8B-B14F-4D97-AF65-F5344CB8AC3E}">
        <p14:creationId xmlns:p14="http://schemas.microsoft.com/office/powerpoint/2010/main" val="140052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8F4D2DB2-1C19-4EC1-8119-FDDBC763B980}" type="slidenum">
              <a:rPr lang="en-US" sz="1200" smtClean="0">
                <a:solidFill>
                  <a:schemeClr val="tx1"/>
                </a:solidFill>
              </a:rPr>
              <a:pPr/>
              <a:t>10</a:t>
            </a:fld>
            <a:endParaRPr lang="en-US" sz="1200" dirty="0" smtClean="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BY Friday afternoon, 8/26/2005, the forecast path has moved west.  This view shows the “Wind Rings” and the projected position of the storm in 54 hours (10 PM CDT Sunday, 8/28/2005).  The speed of the forward storm increased and the size of the storm also increased.  This ad the effect of Katrina making landfall in slightly less than two days.  By the time the effect of the forecast “jump” across the Gulf was realized, Emergency Operations were already behind the LEEP time-line.</a:t>
            </a:r>
            <a:endParaRPr lang="en-US" dirty="0" smtClean="0"/>
          </a:p>
        </p:txBody>
      </p:sp>
    </p:spTree>
    <p:extLst>
      <p:ext uri="{BB962C8B-B14F-4D97-AF65-F5344CB8AC3E}">
        <p14:creationId xmlns:p14="http://schemas.microsoft.com/office/powerpoint/2010/main" val="11505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70BEB76-362D-416C-AEEE-AD0A0CF357D4}" type="slidenum">
              <a:rPr lang="en-US" sz="1200" smtClean="0">
                <a:solidFill>
                  <a:schemeClr val="tx1"/>
                </a:solidFill>
              </a:rPr>
              <a:pPr/>
              <a:t>11</a:t>
            </a:fld>
            <a:endParaRPr lang="en-US" sz="1200" dirty="0" smtClean="0">
              <a:solidFill>
                <a:schemeClr val="tx1"/>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Data from HURREVAC are downloaded and, using GIS, combined with other LADOTD data to prepare graphical products that were emailed to emergency managers and DOTD personnel.  Eventually, they were provides as hyperlinks to websites.  This reduced the size of emails and made them viewed on wireless, mobile devices, such as Blackberrys (state-of-the-art at the time!).</a:t>
            </a:r>
            <a:endParaRPr lang="en-US" dirty="0" smtClean="0"/>
          </a:p>
        </p:txBody>
      </p:sp>
    </p:spTree>
    <p:extLst>
      <p:ext uri="{BB962C8B-B14F-4D97-AF65-F5344CB8AC3E}">
        <p14:creationId xmlns:p14="http://schemas.microsoft.com/office/powerpoint/2010/main" val="361054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DCF37AC8-7FEA-4177-A7F2-9215F1727406}" type="slidenum">
              <a:rPr lang="en-US" sz="1200" smtClean="0">
                <a:solidFill>
                  <a:schemeClr val="tx1"/>
                </a:solidFill>
              </a:rPr>
              <a:pPr/>
              <a:t>12</a:t>
            </a:fld>
            <a:endParaRPr lang="en-US" sz="1200" dirty="0" smtClean="0">
              <a:solidFill>
                <a:schemeClr val="tx1"/>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LADOTD’s USGS HydroWatch website was developed during Hurricane Isidore, in 2002, to provide real-time information on the USGS stream gauge network.  Many of these sites are located on LADOTD bridges.   Pop-ups provide near-real-time data, including some that measured traffic counts.  This is an ArcIMS web service.</a:t>
            </a:r>
            <a:endParaRPr lang="en-US" dirty="0" smtClean="0"/>
          </a:p>
        </p:txBody>
      </p:sp>
    </p:spTree>
    <p:extLst>
      <p:ext uri="{BB962C8B-B14F-4D97-AF65-F5344CB8AC3E}">
        <p14:creationId xmlns:p14="http://schemas.microsoft.com/office/powerpoint/2010/main" val="234492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DFC6FD33-0C4C-48D1-9930-F49EB2D921D2}" type="slidenum">
              <a:rPr lang="en-US" sz="1200" smtClean="0">
                <a:solidFill>
                  <a:schemeClr val="tx1"/>
                </a:solidFill>
              </a:rPr>
              <a:pPr/>
              <a:t>13</a:t>
            </a:fld>
            <a:endParaRPr lang="en-US" sz="1200" dirty="0" smtClean="0">
              <a:solidFill>
                <a:schemeClr val="tx1"/>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As the storm approaches, GIS weather data were provided by </a:t>
            </a:r>
            <a:r>
              <a:rPr lang="en-US" sz="1200" i="1" kern="1200" dirty="0" smtClean="0">
                <a:solidFill>
                  <a:schemeClr val="tx1"/>
                </a:solidFill>
                <a:effectLst/>
                <a:latin typeface="Arial" panose="020B0604020202020204" pitchFamily="34" charset="0"/>
                <a:ea typeface="+mn-ea"/>
                <a:cs typeface="+mn-cs"/>
              </a:rPr>
              <a:t>Meteorlogix</a:t>
            </a:r>
            <a:r>
              <a:rPr lang="en-US" sz="1200" kern="1200" dirty="0" smtClean="0">
                <a:solidFill>
                  <a:schemeClr val="tx1"/>
                </a:solidFill>
                <a:effectLst/>
                <a:latin typeface="Arial" panose="020B0604020202020204" pitchFamily="34" charset="0"/>
                <a:ea typeface="+mn-ea"/>
                <a:cs typeface="+mn-cs"/>
              </a:rPr>
              <a:t>®.  These data downloads fed websites that automatically update and showed storm path, wind rings, rain bands, </a:t>
            </a:r>
            <a:r>
              <a:rPr lang="en-US" sz="1200" i="1" kern="1200" dirty="0" smtClean="0">
                <a:solidFill>
                  <a:schemeClr val="tx1"/>
                </a:solidFill>
                <a:effectLst/>
                <a:latin typeface="Arial" panose="020B0604020202020204" pitchFamily="34" charset="0"/>
                <a:ea typeface="+mn-ea"/>
                <a:cs typeface="+mn-cs"/>
              </a:rPr>
              <a:t>etc</a:t>
            </a:r>
            <a:r>
              <a:rPr lang="en-US" sz="1200" kern="1200" dirty="0" smtClean="0">
                <a:solidFill>
                  <a:schemeClr val="tx1"/>
                </a:solidFill>
                <a:effectLst/>
                <a:latin typeface="Arial" panose="020B0604020202020204" pitchFamily="34" charset="0"/>
                <a:ea typeface="+mn-ea"/>
                <a:cs typeface="+mn-cs"/>
              </a:rPr>
              <a:t>.  The entire process is automated so GIS staff can concentrate on other support activities.  In addition, ArcGIS users can access the ArcIMS web services, directly in ArcMap, and use the weather data from LADOTD with data on their own desktop.</a:t>
            </a:r>
            <a:endParaRPr lang="en-US" dirty="0" smtClean="0"/>
          </a:p>
        </p:txBody>
      </p:sp>
    </p:spTree>
    <p:extLst>
      <p:ext uri="{BB962C8B-B14F-4D97-AF65-F5344CB8AC3E}">
        <p14:creationId xmlns:p14="http://schemas.microsoft.com/office/powerpoint/2010/main" val="2168539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A4B5D1E1-80DC-4194-94EA-6EFF5A16415F}" type="slidenum">
              <a:rPr lang="en-US" sz="1200" smtClean="0">
                <a:solidFill>
                  <a:schemeClr val="tx1"/>
                </a:solidFill>
              </a:rPr>
              <a:pPr/>
              <a:t>14</a:t>
            </a:fld>
            <a:endParaRPr lang="en-US" sz="1200" dirty="0" smtClean="0">
              <a:solidFill>
                <a:schemeClr val="tx1"/>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After the storm hit, search and rescue activities began.  First responders came from across the US.  An operational grid was created by LADOTD and paced on thousands of paper maps that went into the field and to the Louisiana Emergency Operations Center.  The grid was served in an ArcIMS web service and mad available through a website to facilitate distribution.  Anyone who needed it could access it via the website or ArcMap.  The grid made it easy to dispatch responders to locations that were geocoded, identified by cell ID (A-7, H-23, </a:t>
            </a:r>
            <a:r>
              <a:rPr lang="en-US" sz="1200" i="1" kern="1200" dirty="0" smtClean="0">
                <a:solidFill>
                  <a:schemeClr val="tx1"/>
                </a:solidFill>
                <a:effectLst/>
                <a:latin typeface="Arial" panose="020B0604020202020204" pitchFamily="34" charset="0"/>
                <a:ea typeface="+mn-ea"/>
                <a:cs typeface="+mn-cs"/>
              </a:rPr>
              <a:t>etc</a:t>
            </a:r>
            <a:r>
              <a:rPr lang="en-US" sz="1200" kern="1200" dirty="0" smtClean="0">
                <a:solidFill>
                  <a:schemeClr val="tx1"/>
                </a:solidFill>
                <a:effectLst/>
                <a:latin typeface="Arial" panose="020B0604020202020204" pitchFamily="34" charset="0"/>
                <a:ea typeface="+mn-ea"/>
                <a:cs typeface="+mn-cs"/>
              </a:rPr>
              <a:t>.).  Aircraft and boats were equipped with TomTom Mobile GPS units donated by TeleAtlas North America.</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310974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CAEADDEE-33D1-4C5D-A021-AAC19998D013}" type="slidenum">
              <a:rPr lang="en-US" sz="1200" smtClean="0">
                <a:solidFill>
                  <a:schemeClr val="tx1"/>
                </a:solidFill>
              </a:rPr>
              <a:pPr/>
              <a:t>15</a:t>
            </a:fld>
            <a:endParaRPr lang="en-US" sz="1200" dirty="0" smtClean="0">
              <a:solidFill>
                <a:schemeClr val="tx1"/>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After the storm, it became clear that facilities such as nursing homes may have been unable to evacuate residents.  LADOTD used data from Experian Corporation to locate and map these locations for the Louisiana Department of Health and Hospitals.  These maps were provided to helicopter pilots who also used TomTom GPS units to travel to those locations and search for survivors.</a:t>
            </a:r>
            <a:endParaRPr lang="en-US" dirty="0" smtClean="0"/>
          </a:p>
        </p:txBody>
      </p:sp>
    </p:spTree>
    <p:extLst>
      <p:ext uri="{BB962C8B-B14F-4D97-AF65-F5344CB8AC3E}">
        <p14:creationId xmlns:p14="http://schemas.microsoft.com/office/powerpoint/2010/main" val="333959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17726157-3371-42AB-BE89-FF47AB0D793D}" type="slidenum">
              <a:rPr lang="en-US" sz="1200" smtClean="0">
                <a:solidFill>
                  <a:schemeClr val="tx1"/>
                </a:solidFill>
              </a:rPr>
              <a:pPr/>
              <a:t>16</a:t>
            </a:fld>
            <a:endParaRPr lang="en-US" sz="1200" dirty="0" smtClean="0">
              <a:solidFill>
                <a:schemeClr val="tx1"/>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a TM-image of the New Orleans area.  In this type of imagery, the dark regions represent inundated areas.</a:t>
            </a:r>
            <a:endParaRPr lang="en-US" dirty="0" smtClean="0"/>
          </a:p>
        </p:txBody>
      </p:sp>
    </p:spTree>
    <p:extLst>
      <p:ext uri="{BB962C8B-B14F-4D97-AF65-F5344CB8AC3E}">
        <p14:creationId xmlns:p14="http://schemas.microsoft.com/office/powerpoint/2010/main" val="408931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C0CC92EC-DCCD-4AB8-82CB-946F95B15C58}" type="slidenum">
              <a:rPr lang="en-US" sz="1200" smtClean="0">
                <a:solidFill>
                  <a:schemeClr val="tx1"/>
                </a:solidFill>
              </a:rPr>
              <a:pPr/>
              <a:t>17</a:t>
            </a:fld>
            <a:endParaRPr lang="en-US" sz="1200" dirty="0" smtClean="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Imagery was converted into geospatial data products, represented inundation.  This is a map, showing the interpreted flooded areas of Jefferson, Orleans, and St. Bernard Parishes.</a:t>
            </a:r>
            <a:endParaRPr lang="en-US" dirty="0" smtClean="0"/>
          </a:p>
        </p:txBody>
      </p:sp>
    </p:spTree>
    <p:extLst>
      <p:ext uri="{BB962C8B-B14F-4D97-AF65-F5344CB8AC3E}">
        <p14:creationId xmlns:p14="http://schemas.microsoft.com/office/powerpoint/2010/main" val="2233358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9ED9332F-9893-4715-B033-AF47D3B82686}" type="slidenum">
              <a:rPr lang="en-US" sz="1200" smtClean="0">
                <a:solidFill>
                  <a:schemeClr val="tx1"/>
                </a:solidFill>
              </a:rPr>
              <a:pPr/>
              <a:t>18</a:t>
            </a:fld>
            <a:endParaRPr lang="en-US" sz="1200" dirty="0" smtClean="0">
              <a:solidFill>
                <a:schemeClr val="tx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For LADOTD, the ESF-3 (Public Works) Lead, damage assessment included quantifying how many miles of flooded roads.  TeleAtlas data were used for this.  The flooded area polygons developed from satellite imagery were used to perform the overlay analysis.  Repeated imagery made it possible to quickly and effectively assess the maximum extent of flooded roads and estimate recovery costs.</a:t>
            </a:r>
            <a:endParaRPr lang="en-US" dirty="0" smtClean="0"/>
          </a:p>
        </p:txBody>
      </p:sp>
    </p:spTree>
    <p:extLst>
      <p:ext uri="{BB962C8B-B14F-4D97-AF65-F5344CB8AC3E}">
        <p14:creationId xmlns:p14="http://schemas.microsoft.com/office/powerpoint/2010/main" val="2702518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9176B7E0-251A-4779-AC8E-DE91B7098F86}" type="slidenum">
              <a:rPr lang="en-US" sz="1200" smtClean="0">
                <a:solidFill>
                  <a:schemeClr val="tx1"/>
                </a:solidFill>
              </a:rPr>
              <a:pPr/>
              <a:t>19</a:t>
            </a:fld>
            <a:endParaRPr lang="en-US" sz="1200" dirty="0" smtClean="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In the field, first responders needed to know where roads were flooded and impassible.  LADOTD teamed with 3001 Inc, to develop these data from LiDAR-based DEMs.  Paper maps and map books were made in small formats that could be used in vehicles, in the field.</a:t>
            </a:r>
            <a:endParaRPr lang="en-US" dirty="0" smtClean="0"/>
          </a:p>
        </p:txBody>
      </p:sp>
    </p:spTree>
    <p:extLst>
      <p:ext uri="{BB962C8B-B14F-4D97-AF65-F5344CB8AC3E}">
        <p14:creationId xmlns:p14="http://schemas.microsoft.com/office/powerpoint/2010/main" val="45516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ACF8C7AB-DDE7-475F-85C6-B956719323D6}" type="slidenum">
              <a:rPr lang="en-US" sz="1200" smtClean="0">
                <a:solidFill>
                  <a:schemeClr val="tx1"/>
                </a:solidFill>
              </a:rPr>
              <a:pPr/>
              <a:t>2</a:t>
            </a:fld>
            <a:endParaRPr lang="en-US" sz="1200" dirty="0" smtClean="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Interest in Contra-flow increased in 1998, when Hurricane Georges made a “bee-line” toward New Orleans.  That event stimulated a large exodus from New Orleans.  That evacuation created a traffic jam from the city to Baton Rouge.  A trip that normally takes 90 minutes, took more than 12 hours.  In 2004, Hurricane Ivan punctuated the concerns of emergency managers, with another near-miss.  Improvements in traffic management reduced he travel time to 10 hours.  More significantly, the Louisiana Emergency Evacuation Plan was conceived, including a phased evacuating, ending with contraflow – all Interstate lanes </a:t>
            </a:r>
            <a:r>
              <a:rPr lang="en-US" sz="1200" kern="1200" dirty="0" err="1" smtClean="0">
                <a:solidFill>
                  <a:schemeClr val="tx1"/>
                </a:solidFill>
                <a:effectLst/>
                <a:latin typeface="Arial" panose="020B0604020202020204" pitchFamily="34" charset="0"/>
                <a:ea typeface="+mn-ea"/>
                <a:cs typeface="+mn-cs"/>
              </a:rPr>
              <a:t>outboundfrom</a:t>
            </a:r>
            <a:r>
              <a:rPr lang="en-US" sz="1200" kern="1200" dirty="0" smtClean="0">
                <a:solidFill>
                  <a:schemeClr val="tx1"/>
                </a:solidFill>
                <a:effectLst/>
                <a:latin typeface="Arial" panose="020B0604020202020204" pitchFamily="34" charset="0"/>
                <a:ea typeface="+mn-ea"/>
                <a:cs typeface="+mn-cs"/>
              </a:rPr>
              <a:t> </a:t>
            </a:r>
            <a:r>
              <a:rPr lang="en-US" sz="1200" kern="1200" dirty="0" smtClean="0">
                <a:solidFill>
                  <a:schemeClr val="tx1"/>
                </a:solidFill>
                <a:effectLst/>
                <a:latin typeface="Arial" panose="020B0604020202020204" pitchFamily="34" charset="0"/>
                <a:ea typeface="+mn-ea"/>
                <a:cs typeface="+mn-cs"/>
              </a:rPr>
              <a:t>New Orleans.</a:t>
            </a:r>
          </a:p>
        </p:txBody>
      </p:sp>
    </p:spTree>
    <p:extLst>
      <p:ext uri="{BB962C8B-B14F-4D97-AF65-F5344CB8AC3E}">
        <p14:creationId xmlns:p14="http://schemas.microsoft.com/office/powerpoint/2010/main" val="2544248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2E4DABB2-EC93-4610-ACE7-E27922F1BB6F}" type="slidenum">
              <a:rPr lang="en-US" sz="1200" smtClean="0">
                <a:solidFill>
                  <a:schemeClr val="tx1"/>
                </a:solidFill>
              </a:rPr>
              <a:pPr/>
              <a:t>20</a:t>
            </a:fld>
            <a:endParaRPr lang="en-US" sz="1200" dirty="0" smtClean="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Movable bridges (lift, draw, swing, </a:t>
            </a:r>
            <a:r>
              <a:rPr lang="en-US" sz="1200" i="1" kern="1200" dirty="0" smtClean="0">
                <a:solidFill>
                  <a:schemeClr val="tx1"/>
                </a:solidFill>
                <a:effectLst/>
                <a:latin typeface="Arial" panose="020B0604020202020204" pitchFamily="34" charset="0"/>
                <a:ea typeface="+mn-ea"/>
                <a:cs typeface="+mn-cs"/>
              </a:rPr>
              <a:t>etc</a:t>
            </a:r>
            <a:r>
              <a:rPr lang="en-US" sz="1200" kern="1200" dirty="0" smtClean="0">
                <a:solidFill>
                  <a:schemeClr val="tx1"/>
                </a:solidFill>
                <a:effectLst/>
                <a:latin typeface="Arial" panose="020B0604020202020204" pitchFamily="34" charset="0"/>
                <a:ea typeface="+mn-ea"/>
                <a:cs typeface="+mn-cs"/>
              </a:rPr>
              <a:t>.) are important features in the Louisiana transportation System.  The bridge maintenance staff at LADOTD had to assess all bridges, especially moveable bridges, for safety and operability.  This ArcIMS website was produced, in short order, to provide the public with the most current status of bridges across the state.  Users can zoom into an area they want to see, and hyperlink directly into the LADOTD bridge database.</a:t>
            </a:r>
            <a:endParaRPr lang="en-US" dirty="0" smtClean="0"/>
          </a:p>
        </p:txBody>
      </p:sp>
    </p:spTree>
    <p:extLst>
      <p:ext uri="{BB962C8B-B14F-4D97-AF65-F5344CB8AC3E}">
        <p14:creationId xmlns:p14="http://schemas.microsoft.com/office/powerpoint/2010/main" val="397635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6EF2A70F-5D31-425D-8780-F87BA2DA8735}" type="slidenum">
              <a:rPr lang="en-US" sz="1200" smtClean="0">
                <a:solidFill>
                  <a:schemeClr val="tx1"/>
                </a:solidFill>
              </a:rPr>
              <a:pPr/>
              <a:t>21</a:t>
            </a:fld>
            <a:endParaRPr lang="en-US" sz="1200" dirty="0" smtClean="0">
              <a:solidFill>
                <a:schemeClr val="tx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Parish maps were used to identify FEMA and FHWA routes, as well as, used for debris removal mapping after the storm.  However, in 2005, LADOTD only kept a database of state maintained roads (no “local” roads).  Highways were represented by a single line.  So, divided highways, rams, and other highway facilities were not present on the map.</a:t>
            </a:r>
            <a:endParaRPr lang="en-US" dirty="0" smtClean="0"/>
          </a:p>
        </p:txBody>
      </p:sp>
    </p:spTree>
    <p:extLst>
      <p:ext uri="{BB962C8B-B14F-4D97-AF65-F5344CB8AC3E}">
        <p14:creationId xmlns:p14="http://schemas.microsoft.com/office/powerpoint/2010/main" val="371920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A1D7612F-1619-4AA2-A6EF-6A7BF4CE3F6A}" type="slidenum">
              <a:rPr lang="en-US" sz="1200" smtClean="0">
                <a:solidFill>
                  <a:schemeClr val="tx1"/>
                </a:solidFill>
              </a:rPr>
              <a:pPr/>
              <a:t>22</a:t>
            </a:fld>
            <a:endParaRPr lang="en-US" sz="1200" dirty="0" smtClean="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Levees and Pump Stations were important features in the flood protection system.  However, they are the responsibility of, and operated by, levee boards and local government.  They were responsible for dewatering the flooded New Orleans area.  Before the storm, neither of these features were well mapped.  They had to be added to the LADOTD database, “on the fly,” during emergency operations.  One evening, staff from the LADOTD’s Public Works Section entered the EOC with a paper list of pump stations and their location.  Since the storm, more attention has been paid to better maintaining these data. Note the red-colored levees, depicting locations where levees were breeched.</a:t>
            </a:r>
            <a:endParaRPr lang="en-US" dirty="0" smtClean="0"/>
          </a:p>
        </p:txBody>
      </p:sp>
    </p:spTree>
    <p:extLst>
      <p:ext uri="{BB962C8B-B14F-4D97-AF65-F5344CB8AC3E}">
        <p14:creationId xmlns:p14="http://schemas.microsoft.com/office/powerpoint/2010/main" val="658747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D59CC46C-4635-4063-8BBB-A60146D832D9}" type="slidenum">
              <a:rPr lang="en-US" sz="1200" smtClean="0">
                <a:solidFill>
                  <a:schemeClr val="tx1"/>
                </a:solidFill>
              </a:rPr>
              <a:pPr/>
              <a:t>23</a:t>
            </a:fld>
            <a:endParaRPr lang="en-US" sz="1200" dirty="0" smtClean="0">
              <a:solidFill>
                <a:schemeClr val="tx1"/>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The US National Grid (USNG) was a failure during Katrina for two primary reasons: 1) the Louisiana GIS community was largely unfamiliar with it and 2) There is a UTM Zone transition at 90°W, right in the middle of the disaster, in New Orleans East.  Because of the latter, it was impossible to represent the entre disaster on a single grid (it was too big and spanned both UTM Zones 15 and 16).  In addition, areas near the transition existed in both grids.</a:t>
            </a:r>
          </a:p>
          <a:p>
            <a:r>
              <a:rPr lang="en-US" sz="1200" kern="1200" dirty="0" smtClean="0">
                <a:solidFill>
                  <a:schemeClr val="tx1"/>
                </a:solidFill>
                <a:effectLst/>
                <a:latin typeface="Arial" panose="020B0604020202020204" pitchFamily="34" charset="0"/>
                <a:ea typeface="+mn-ea"/>
                <a:cs typeface="+mn-cs"/>
              </a:rPr>
              <a:t>In May, 2006, the Louisiana Geographic Information Systems Council adopted a 15-second Longitude/Latitude Search &amp; Rescue Grid.  Some progress has been made in addressing the USNG issues in multiple zones.  However, it is not clear what will happen if this problem arises, again, in Louisiana.</a:t>
            </a:r>
            <a:endParaRPr lang="en-US" dirty="0" smtClean="0"/>
          </a:p>
        </p:txBody>
      </p:sp>
    </p:spTree>
    <p:extLst>
      <p:ext uri="{BB962C8B-B14F-4D97-AF65-F5344CB8AC3E}">
        <p14:creationId xmlns:p14="http://schemas.microsoft.com/office/powerpoint/2010/main" val="273181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BEF2AD88-0B5B-4D23-9455-3636F4BD511B}" type="slidenum">
              <a:rPr lang="en-US" sz="1200" smtClean="0">
                <a:solidFill>
                  <a:schemeClr val="tx1"/>
                </a:solidFill>
              </a:rPr>
              <a:pPr/>
              <a:t>24</a:t>
            </a:fld>
            <a:endParaRPr lang="en-US" sz="1200" dirty="0" smtClean="0">
              <a:solidFill>
                <a:schemeClr val="tx1"/>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After the Katrina and Rita storms, millions of cubic yards of debris had to be collected and properly disposed of.  Louisiana Department of Transportation and Development and Louisiana Department of Environmental Quality collaborated in this effort.  LADOTD produced maps of debris collection sites and tracked the removal of debris across the state.</a:t>
            </a:r>
          </a:p>
          <a:p>
            <a:r>
              <a:rPr lang="en-US" sz="1200" kern="1200" dirty="0" smtClean="0">
                <a:solidFill>
                  <a:schemeClr val="tx1"/>
                </a:solidFill>
                <a:effectLst/>
                <a:latin typeface="Arial" panose="020B0604020202020204" pitchFamily="34" charset="0"/>
                <a:ea typeface="+mn-ea"/>
                <a:cs typeface="+mn-cs"/>
              </a:rPr>
              <a:t>The effect of Hurricane Katrina can be seen in the shading in eastern Louisiana, while the shading in western Louisiana is primarily due to Hurricane Rita.</a:t>
            </a:r>
            <a:endParaRPr lang="en-US" dirty="0" smtClean="0"/>
          </a:p>
        </p:txBody>
      </p:sp>
    </p:spTree>
    <p:extLst>
      <p:ext uri="{BB962C8B-B14F-4D97-AF65-F5344CB8AC3E}">
        <p14:creationId xmlns:p14="http://schemas.microsoft.com/office/powerpoint/2010/main" val="105480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D05B9DBE-DBB4-47F2-B4B9-637546250E3E}" type="slidenum">
              <a:rPr lang="en-US" sz="1200" smtClean="0">
                <a:solidFill>
                  <a:srgbClr val="000000"/>
                </a:solidFill>
              </a:rPr>
              <a:pPr/>
              <a:t>25</a:t>
            </a:fld>
            <a:endParaRPr lang="en-US" sz="1200" dirty="0" smtClean="0">
              <a:solidFill>
                <a:srgbClr val="000000"/>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Today, GIS web services form the backbone of real interoperability between disparate systems.  Using a Service Oriented Architecture (SOA), authoritative sources can collect, process, and serve data according to discipline–specific standards.  This makes data, Accurate, Authoritative, Actionable, Accessible, and Affordable (“AAAAA” Data Standard).</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756928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B95B4795-123C-417E-8AA0-254DF8CBC9A2}" type="slidenum">
              <a:rPr lang="en-US" sz="1200" smtClean="0">
                <a:solidFill>
                  <a:srgbClr val="000000"/>
                </a:solidFill>
              </a:rPr>
              <a:pPr/>
              <a:t>26</a:t>
            </a:fld>
            <a:endParaRPr lang="en-US" sz="1200" dirty="0" smtClean="0">
              <a:solidFill>
                <a:srgbClr val="000000"/>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a typical ArcGIS Server Services Folder.  It provides the means to share data an information to both web-based applications and desktop GIS.  With the appropriate authority/security, anyone can use a web browser to explore the contents of this folder.  It may contain subfolders, o organize the services, as desired.  Users can select a MapServer or FeatureServer and open them in different applications, such as ArcGIS Online, ArcGIS Desktop, or JaveScript web mapping application.  Limited descriptive information or metadata are also available.</a:t>
            </a:r>
            <a:endParaRPr lang="en-US" dirty="0" smtClean="0"/>
          </a:p>
        </p:txBody>
      </p:sp>
    </p:spTree>
    <p:extLst>
      <p:ext uri="{BB962C8B-B14F-4D97-AF65-F5344CB8AC3E}">
        <p14:creationId xmlns:p14="http://schemas.microsoft.com/office/powerpoint/2010/main" val="578287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E83EEB4-F843-4B7E-915B-D7F357C19950}" type="slidenum">
              <a:rPr lang="en-US" sz="1200" smtClean="0">
                <a:solidFill>
                  <a:srgbClr val="000000"/>
                </a:solidFill>
              </a:rPr>
              <a:pPr/>
              <a:t>27</a:t>
            </a:fld>
            <a:endParaRPr lang="en-US" sz="1200" dirty="0"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This is a brief listing of emergency operations-related web services available from LADOTD.  Most of these services are designed to ArcGIS Online presentations.  However, they are also available to ArcGIS Desktop users, as well as, anyone else who can consume the REST web services.</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4268069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A77C12F-C07E-408E-A4A2-EE389ABBED43}" type="slidenum">
              <a:rPr lang="en-US" sz="1200" smtClean="0">
                <a:solidFill>
                  <a:srgbClr val="000000"/>
                </a:solidFill>
              </a:rPr>
              <a:pPr/>
              <a:t>28</a:t>
            </a:fld>
            <a:endParaRPr lang="en-US" sz="1200" dirty="0"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This is the LADOTD ArcGIS Online Hemepage.  An important feature of this website is that it can be configured with text to reflect immediate conditions and display news.  In addition, it features a “Map Gallery” that contains special maps that the site wants to feature.  To place a map in the Gallery, the author simply needs to “Shake” it with the “Map Gallery Group.”  To remove it, remove he share.  </a:t>
            </a:r>
            <a:endParaRPr lang="en-US" sz="120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411028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74BA09DE-D4EC-4DA2-8301-492E31720818}" type="slidenum">
              <a:rPr lang="en-US" sz="1200" smtClean="0">
                <a:solidFill>
                  <a:srgbClr val="000000"/>
                </a:solidFill>
              </a:rPr>
              <a:pPr/>
              <a:t>29</a:t>
            </a:fld>
            <a:endParaRPr lang="en-US" sz="1200" dirty="0" smtClean="0">
              <a:solidFill>
                <a:srgbClr val="00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Debris removal is an important ESF-3 (Public Works) function for LADOTD.  It is a time dependent process.  The public wants the roads clear and debris removed as fast as possible.  In 2012, Hurricane Isaac hit southeastern Louisiana and created a great deal of debris.  LADOTD Public Relations wanted a simple to use map to display the Department’s process on debris removal along state-maintained roads.  Daily progress was provided by a contractor, incorporated into a time-enabled geodatabase feature class, and update daily.  ArcGIS Online provided the simple user-interface and even supported time-enabled data.  In the Time-Enabled Map Application Template, users can watch the progress of the debris removal effort as colors move from red and orange to green.  The map also supports pop-ups to allow the user to query a specific line segment and get the data for it.</a:t>
            </a:r>
            <a:endParaRPr lang="en-US" dirty="0" smtClean="0"/>
          </a:p>
        </p:txBody>
      </p:sp>
    </p:spTree>
    <p:extLst>
      <p:ext uri="{BB962C8B-B14F-4D97-AF65-F5344CB8AC3E}">
        <p14:creationId xmlns:p14="http://schemas.microsoft.com/office/powerpoint/2010/main" val="283826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In 2002, Louisiana experienced two hurricane landfalls; Hurricane Isidore and Hurricane Lili.  Enterprise GIS was new at LADOTD, but was able to provide situation awareness, using ArcIMS, the state-of-the-art web-based GIS technology, at that time.  Users were able to identify and click on a road closure to get additional information in an ASP-based pop-up screen.</a:t>
            </a:r>
            <a:endParaRPr lang="en-US" dirty="0"/>
          </a:p>
        </p:txBody>
      </p:sp>
      <p:sp>
        <p:nvSpPr>
          <p:cNvPr id="4" name="Slide Number Placeholder 3"/>
          <p:cNvSpPr>
            <a:spLocks noGrp="1"/>
          </p:cNvSpPr>
          <p:nvPr>
            <p:ph type="sldNum" sz="quarter" idx="10"/>
          </p:nvPr>
        </p:nvSpPr>
        <p:spPr/>
        <p:txBody>
          <a:bodyPr/>
          <a:lstStyle/>
          <a:p>
            <a:pPr>
              <a:defRPr/>
            </a:pPr>
            <a:fld id="{A389BCC7-A66A-4D56-A525-24295AE50523}" type="slidenum">
              <a:rPr lang="en-US" smtClean="0"/>
              <a:pPr>
                <a:defRPr/>
              </a:pPr>
              <a:t>3</a:t>
            </a:fld>
            <a:endParaRPr lang="en-US" dirty="0"/>
          </a:p>
        </p:txBody>
      </p:sp>
    </p:spTree>
    <p:extLst>
      <p:ext uri="{BB962C8B-B14F-4D97-AF65-F5344CB8AC3E}">
        <p14:creationId xmlns:p14="http://schemas.microsoft.com/office/powerpoint/2010/main" val="2310195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267C0685-A144-4FCA-AA8D-43ECBECB05C0}" type="slidenum">
              <a:rPr lang="en-US" sz="1200" smtClean="0">
                <a:solidFill>
                  <a:srgbClr val="000000"/>
                </a:solidFill>
              </a:rPr>
              <a:pPr/>
              <a:t>30</a:t>
            </a:fld>
            <a:endParaRPr lang="en-US" sz="1200" dirty="0"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During extremely inclement weather events, state offices are closed by order of the Louisiana Commissioner of Administration.  The closures are done, primarily, on a Parish by Parish basis.  It is important for the public to, as well as, state workers to be aware of these closures.  As orders are issued, a map is updated to show the closed parishes.</a:t>
            </a:r>
            <a:endParaRPr lang="en-US" dirty="0" smtClean="0"/>
          </a:p>
        </p:txBody>
      </p:sp>
    </p:spTree>
    <p:extLst>
      <p:ext uri="{BB962C8B-B14F-4D97-AF65-F5344CB8AC3E}">
        <p14:creationId xmlns:p14="http://schemas.microsoft.com/office/powerpoint/2010/main" val="2622269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6CE2C1D-47A3-4DB6-8FE4-AA9F9A9EC243}" type="slidenum">
              <a:rPr lang="en-US" sz="1200" smtClean="0">
                <a:solidFill>
                  <a:srgbClr val="000000"/>
                </a:solidFill>
              </a:rPr>
              <a:pPr/>
              <a:t>31</a:t>
            </a:fld>
            <a:endParaRPr lang="en-US" sz="1200" dirty="0"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Emergency Evacuating Routes are the backend of the Louisiana Emergency Evacuation Plan.  It is essential that both state officials and the public are on the same page with respect to what are and what are not official Emergency Evacuation Routes.  Pop-ups help provide specific information about a particular map feature.</a:t>
            </a:r>
            <a:endParaRPr lang="en-US" dirty="0" smtClean="0"/>
          </a:p>
        </p:txBody>
      </p:sp>
    </p:spTree>
    <p:extLst>
      <p:ext uri="{BB962C8B-B14F-4D97-AF65-F5344CB8AC3E}">
        <p14:creationId xmlns:p14="http://schemas.microsoft.com/office/powerpoint/2010/main" val="4126987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EA88F974-B8F6-40A1-807D-DBB2A2AFBB38}" type="slidenum">
              <a:rPr lang="en-US" sz="1200" smtClean="0">
                <a:solidFill>
                  <a:srgbClr val="000000"/>
                </a:solidFill>
              </a:rPr>
              <a:pPr/>
              <a:t>32</a:t>
            </a:fld>
            <a:endParaRPr lang="en-US" sz="1200" dirty="0" smtClean="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Floods are a major cause of depth, annually.  NOAA’s Advances Hydrologic Prediction Service (AHPS) provides river and stream gauge monitoring and forecasts.  This web map allows the user to find available gauges in the area of their interest.  They are colored by flood stage.  Wen clicked, the pop-up displays current information, as well as, a link to the real-time AHPS gauge website.</a:t>
            </a:r>
            <a:endParaRPr lang="en-US" dirty="0" smtClean="0"/>
          </a:p>
        </p:txBody>
      </p:sp>
    </p:spTree>
    <p:extLst>
      <p:ext uri="{BB962C8B-B14F-4D97-AF65-F5344CB8AC3E}">
        <p14:creationId xmlns:p14="http://schemas.microsoft.com/office/powerpoint/2010/main" val="965889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1D19BB4-F6D0-4B32-9C3A-A5DDCA307FE1}" type="slidenum">
              <a:rPr lang="en-US" sz="1200" smtClean="0">
                <a:solidFill>
                  <a:srgbClr val="000000"/>
                </a:solidFill>
              </a:rPr>
              <a:pPr/>
              <a:t>33</a:t>
            </a:fld>
            <a:endParaRPr lang="en-US" sz="1200" dirty="0" smtClean="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a Story Map with three maps.  It is used because as the viewer moves from one map to another, the map extent is maintained and you are looking at the same place, with different active content.  The active content is either real-time Weather Radar, from Iowa State University; Current Weather Watches, from NOAA; or Active Weather Warnings, also from NOAA.  All of these are web services and are automatically updated every 5 minutes.  The Watches and Warnings provide clickable pop-s with links to the actual text advisory.</a:t>
            </a:r>
            <a:endParaRPr lang="en-US" dirty="0" smtClean="0"/>
          </a:p>
        </p:txBody>
      </p:sp>
    </p:spTree>
    <p:extLst>
      <p:ext uri="{BB962C8B-B14F-4D97-AF65-F5344CB8AC3E}">
        <p14:creationId xmlns:p14="http://schemas.microsoft.com/office/powerpoint/2010/main" val="550253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36CE2C1D-47A3-4DB6-8FE4-AA9F9A9EC243}" type="slidenum">
              <a:rPr lang="en-US" sz="1200" smtClean="0">
                <a:solidFill>
                  <a:srgbClr val="000000"/>
                </a:solidFill>
              </a:rPr>
              <a:pPr/>
              <a:t>34</a:t>
            </a:fld>
            <a:endParaRPr lang="en-US" sz="1200" dirty="0"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In January, 2016, he Mississippi River reached unprecedented flood levels.  As the flood moved downstream federal resources captured imagery at near-high-water stages along the river.  This ArcGIS Online site provides users with that imagery, which was available within d few days of acquisition.  These services were also available to ArcGIS Desktop users through Open GIS Consortium (OGC) image services.</a:t>
            </a:r>
          </a:p>
          <a:p>
            <a:pPr eaLnBrk="1" hangingPunct="1"/>
            <a:endParaRPr lang="en-US" dirty="0" smtClean="0"/>
          </a:p>
        </p:txBody>
      </p:sp>
    </p:spTree>
    <p:extLst>
      <p:ext uri="{BB962C8B-B14F-4D97-AF65-F5344CB8AC3E}">
        <p14:creationId xmlns:p14="http://schemas.microsoft.com/office/powerpoint/2010/main" val="225868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03724EB5-9C41-4CA2-95C4-934FFD422BEE}" type="slidenum">
              <a:rPr lang="en-US" sz="1200" smtClean="0">
                <a:solidFill>
                  <a:srgbClr val="000000"/>
                </a:solidFill>
              </a:rPr>
              <a:pPr/>
              <a:t>35</a:t>
            </a:fld>
            <a:endParaRPr lang="en-US" sz="1200" dirty="0" smtClean="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Disaster relief funding for roads depends on the Functional Classification of a road.  This is a classification system, determined by the State DoT, local government, with guidance from the USDOT.  This ArcGIS Online web map allows any user, anywhere (on the Internet), to see, by the symbology, if a road is FHWA or FEMA reimbursable.  In addition, pop-ups provide a wan to explore and confirm the status of specific lines, with a click. </a:t>
            </a:r>
            <a:endParaRPr lang="en-US" dirty="0" smtClean="0"/>
          </a:p>
        </p:txBody>
      </p:sp>
    </p:spTree>
    <p:extLst>
      <p:ext uri="{BB962C8B-B14F-4D97-AF65-F5344CB8AC3E}">
        <p14:creationId xmlns:p14="http://schemas.microsoft.com/office/powerpoint/2010/main" val="3740878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6126D6F7-A77F-435B-89AC-594B2C203E17}" type="slidenum">
              <a:rPr lang="en-US" sz="1200" smtClean="0">
                <a:solidFill>
                  <a:srgbClr val="000000"/>
                </a:solidFill>
              </a:rPr>
              <a:pPr/>
              <a:t>36</a:t>
            </a:fld>
            <a:endParaRPr lang="en-US" sz="1200" dirty="0" smtClean="0">
              <a:solidFill>
                <a:srgbClr val="000000"/>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Supporting interoperability, while maintaining appropriate and secure access is accomplished through the use of “Groups.”  LADOTD and LADCFS collaborate on the DSNAP program.  LADCFS runs the sites, while LADOTD provides traffic and logistical support.  LADCFS determines the sites and provides these locations through a point web service, shared through ArcGIS Online to the DCFS – DOTD Data Share Group.  In this way, LADOTD AGO users, who are part of that group and consume and make maps and applications from that service.</a:t>
            </a:r>
            <a:endParaRPr lang="en-US" dirty="0" smtClean="0"/>
          </a:p>
        </p:txBody>
      </p:sp>
    </p:spTree>
    <p:extLst>
      <p:ext uri="{BB962C8B-B14F-4D97-AF65-F5344CB8AC3E}">
        <p14:creationId xmlns:p14="http://schemas.microsoft.com/office/powerpoint/2010/main" val="418661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16BFC33A-498A-4A44-B35F-17D32A499DE4}" type="slidenum">
              <a:rPr lang="en-US" sz="1200" smtClean="0">
                <a:solidFill>
                  <a:srgbClr val="000000"/>
                </a:solidFill>
              </a:rPr>
              <a:pPr/>
              <a:t>37</a:t>
            </a:fld>
            <a:endParaRPr lang="en-US" sz="1200" dirty="0" smtClean="0">
              <a:solidFill>
                <a:srgbClr val="000000"/>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Using the shared data, maps and apps can be created that take advantage of resources from both</a:t>
            </a:r>
            <a:r>
              <a:rPr lang="en-US" sz="1200" kern="1200" baseline="0" dirty="0" smtClean="0">
                <a:solidFill>
                  <a:schemeClr val="tx1"/>
                </a:solidFill>
                <a:effectLst/>
                <a:latin typeface="Arial" panose="020B0604020202020204" pitchFamily="34" charset="0"/>
                <a:ea typeface="+mn-ea"/>
                <a:cs typeface="+mn-cs"/>
              </a:rPr>
              <a:t> organizations.</a:t>
            </a:r>
            <a:endParaRPr lang="en-US" sz="1200" kern="1200" dirty="0" smtClean="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584264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FDB54EC9-C441-40CC-8143-7E3212C7EC2B}" type="slidenum">
              <a:rPr lang="en-US" sz="1200" smtClean="0">
                <a:solidFill>
                  <a:srgbClr val="000000"/>
                </a:solidFill>
              </a:rPr>
              <a:pPr/>
              <a:t>38</a:t>
            </a:fld>
            <a:endParaRPr lang="en-US" sz="1200" dirty="0" smtClean="0">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dirty="0" smtClean="0"/>
              <a:t>Today, enterprise GIS is based on a Service Oriented Architecture (SOA), where traditional Desktop GIS interacts with GIS services from GIS Servers, and web-based (Software as a Service, SaaS).  To make it work, data and services must be well documented and highly available.  When it is, users, both infernal and external, will use it </a:t>
            </a:r>
            <a:r>
              <a:rPr lang="en-US" smtClean="0"/>
              <a:t>and will want </a:t>
            </a:r>
            <a:r>
              <a:rPr lang="en-US" dirty="0" smtClean="0"/>
              <a:t>more.</a:t>
            </a:r>
            <a:endParaRPr lang="en-US" dirty="0" smtClean="0"/>
          </a:p>
        </p:txBody>
      </p:sp>
    </p:spTree>
    <p:extLst>
      <p:ext uri="{BB962C8B-B14F-4D97-AF65-F5344CB8AC3E}">
        <p14:creationId xmlns:p14="http://schemas.microsoft.com/office/powerpoint/2010/main" val="2237321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For more information contact Jim Mitchell, at: jim.mitchell@la.gov</a:t>
            </a:r>
            <a:r>
              <a:rPr lang="en-US" baseline="0" dirty="0" smtClean="0"/>
              <a:t> or 225-3479-1881.</a:t>
            </a:r>
            <a:endParaRPr lang="en-US" dirty="0" smtClean="0"/>
          </a:p>
        </p:txBody>
      </p:sp>
      <p:sp>
        <p:nvSpPr>
          <p:cNvPr id="4" name="Slide Number Placeholder 3"/>
          <p:cNvSpPr>
            <a:spLocks noGrp="1"/>
          </p:cNvSpPr>
          <p:nvPr>
            <p:ph type="sldNum" sz="quarter" idx="10"/>
          </p:nvPr>
        </p:nvSpPr>
        <p:spPr/>
        <p:txBody>
          <a:bodyPr/>
          <a:lstStyle/>
          <a:p>
            <a:pPr>
              <a:defRPr/>
            </a:pPr>
            <a:fld id="{A389BCC7-A66A-4D56-A525-24295AE50523}"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385835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8B262477-B951-4614-BC33-B68766EFDFAA}" type="slidenum">
              <a:rPr lang="en-US" sz="1200" smtClean="0">
                <a:solidFill>
                  <a:schemeClr val="tx1"/>
                </a:solidFill>
              </a:rPr>
              <a:pPr/>
              <a:t>4</a:t>
            </a:fld>
            <a:endParaRPr lang="en-US" sz="1200" dirty="0" smtClean="0">
              <a:solidFill>
                <a:schemeClr val="tx1"/>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A year before the Katrina, LADOTD and LA State Police (LSP) teamed up to create the Louisiana Emergency Evacuation Plan.  It started with a spatial analysis of residential locations (in red) and land surface elevations (background map).  As a result, three Phases were defined.  Phase I was the outer coast, outside of the Intercoastal Waterway (ICWW).  Phase II lies between the ICWW and Interstate 10.  Phase three involves Contraflow from New Orleans and the area surrounding Lake Pontchartrain, up to Interstate 12.  The I-10/I-12 corridor was built along the first relatively high ground across southern Louisiana.</a:t>
            </a:r>
            <a:endParaRPr lang="en-US" dirty="0" smtClean="0"/>
          </a:p>
        </p:txBody>
      </p:sp>
    </p:spTree>
    <p:extLst>
      <p:ext uri="{BB962C8B-B14F-4D97-AF65-F5344CB8AC3E}">
        <p14:creationId xmlns:p14="http://schemas.microsoft.com/office/powerpoint/2010/main" val="396480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E8C99324-EF0F-4499-A7AE-DDAD9B8B25D1}" type="slidenum">
              <a:rPr lang="en-US" sz="1200" smtClean="0">
                <a:solidFill>
                  <a:schemeClr val="tx1"/>
                </a:solidFill>
              </a:rPr>
              <a:pPr/>
              <a:t>5</a:t>
            </a:fld>
            <a:endParaRPr lang="en-US" sz="1200" dirty="0" smtClean="0">
              <a:solidFill>
                <a:schemeClr val="tx1"/>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Two Important features of this plan are 1) the phased approach and 2) the use of well-recognized and easily identifiable landmarks to delineate the phase boundaries.  This is the DRAFT map created by LSP for dissemination to the public.  LSP chose these colors.  After discussions, between LADOTD and LSP, the color scheme was “flipped” to show the Phase I area as red, Phase II as orange, and phase II as yellow. </a:t>
            </a:r>
            <a:endParaRPr lang="en-US" dirty="0" smtClean="0"/>
          </a:p>
        </p:txBody>
      </p:sp>
    </p:spTree>
    <p:extLst>
      <p:ext uri="{BB962C8B-B14F-4D97-AF65-F5344CB8AC3E}">
        <p14:creationId xmlns:p14="http://schemas.microsoft.com/office/powerpoint/2010/main" val="427085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E2CC75CC-BE01-41E6-B025-A436EF4291E9}" type="slidenum">
              <a:rPr lang="en-US" sz="1200" smtClean="0">
                <a:solidFill>
                  <a:schemeClr val="tx1"/>
                </a:solidFill>
              </a:rPr>
              <a:pPr/>
              <a:t>6</a:t>
            </a:fld>
            <a:endParaRPr lang="en-US" sz="1200" dirty="0" smtClean="0">
              <a:solidFill>
                <a:schemeClr val="tx1"/>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US" sz="1200" kern="1200" dirty="0" smtClean="0">
                <a:solidFill>
                  <a:schemeClr val="tx1"/>
                </a:solidFill>
                <a:effectLst/>
                <a:latin typeface="Arial" panose="020B0604020202020204" pitchFamily="34" charset="0"/>
                <a:ea typeface="+mn-ea"/>
                <a:cs typeface="+mn-cs"/>
              </a:rPr>
              <a:t>This is a brief description of the final stages of the LEEP.  A key point is that milestones are linked to the </a:t>
            </a:r>
            <a:r>
              <a:rPr lang="en-US" sz="1200" b="1" u="sng" kern="1200" dirty="0" smtClean="0">
                <a:solidFill>
                  <a:schemeClr val="tx1"/>
                </a:solidFill>
                <a:effectLst/>
                <a:latin typeface="Arial" panose="020B0604020202020204" pitchFamily="34" charset="0"/>
                <a:ea typeface="+mn-ea"/>
                <a:cs typeface="+mn-cs"/>
              </a:rPr>
              <a:t>time when tropical storm-force winds (39 mph) make landfall, in Louisiana</a:t>
            </a:r>
            <a:r>
              <a:rPr lang="en-US" sz="1200" kern="1200" dirty="0" smtClean="0">
                <a:solidFill>
                  <a:schemeClr val="tx1"/>
                </a:solidFill>
                <a:effectLst/>
                <a:latin typeface="Arial" panose="020B0604020202020204" pitchFamily="34" charset="0"/>
                <a:ea typeface="+mn-ea"/>
                <a:cs typeface="+mn-cs"/>
              </a:rPr>
              <a:t> (H-0 or “zero-hour”).  It is </a:t>
            </a:r>
            <a:r>
              <a:rPr lang="en-US" sz="1200" b="1" i="1" u="sng" kern="1200" dirty="0" smtClean="0">
                <a:solidFill>
                  <a:schemeClr val="tx1"/>
                </a:solidFill>
                <a:effectLst/>
                <a:latin typeface="Arial" panose="020B0604020202020204" pitchFamily="34" charset="0"/>
                <a:ea typeface="+mn-ea"/>
                <a:cs typeface="+mn-cs"/>
              </a:rPr>
              <a:t>NOT</a:t>
            </a:r>
            <a:r>
              <a:rPr lang="en-US" sz="1200" kern="1200" dirty="0" smtClean="0">
                <a:solidFill>
                  <a:schemeClr val="tx1"/>
                </a:solidFill>
                <a:effectLst/>
                <a:latin typeface="Arial" panose="020B0604020202020204" pitchFamily="34" charset="0"/>
                <a:ea typeface="+mn-ea"/>
                <a:cs typeface="+mn-cs"/>
              </a:rPr>
              <a:t> when the eye of the hurricane reaches land.  Tropical storm-force winds are strong enough to disrupt surface transportation systems; closing bridges, slowing traffic, blowing over vehicles.</a:t>
            </a:r>
          </a:p>
          <a:p>
            <a:r>
              <a:rPr lang="en-US" sz="1200" kern="1200" dirty="0" smtClean="0">
                <a:solidFill>
                  <a:schemeClr val="tx1"/>
                </a:solidFill>
                <a:effectLst/>
                <a:latin typeface="Arial" panose="020B0604020202020204" pitchFamily="34" charset="0"/>
                <a:ea typeface="+mn-ea"/>
                <a:cs typeface="+mn-cs"/>
              </a:rPr>
              <a:t>However, Katrina did not “follow this script.”  The initial forecast path, along Florida’s west coast, suddenly “jumped” across the Gulf of Mexico and headed toward southeast Louisiana.  This 72-hour timeline was actually started at H-49.5 and contraflow was kept active for 10 additional hours, until H+4.  Yet, it was still successful and represented the largest evacuation of a major metropolitan area, in history.</a:t>
            </a:r>
            <a:endParaRPr lang="en-US" dirty="0" smtClean="0"/>
          </a:p>
        </p:txBody>
      </p:sp>
    </p:spTree>
    <p:extLst>
      <p:ext uri="{BB962C8B-B14F-4D97-AF65-F5344CB8AC3E}">
        <p14:creationId xmlns:p14="http://schemas.microsoft.com/office/powerpoint/2010/main" val="310391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A5002118-3D00-439C-91B0-B0B5F41DD926}" type="slidenum">
              <a:rPr lang="en-US" sz="1200" smtClean="0">
                <a:solidFill>
                  <a:schemeClr val="tx1"/>
                </a:solidFill>
              </a:rPr>
              <a:pPr/>
              <a:t>7</a:t>
            </a:fld>
            <a:endParaRPr lang="en-US" sz="1200" dirty="0" smtClean="0">
              <a:solidFill>
                <a:schemeClr val="tx1"/>
              </a:solidFill>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A million maps/brochures were produced for distribution to the public.  They included information on emergency evacuations, maps of routes, maps of interchanges, and how to enter and exit Contraflow.  The program was very effective, as measured by the great success in moving nearly 1.4 million people out of harm’s way.</a:t>
            </a:r>
            <a:endParaRPr lang="en-US" dirty="0" smtClean="0"/>
          </a:p>
        </p:txBody>
      </p:sp>
    </p:spTree>
    <p:extLst>
      <p:ext uri="{BB962C8B-B14F-4D97-AF65-F5344CB8AC3E}">
        <p14:creationId xmlns:p14="http://schemas.microsoft.com/office/powerpoint/2010/main" val="223571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60284BA4-F148-4A4B-A717-BE3EE15167DF}" type="slidenum">
              <a:rPr lang="en-US" sz="1200" smtClean="0">
                <a:solidFill>
                  <a:schemeClr val="tx1"/>
                </a:solidFill>
              </a:rPr>
              <a:pPr/>
              <a:t>8</a:t>
            </a:fld>
            <a:endParaRPr lang="en-US" sz="1200" dirty="0" smtClean="0">
              <a:solidFill>
                <a:schemeClr val="tx1"/>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HURREVAC is a program that is supported by FEMA, US Army Corps of Engineers, and NOAA.  It provides access to NHC advisories in a map interface.  Before a storm LADOTD GIS staff use this software to monitor the approaching storm.  Several different presentations are available.  This is the storm track and “error cone” on Friday morning 8/26/2005.  Note that at this time, the storm is headed to western Florida.  The actual storm path is displayed, just outside of the western margin of the cone of uncertainty.  In subsequent forecasts, the path moves markedly west, toward southeast Louisiana.</a:t>
            </a:r>
            <a:endParaRPr lang="en-US" dirty="0" smtClean="0"/>
          </a:p>
        </p:txBody>
      </p:sp>
    </p:spTree>
    <p:extLst>
      <p:ext uri="{BB962C8B-B14F-4D97-AF65-F5344CB8AC3E}">
        <p14:creationId xmlns:p14="http://schemas.microsoft.com/office/powerpoint/2010/main" val="392178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fld id="{876140FA-3F75-4A70-A5E3-A8A50BEC2A5A}" type="slidenum">
              <a:rPr lang="en-US" sz="1200" smtClean="0">
                <a:solidFill>
                  <a:schemeClr val="tx1"/>
                </a:solidFill>
              </a:rPr>
              <a:pPr/>
              <a:t>9</a:t>
            </a:fld>
            <a:endParaRPr lang="en-US" sz="1200" dirty="0" smtClean="0">
              <a:solidFill>
                <a:schemeClr val="tx1"/>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Arial" panose="020B0604020202020204" pitchFamily="34" charset="0"/>
                <a:ea typeface="+mn-ea"/>
                <a:cs typeface="+mn-cs"/>
              </a:rPr>
              <a:t>This is the same forecast of 8/26/2005, except that it depicts the wind swath associated with this forecast.  The blue zone represents tropical storm force winds, yellow is strong tropical storm -force winds, and red is hurricane-force winds.  Note that on Friday morning, about 50 hours before the storm hit (tropical storm-force winds reached Louisiana), the forecast track and winds are headed to Florida’s Apalachicola Peninsula.</a:t>
            </a:r>
            <a:endParaRPr lang="en-US" dirty="0" smtClean="0"/>
          </a:p>
        </p:txBody>
      </p:sp>
    </p:spTree>
    <p:extLst>
      <p:ext uri="{BB962C8B-B14F-4D97-AF65-F5344CB8AC3E}">
        <p14:creationId xmlns:p14="http://schemas.microsoft.com/office/powerpoint/2010/main" val="5743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DDCED3-08E7-4932-8F28-21B2B8BC6866}" type="slidenum">
              <a:rPr lang="en-US"/>
              <a:pPr>
                <a:defRPr/>
              </a:pPr>
              <a:t>‹#›</a:t>
            </a:fld>
            <a:endParaRPr lang="en-US" dirty="0"/>
          </a:p>
        </p:txBody>
      </p:sp>
    </p:spTree>
    <p:extLst>
      <p:ext uri="{BB962C8B-B14F-4D97-AF65-F5344CB8AC3E}">
        <p14:creationId xmlns:p14="http://schemas.microsoft.com/office/powerpoint/2010/main" val="215934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CA2173-EBC8-44A1-90F8-89B862D97772}" type="slidenum">
              <a:rPr lang="en-US"/>
              <a:pPr>
                <a:defRPr/>
              </a:pPr>
              <a:t>‹#›</a:t>
            </a:fld>
            <a:endParaRPr lang="en-US" dirty="0"/>
          </a:p>
        </p:txBody>
      </p:sp>
    </p:spTree>
    <p:extLst>
      <p:ext uri="{BB962C8B-B14F-4D97-AF65-F5344CB8AC3E}">
        <p14:creationId xmlns:p14="http://schemas.microsoft.com/office/powerpoint/2010/main" val="63684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344108-F47B-4210-A67B-B9B10D3A89E1}" type="slidenum">
              <a:rPr lang="en-US"/>
              <a:pPr>
                <a:defRPr/>
              </a:pPr>
              <a:t>‹#›</a:t>
            </a:fld>
            <a:endParaRPr lang="en-US" dirty="0"/>
          </a:p>
        </p:txBody>
      </p:sp>
    </p:spTree>
    <p:extLst>
      <p:ext uri="{BB962C8B-B14F-4D97-AF65-F5344CB8AC3E}">
        <p14:creationId xmlns:p14="http://schemas.microsoft.com/office/powerpoint/2010/main" val="283284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A6D9E0F-4312-4363-92E6-F9A83C4284DB}" type="slidenum">
              <a:rPr lang="en-US"/>
              <a:pPr>
                <a:defRPr/>
              </a:pPr>
              <a:t>‹#›</a:t>
            </a:fld>
            <a:endParaRPr lang="en-US" dirty="0"/>
          </a:p>
        </p:txBody>
      </p:sp>
    </p:spTree>
    <p:extLst>
      <p:ext uri="{BB962C8B-B14F-4D97-AF65-F5344CB8AC3E}">
        <p14:creationId xmlns:p14="http://schemas.microsoft.com/office/powerpoint/2010/main" val="161583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7CA6ACE-ED3B-4911-84AA-C87A71505E09}" type="slidenum">
              <a:rPr lang="en-US"/>
              <a:pPr>
                <a:defRPr/>
              </a:pPr>
              <a:t>‹#›</a:t>
            </a:fld>
            <a:endParaRPr lang="en-US" dirty="0"/>
          </a:p>
        </p:txBody>
      </p:sp>
    </p:spTree>
    <p:extLst>
      <p:ext uri="{BB962C8B-B14F-4D97-AF65-F5344CB8AC3E}">
        <p14:creationId xmlns:p14="http://schemas.microsoft.com/office/powerpoint/2010/main" val="2242411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1F7DA27-C3C8-45E3-81DE-B016F84D03AC}" type="slidenum">
              <a:rPr lang="en-US"/>
              <a:pPr>
                <a:defRPr/>
              </a:pPr>
              <a:t>‹#›</a:t>
            </a:fld>
            <a:endParaRPr lang="en-US" dirty="0"/>
          </a:p>
        </p:txBody>
      </p:sp>
    </p:spTree>
    <p:extLst>
      <p:ext uri="{BB962C8B-B14F-4D97-AF65-F5344CB8AC3E}">
        <p14:creationId xmlns:p14="http://schemas.microsoft.com/office/powerpoint/2010/main" val="398988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58F9EFF-6818-42B0-9FFC-811EBBD467F1}" type="slidenum">
              <a:rPr lang="en-US"/>
              <a:pPr>
                <a:defRPr/>
              </a:pPr>
              <a:t>‹#›</a:t>
            </a:fld>
            <a:endParaRPr lang="en-US" dirty="0"/>
          </a:p>
        </p:txBody>
      </p:sp>
    </p:spTree>
    <p:extLst>
      <p:ext uri="{BB962C8B-B14F-4D97-AF65-F5344CB8AC3E}">
        <p14:creationId xmlns:p14="http://schemas.microsoft.com/office/powerpoint/2010/main" val="106214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A1BA195-47DF-4B62-9F70-54E207122A6E}" type="slidenum">
              <a:rPr lang="en-US"/>
              <a:pPr>
                <a:defRPr/>
              </a:pPr>
              <a:t>‹#›</a:t>
            </a:fld>
            <a:endParaRPr lang="en-US" dirty="0"/>
          </a:p>
        </p:txBody>
      </p:sp>
    </p:spTree>
    <p:extLst>
      <p:ext uri="{BB962C8B-B14F-4D97-AF65-F5344CB8AC3E}">
        <p14:creationId xmlns:p14="http://schemas.microsoft.com/office/powerpoint/2010/main" val="3204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9C200F7-C46B-473D-A348-908B5EC481D3}" type="slidenum">
              <a:rPr lang="en-US"/>
              <a:pPr>
                <a:defRPr/>
              </a:pPr>
              <a:t>‹#›</a:t>
            </a:fld>
            <a:endParaRPr lang="en-US" dirty="0"/>
          </a:p>
        </p:txBody>
      </p:sp>
    </p:spTree>
    <p:extLst>
      <p:ext uri="{BB962C8B-B14F-4D97-AF65-F5344CB8AC3E}">
        <p14:creationId xmlns:p14="http://schemas.microsoft.com/office/powerpoint/2010/main" val="78398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07386A-977C-4B67-8F2C-07816B21E91F}" type="slidenum">
              <a:rPr lang="en-US"/>
              <a:pPr>
                <a:defRPr/>
              </a:pPr>
              <a:t>‹#›</a:t>
            </a:fld>
            <a:endParaRPr lang="en-US" dirty="0"/>
          </a:p>
        </p:txBody>
      </p:sp>
    </p:spTree>
    <p:extLst>
      <p:ext uri="{BB962C8B-B14F-4D97-AF65-F5344CB8AC3E}">
        <p14:creationId xmlns:p14="http://schemas.microsoft.com/office/powerpoint/2010/main" val="221024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418D93B-BFAD-4C06-AF58-A0F79DDD7C24}" type="slidenum">
              <a:rPr lang="en-US"/>
              <a:pPr>
                <a:defRPr/>
              </a:pPr>
              <a:t>‹#›</a:t>
            </a:fld>
            <a:endParaRPr lang="en-US" dirty="0"/>
          </a:p>
        </p:txBody>
      </p:sp>
    </p:spTree>
    <p:extLst>
      <p:ext uri="{BB962C8B-B14F-4D97-AF65-F5344CB8AC3E}">
        <p14:creationId xmlns:p14="http://schemas.microsoft.com/office/powerpoint/2010/main" val="404439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eaLnBrk="1" hangingPunct="1">
              <a:defRPr sz="1400">
                <a:solidFill>
                  <a:schemeClr val="tx1"/>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ctr" eaLnBrk="1" hangingPunct="1">
              <a:defRPr sz="1400">
                <a:solidFill>
                  <a:schemeClr val="tx1"/>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8" rIns="91415" bIns="45708" numCol="1" anchor="t" anchorCtr="0" compatLnSpc="1">
            <a:prstTxWarp prst="textNoShape">
              <a:avLst/>
            </a:prstTxWarp>
          </a:bodyPr>
          <a:lstStyle>
            <a:lvl1pPr algn="r" eaLnBrk="1" hangingPunct="1">
              <a:defRPr sz="1400">
                <a:solidFill>
                  <a:schemeClr val="tx1"/>
                </a:solidFill>
              </a:defRPr>
            </a:lvl1pPr>
          </a:lstStyle>
          <a:p>
            <a:pPr>
              <a:defRPr/>
            </a:pPr>
            <a:fld id="{98B755D1-FEF8-432B-BF9A-DDCFE79A481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76200"/>
            <a:ext cx="8839200" cy="2514600"/>
          </a:xfrm>
        </p:spPr>
        <p:txBody>
          <a:bodyPr anchor="ctr"/>
          <a:lstStyle/>
          <a:p>
            <a:pPr eaLnBrk="1" hangingPunct="1"/>
            <a:r>
              <a:rPr lang="en-US" sz="4400" dirty="0" smtClean="0">
                <a:solidFill>
                  <a:schemeClr val="bg1"/>
                </a:solidFill>
              </a:rPr>
              <a:t>Katrina- Lessons Learned</a:t>
            </a:r>
            <a:br>
              <a:rPr lang="en-US" sz="4400" dirty="0" smtClean="0">
                <a:solidFill>
                  <a:schemeClr val="bg1"/>
                </a:solidFill>
              </a:rPr>
            </a:br>
            <a:r>
              <a:rPr lang="en-US" sz="4400" dirty="0" smtClean="0">
                <a:solidFill>
                  <a:schemeClr val="bg1"/>
                </a:solidFill>
              </a:rPr>
              <a:t>and</a:t>
            </a:r>
            <a:br>
              <a:rPr lang="en-US" sz="4400" dirty="0" smtClean="0">
                <a:solidFill>
                  <a:schemeClr val="bg1"/>
                </a:solidFill>
              </a:rPr>
            </a:br>
            <a:r>
              <a:rPr lang="en-US" sz="4400" dirty="0" smtClean="0">
                <a:solidFill>
                  <a:schemeClr val="bg1"/>
                </a:solidFill>
              </a:rPr>
              <a:t>How GIS Can Do It Better, Now</a:t>
            </a:r>
          </a:p>
        </p:txBody>
      </p:sp>
      <p:sp>
        <p:nvSpPr>
          <p:cNvPr id="3075" name="Rectangle 3"/>
          <p:cNvSpPr>
            <a:spLocks noGrp="1" noChangeArrowheads="1"/>
          </p:cNvSpPr>
          <p:nvPr>
            <p:ph type="subTitle" idx="1"/>
          </p:nvPr>
        </p:nvSpPr>
        <p:spPr>
          <a:xfrm>
            <a:off x="152400" y="5562600"/>
            <a:ext cx="8839200" cy="1295400"/>
          </a:xfrm>
        </p:spPr>
        <p:txBody>
          <a:bodyPr/>
          <a:lstStyle/>
          <a:p>
            <a:pPr eaLnBrk="1" hangingPunct="1">
              <a:lnSpc>
                <a:spcPct val="90000"/>
              </a:lnSpc>
            </a:pPr>
            <a:r>
              <a:rPr lang="en-US" dirty="0" smtClean="0">
                <a:solidFill>
                  <a:schemeClr val="bg1"/>
                </a:solidFill>
              </a:rPr>
              <a:t>by James E. Mitchell, Ph. D, </a:t>
            </a:r>
          </a:p>
          <a:p>
            <a:pPr eaLnBrk="1" hangingPunct="1">
              <a:lnSpc>
                <a:spcPct val="90000"/>
              </a:lnSpc>
            </a:pPr>
            <a:r>
              <a:rPr lang="en-US" dirty="0" smtClean="0">
                <a:solidFill>
                  <a:schemeClr val="bg1"/>
                </a:solidFill>
              </a:rPr>
              <a:t>Presented at the ESRI International Users Conference</a:t>
            </a:r>
          </a:p>
          <a:p>
            <a:pPr eaLnBrk="1" hangingPunct="1">
              <a:lnSpc>
                <a:spcPct val="90000"/>
              </a:lnSpc>
            </a:pPr>
            <a:r>
              <a:rPr lang="en-US" dirty="0" smtClean="0">
                <a:solidFill>
                  <a:schemeClr val="bg1"/>
                </a:solidFill>
              </a:rPr>
              <a:t>June,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48000" y="2514600"/>
            <a:ext cx="29718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407988" y="152400"/>
            <a:ext cx="83724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800" dirty="0">
                <a:solidFill>
                  <a:schemeClr val="bg1"/>
                </a:solidFill>
              </a:rPr>
              <a:t>HURREVAC – 0-Hour</a:t>
            </a:r>
          </a:p>
          <a:p>
            <a:pPr algn="ctr" eaLnBrk="1" hangingPunct="1">
              <a:spcBef>
                <a:spcPct val="0"/>
              </a:spcBef>
              <a:buFontTx/>
              <a:buNone/>
            </a:pPr>
            <a:r>
              <a:rPr lang="en-US" sz="2800" dirty="0">
                <a:solidFill>
                  <a:schemeClr val="bg1"/>
                </a:solidFill>
              </a:rPr>
              <a:t>54-hour Forecast Position at 4 PM CDT Friday 8/26</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ATRINA72HRfromTropWindR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762000"/>
            <a:ext cx="4662488"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609600" y="0"/>
            <a:ext cx="919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4400" dirty="0">
                <a:solidFill>
                  <a:schemeClr val="bg1"/>
                </a:solidFill>
              </a:rPr>
              <a:t>Pre-storm Information Delivery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76200"/>
            <a:ext cx="8991600" cy="1143000"/>
          </a:xfrm>
        </p:spPr>
        <p:txBody>
          <a:bodyPr/>
          <a:lstStyle/>
          <a:p>
            <a:pPr eaLnBrk="1" hangingPunct="1"/>
            <a:r>
              <a:rPr lang="en-US" sz="4000" dirty="0" smtClean="0">
                <a:solidFill>
                  <a:schemeClr val="bg1"/>
                </a:solidFill>
              </a:rPr>
              <a:t>Situational Awareness – Flooding</a:t>
            </a:r>
            <a:br>
              <a:rPr lang="en-US" sz="4000" dirty="0" smtClean="0">
                <a:solidFill>
                  <a:schemeClr val="bg1"/>
                </a:solidFill>
              </a:rPr>
            </a:br>
            <a:r>
              <a:rPr lang="en-US" sz="4000" dirty="0" smtClean="0">
                <a:solidFill>
                  <a:schemeClr val="bg1"/>
                </a:solidFill>
              </a:rPr>
              <a:t>USGS HydroWatch ArcIMS site</a:t>
            </a:r>
          </a:p>
        </p:txBody>
      </p:sp>
      <p:pic>
        <p:nvPicPr>
          <p:cNvPr id="23555" name="Picture 4" descr="Hydrowatch_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88" y="1220788"/>
            <a:ext cx="73136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1143000"/>
          </a:xfrm>
        </p:spPr>
        <p:txBody>
          <a:bodyPr/>
          <a:lstStyle/>
          <a:p>
            <a:pPr eaLnBrk="1" hangingPunct="1"/>
            <a:r>
              <a:rPr lang="en-US" sz="4000" dirty="0" smtClean="0">
                <a:solidFill>
                  <a:schemeClr val="bg1"/>
                </a:solidFill>
              </a:rPr>
              <a:t>Real-time Weather Data</a:t>
            </a:r>
            <a:br>
              <a:rPr lang="en-US" sz="4000" dirty="0" smtClean="0">
                <a:solidFill>
                  <a:schemeClr val="bg1"/>
                </a:solidFill>
              </a:rPr>
            </a:br>
            <a:r>
              <a:rPr lang="en-US" sz="4000" dirty="0" smtClean="0">
                <a:solidFill>
                  <a:schemeClr val="bg1"/>
                </a:solidFill>
              </a:rPr>
              <a:t>Delivered by Meteorlogix</a:t>
            </a:r>
          </a:p>
        </p:txBody>
      </p:sp>
      <p:pic>
        <p:nvPicPr>
          <p:cNvPr id="27651" name="Picture 5" descr="katrina_mosai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447800"/>
            <a:ext cx="519271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570038" y="6096000"/>
            <a:ext cx="5919787" cy="400050"/>
          </a:xfrm>
          <a:prstGeom prst="rect">
            <a:avLst/>
          </a:prstGeom>
          <a:noFill/>
        </p:spPr>
        <p:txBody>
          <a:bodyPr wrap="none">
            <a:spAutoFit/>
          </a:bodyPr>
          <a:lstStyle/>
          <a:p>
            <a:pPr algn="ctr">
              <a:spcBef>
                <a:spcPct val="20000"/>
              </a:spcBef>
              <a:defRPr/>
            </a:pPr>
            <a:r>
              <a:rPr lang="en-US" sz="2000" dirty="0">
                <a:latin typeface="+mn-lt"/>
              </a:rPr>
              <a:t>Using ArcIMS Web Services and Web Applications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1143000"/>
          </a:xfrm>
        </p:spPr>
        <p:txBody>
          <a:bodyPr/>
          <a:lstStyle/>
          <a:p>
            <a:pPr eaLnBrk="1" hangingPunct="1"/>
            <a:r>
              <a:rPr lang="en-US" sz="4000" dirty="0" smtClean="0">
                <a:solidFill>
                  <a:schemeClr val="bg1"/>
                </a:solidFill>
              </a:rPr>
              <a:t>Search &amp; Rescue Operational Grid</a:t>
            </a:r>
          </a:p>
        </p:txBody>
      </p:sp>
      <p:pic>
        <p:nvPicPr>
          <p:cNvPr id="29699" name="Picture 4" descr="Katrina_Op_G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69056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478729"/>
            <a:ext cx="8229600" cy="1521333"/>
          </a:xfrm>
        </p:spPr>
        <p:txBody>
          <a:bodyPr/>
          <a:lstStyle/>
          <a:p>
            <a:pPr eaLnBrk="1" hangingPunct="1"/>
            <a:r>
              <a:rPr lang="en-US" dirty="0" smtClean="0">
                <a:solidFill>
                  <a:schemeClr val="bg1"/>
                </a:solidFill>
              </a:rPr>
              <a:t>Finding Nursing Homes</a:t>
            </a:r>
          </a:p>
        </p:txBody>
      </p:sp>
      <p:pic>
        <p:nvPicPr>
          <p:cNvPr id="31747" name="Picture 5" descr="DHHAreaNursingHo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8013"/>
            <a:ext cx="9144000" cy="647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5"/>
          <p:cNvSpPr txBox="1">
            <a:spLocks noChangeArrowheads="1"/>
          </p:cNvSpPr>
          <p:nvPr/>
        </p:nvSpPr>
        <p:spPr bwMode="auto">
          <a:xfrm>
            <a:off x="90488" y="11113"/>
            <a:ext cx="89773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Post-Storm Damage Assessment - September 7, 2005 TM Image of New Orleans Area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1"/>
          <p:cNvGrpSpPr>
            <a:grpSpLocks/>
          </p:cNvGrpSpPr>
          <p:nvPr/>
        </p:nvGrpSpPr>
        <p:grpSpPr bwMode="auto">
          <a:xfrm>
            <a:off x="0" y="381000"/>
            <a:ext cx="9144000" cy="6553200"/>
            <a:chOff x="0" y="0"/>
            <a:chExt cx="5760" cy="4319"/>
          </a:xfrm>
        </p:grpSpPr>
        <p:pic>
          <p:nvPicPr>
            <p:cNvPr id="35844" name="Picture 5" descr="0902_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 y="2498"/>
              <a:ext cx="1428" cy="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Text Box 6"/>
            <p:cNvSpPr txBox="1">
              <a:spLocks noChangeArrowheads="1"/>
            </p:cNvSpPr>
            <p:nvPr/>
          </p:nvSpPr>
          <p:spPr bwMode="auto">
            <a:xfrm>
              <a:off x="3158" y="261"/>
              <a:ext cx="1214"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dirty="0"/>
                <a:t>LAKE PONTCHARTRAIN</a:t>
              </a:r>
            </a:p>
          </p:txBody>
        </p:sp>
        <p:sp>
          <p:nvSpPr>
            <p:cNvPr id="35847" name="Text Box 7"/>
            <p:cNvSpPr txBox="1">
              <a:spLocks noChangeArrowheads="1"/>
            </p:cNvSpPr>
            <p:nvPr/>
          </p:nvSpPr>
          <p:spPr bwMode="auto">
            <a:xfrm rot="-917325">
              <a:off x="2736" y="3264"/>
              <a:ext cx="1008"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200" dirty="0"/>
                <a:t>MISSISSIPPI RIVER</a:t>
              </a:r>
            </a:p>
          </p:txBody>
        </p:sp>
        <p:sp>
          <p:nvSpPr>
            <p:cNvPr id="35848" name="Rectangle 8"/>
            <p:cNvSpPr>
              <a:spLocks noChangeArrowheads="1"/>
            </p:cNvSpPr>
            <p:nvPr/>
          </p:nvSpPr>
          <p:spPr bwMode="auto">
            <a:xfrm>
              <a:off x="144" y="4032"/>
              <a:ext cx="1388" cy="1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5" tIns="45708" rIns="91415" bIns="4570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700" dirty="0"/>
                <a:t>NOTE: FLOODED AREA DATA PROVIDED BY FEMA</a:t>
              </a:r>
            </a:p>
          </p:txBody>
        </p:sp>
      </p:grpSp>
      <p:sp>
        <p:nvSpPr>
          <p:cNvPr id="35843" name="Text Box 10"/>
          <p:cNvSpPr txBox="1">
            <a:spLocks noChangeArrowheads="1"/>
          </p:cNvSpPr>
          <p:nvPr/>
        </p:nvSpPr>
        <p:spPr bwMode="auto">
          <a:xfrm>
            <a:off x="76200" y="0"/>
            <a:ext cx="9525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Damage Assessment Maps from Imagery - September 2, 2005 2, 2005 Flooded Roads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733425"/>
          <a:ext cx="9144000" cy="6124575"/>
        </p:xfrm>
        <a:graphic>
          <a:graphicData uri="http://schemas.openxmlformats.org/presentationml/2006/ole">
            <mc:AlternateContent xmlns:mc="http://schemas.openxmlformats.org/markup-compatibility/2006">
              <mc:Choice xmlns:v="urn:schemas-microsoft-com:vml" Requires="v">
                <p:oleObj spid="_x0000_s37952" name="Chart" r:id="rId4" imgW="6086521" imgH="4076638" progId="Excel.Chart.8">
                  <p:embed/>
                </p:oleObj>
              </mc:Choice>
              <mc:Fallback>
                <p:oleObj name="Chart" r:id="rId4" imgW="6086521" imgH="4076638"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33425"/>
                        <a:ext cx="9144000" cy="6124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Text Box 3"/>
          <p:cNvSpPr txBox="1">
            <a:spLocks noChangeArrowheads="1"/>
          </p:cNvSpPr>
          <p:nvPr/>
        </p:nvSpPr>
        <p:spPr bwMode="auto">
          <a:xfrm>
            <a:off x="1219200" y="87313"/>
            <a:ext cx="6477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Estimated Flooded Roadways, by Parish - September 2, 2005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44488" y="228600"/>
            <a:ext cx="8610600" cy="1143000"/>
          </a:xfrm>
        </p:spPr>
        <p:txBody>
          <a:bodyPr/>
          <a:lstStyle/>
          <a:p>
            <a:pPr eaLnBrk="1" hangingPunct="1"/>
            <a:r>
              <a:rPr lang="en-US" sz="3200" dirty="0" smtClean="0">
                <a:solidFill>
                  <a:schemeClr val="bg1"/>
                </a:solidFill>
              </a:rPr>
              <a:t>Situational Awareness – Paper Maps of</a:t>
            </a:r>
            <a:br>
              <a:rPr lang="en-US" sz="3200" dirty="0" smtClean="0">
                <a:solidFill>
                  <a:schemeClr val="bg1"/>
                </a:solidFill>
              </a:rPr>
            </a:br>
            <a:r>
              <a:rPr lang="en-US" sz="3200" dirty="0" smtClean="0">
                <a:solidFill>
                  <a:schemeClr val="bg1"/>
                </a:solidFill>
              </a:rPr>
              <a:t>Flooded Street Elevations for Rescue Vehicles</a:t>
            </a:r>
          </a:p>
        </p:txBody>
      </p:sp>
      <p:pic>
        <p:nvPicPr>
          <p:cNvPr id="39939" name="Picture 4" descr="OrleansStEl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371600"/>
            <a:ext cx="77692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838200"/>
          </a:xfrm>
        </p:spPr>
        <p:txBody>
          <a:bodyPr/>
          <a:lstStyle/>
          <a:p>
            <a:r>
              <a:rPr lang="en-US" sz="4000" dirty="0" smtClean="0">
                <a:solidFill>
                  <a:schemeClr val="bg1"/>
                </a:solidFill>
              </a:rPr>
              <a:t>1998 Hurricane Georges</a:t>
            </a:r>
          </a:p>
        </p:txBody>
      </p:sp>
      <p:grpSp>
        <p:nvGrpSpPr>
          <p:cNvPr id="4099" name="Group 2"/>
          <p:cNvGrpSpPr>
            <a:grpSpLocks/>
          </p:cNvGrpSpPr>
          <p:nvPr/>
        </p:nvGrpSpPr>
        <p:grpSpPr bwMode="auto">
          <a:xfrm>
            <a:off x="1320800" y="976313"/>
            <a:ext cx="6478588" cy="2452687"/>
            <a:chOff x="1320246" y="1214437"/>
            <a:chExt cx="6478727" cy="2453348"/>
          </a:xfrm>
        </p:grpSpPr>
        <p:pic>
          <p:nvPicPr>
            <p:cNvPr id="41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246" y="1214437"/>
              <a:ext cx="3133022" cy="245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773" y="1219200"/>
              <a:ext cx="3124200" cy="244858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4370388"/>
            <a:ext cx="64452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2"/>
          <p:cNvSpPr txBox="1">
            <a:spLocks noChangeArrowheads="1"/>
          </p:cNvSpPr>
          <p:nvPr/>
        </p:nvSpPr>
        <p:spPr bwMode="auto">
          <a:xfrm>
            <a:off x="457200" y="35814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5" tIns="45708" rIns="91415" bIns="4570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4000" dirty="0">
                <a:solidFill>
                  <a:schemeClr val="bg1"/>
                </a:solidFill>
              </a:rPr>
              <a:t>2004 Hurricane Ivan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6200"/>
            <a:ext cx="8229600" cy="1143000"/>
          </a:xfrm>
        </p:spPr>
        <p:txBody>
          <a:bodyPr/>
          <a:lstStyle/>
          <a:p>
            <a:pPr eaLnBrk="1" hangingPunct="1"/>
            <a:r>
              <a:rPr lang="en-US" sz="3200" dirty="0" smtClean="0">
                <a:solidFill>
                  <a:schemeClr val="bg1"/>
                </a:solidFill>
              </a:rPr>
              <a:t>Damage Assessment – Moveable Bridges</a:t>
            </a:r>
          </a:p>
        </p:txBody>
      </p:sp>
      <p:pic>
        <p:nvPicPr>
          <p:cNvPr id="41987" name="Picture 5" descr="MovableBridges_a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8388"/>
            <a:ext cx="731361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preferRelativeResize="0">
            <a:picLocks noChangeArrowheads="1"/>
          </p:cNvPicPr>
          <p:nvPr/>
        </p:nvPicPr>
        <p:blipFill>
          <a:blip r:embed="rId3" cstate="print">
            <a:extLst>
              <a:ext uri="{28A0092B-C50C-407E-A947-70E740481C1C}">
                <a14:useLocalDpi xmlns:a14="http://schemas.microsoft.com/office/drawing/2010/main" val="0"/>
              </a:ext>
            </a:extLst>
          </a:blip>
          <a:srcRect l="5006" t="7777" r="6635" b="4416"/>
          <a:stretch>
            <a:fillRect/>
          </a:stretch>
        </p:blipFill>
        <p:spPr bwMode="auto">
          <a:xfrm>
            <a:off x="228600" y="330927"/>
            <a:ext cx="8693331" cy="591747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5"/>
          <p:cNvSpPr txBox="1">
            <a:spLocks noChangeArrowheads="1"/>
          </p:cNvSpPr>
          <p:nvPr/>
        </p:nvSpPr>
        <p:spPr bwMode="auto">
          <a:xfrm>
            <a:off x="0" y="0"/>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600" dirty="0" smtClean="0">
                <a:solidFill>
                  <a:schemeClr val="bg1"/>
                </a:solidFill>
              </a:rPr>
              <a:t>LADOTD  Planning Map Showing Routes Eligible for FHWA or FEMA Aid Funding</a:t>
            </a:r>
            <a:endParaRPr lang="en-US" sz="1600" dirty="0">
              <a:solidFill>
                <a:schemeClr val="bg1"/>
              </a:solidFill>
            </a:endParaRPr>
          </a:p>
        </p:txBody>
      </p:sp>
      <p:sp>
        <p:nvSpPr>
          <p:cNvPr id="4" name="Text Box 5"/>
          <p:cNvSpPr txBox="1">
            <a:spLocks noChangeArrowheads="1"/>
          </p:cNvSpPr>
          <p:nvPr/>
        </p:nvSpPr>
        <p:spPr bwMode="auto">
          <a:xfrm>
            <a:off x="76200" y="62484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1600" dirty="0" smtClean="0">
                <a:solidFill>
                  <a:schemeClr val="bg1"/>
                </a:solidFill>
              </a:rPr>
              <a:t>In 2005, the LADOTD road databases only included</a:t>
            </a:r>
          </a:p>
          <a:p>
            <a:pPr algn="ctr" eaLnBrk="1" hangingPunct="1">
              <a:spcBef>
                <a:spcPct val="0"/>
              </a:spcBef>
              <a:buFontTx/>
              <a:buNone/>
            </a:pPr>
            <a:r>
              <a:rPr lang="en-US" sz="1600" dirty="0" smtClean="0">
                <a:solidFill>
                  <a:schemeClr val="bg1"/>
                </a:solidFill>
              </a:rPr>
              <a:t>a single-line representation of state-maintained roads</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smtClean="0">
                <a:solidFill>
                  <a:schemeClr val="bg1"/>
                </a:solidFill>
              </a:rPr>
              <a:t>Levees and Pump Stations</a:t>
            </a:r>
            <a:br>
              <a:rPr lang="en-US" sz="4000" dirty="0" smtClean="0">
                <a:solidFill>
                  <a:schemeClr val="bg1"/>
                </a:solidFill>
              </a:rPr>
            </a:br>
            <a:r>
              <a:rPr lang="en-US" sz="4000" dirty="0" smtClean="0">
                <a:solidFill>
                  <a:schemeClr val="bg1"/>
                </a:solidFill>
              </a:rPr>
              <a:t>Who knew?</a:t>
            </a:r>
          </a:p>
        </p:txBody>
      </p:sp>
      <p:pic>
        <p:nvPicPr>
          <p:cNvPr id="46083" name="Picture 5" descr="st_bern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133600"/>
            <a:ext cx="52832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orleans_metro_11x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46300"/>
            <a:ext cx="52832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a:extLst>
              <a:ext uri="{28A0092B-C50C-407E-A947-70E740481C1C}">
                <a14:useLocalDpi xmlns:a14="http://schemas.microsoft.com/office/drawing/2010/main" val="0"/>
              </a:ext>
            </a:extLst>
          </a:blip>
          <a:srcRect l="4459" t="42223" r="20872" b="3334"/>
          <a:stretch>
            <a:fillRect/>
          </a:stretch>
        </p:blipFill>
        <p:spPr bwMode="auto">
          <a:xfrm>
            <a:off x="430213" y="352425"/>
            <a:ext cx="8332787"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Text Box 5"/>
          <p:cNvSpPr txBox="1">
            <a:spLocks noChangeArrowheads="1"/>
          </p:cNvSpPr>
          <p:nvPr/>
        </p:nvSpPr>
        <p:spPr bwMode="auto">
          <a:xfrm>
            <a:off x="1152525" y="17463"/>
            <a:ext cx="6772275"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Locating Search and Rescue Targets Using Grid-based Systems</a:t>
            </a:r>
          </a:p>
        </p:txBody>
      </p:sp>
      <p:sp>
        <p:nvSpPr>
          <p:cNvPr id="48132" name="Text Box 5"/>
          <p:cNvSpPr txBox="1">
            <a:spLocks noChangeArrowheads="1"/>
          </p:cNvSpPr>
          <p:nvPr/>
        </p:nvSpPr>
        <p:spPr bwMode="auto">
          <a:xfrm>
            <a:off x="0" y="6202363"/>
            <a:ext cx="9172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LADOTD 1-Minute Long/Lat Grid (red) and 500-Meter UTM US National Grid (green).  </a:t>
            </a:r>
          </a:p>
          <a:p>
            <a:pPr eaLnBrk="1" hangingPunct="1">
              <a:spcBef>
                <a:spcPct val="0"/>
              </a:spcBef>
              <a:buFontTx/>
              <a:buNone/>
            </a:pPr>
            <a:r>
              <a:rPr lang="en-US" sz="1800" dirty="0">
                <a:solidFill>
                  <a:schemeClr val="bg1"/>
                </a:solidFill>
              </a:rPr>
              <a:t>USNG created a problem, with overlapping grid cells at 90° W, in New Orleans East.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52400"/>
            <a:ext cx="8229600" cy="1143000"/>
          </a:xfrm>
        </p:spPr>
        <p:txBody>
          <a:bodyPr/>
          <a:lstStyle/>
          <a:p>
            <a:pPr eaLnBrk="1" hangingPunct="1"/>
            <a:r>
              <a:rPr lang="en-US" dirty="0" smtClean="0">
                <a:solidFill>
                  <a:schemeClr val="bg1"/>
                </a:solidFill>
              </a:rPr>
              <a:t>Mapping Debris Removal</a:t>
            </a:r>
          </a:p>
        </p:txBody>
      </p:sp>
      <p:sp>
        <p:nvSpPr>
          <p:cNvPr id="50179" name="Picture 4" descr="Debris_Collection_Acres"/>
          <p:cNvSpPr>
            <a:spLocks noGrp="1" noChangeAspect="1" noChangeArrowheads="1"/>
          </p:cNvSpPr>
          <p:nvPr>
            <p:ph idx="1"/>
          </p:nvPr>
        </p:nvSpPr>
        <p:spPr>
          <a:xfrm>
            <a:off x="1143000" y="919163"/>
            <a:ext cx="6858000" cy="5638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smtClean="0"/>
          </a:p>
        </p:txBody>
      </p:sp>
      <p:pic>
        <p:nvPicPr>
          <p:cNvPr id="50180" name="Picture 5" descr="Debris_Collection_Acres"/>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919163"/>
            <a:ext cx="6858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8229600" cy="1143000"/>
          </a:xfrm>
        </p:spPr>
        <p:txBody>
          <a:bodyPr/>
          <a:lstStyle/>
          <a:p>
            <a:pPr eaLnBrk="1" hangingPunct="1"/>
            <a:r>
              <a:rPr lang="en-US" sz="4000" dirty="0" smtClean="0">
                <a:solidFill>
                  <a:schemeClr val="bg1"/>
                </a:solidFill>
              </a:rPr>
              <a:t>Today GIS Web Services Are the Key to Interoperability</a:t>
            </a:r>
          </a:p>
        </p:txBody>
      </p:sp>
      <p:sp>
        <p:nvSpPr>
          <p:cNvPr id="52227" name="Rectangle 3"/>
          <p:cNvSpPr>
            <a:spLocks noGrp="1" noChangeArrowheads="1"/>
          </p:cNvSpPr>
          <p:nvPr>
            <p:ph type="body" idx="1"/>
          </p:nvPr>
        </p:nvSpPr>
        <p:spPr>
          <a:xfrm>
            <a:off x="152400" y="1447800"/>
            <a:ext cx="8839200" cy="5334000"/>
          </a:xfrm>
        </p:spPr>
        <p:txBody>
          <a:bodyPr/>
          <a:lstStyle/>
          <a:p>
            <a:pPr eaLnBrk="1" hangingPunct="1">
              <a:lnSpc>
                <a:spcPct val="90000"/>
              </a:lnSpc>
            </a:pPr>
            <a:r>
              <a:rPr lang="en-US" sz="2400" dirty="0" smtClean="0">
                <a:solidFill>
                  <a:schemeClr val="bg1"/>
                </a:solidFill>
              </a:rPr>
              <a:t>Data sharing is not sufficient to meet the real-time data demands of emergency operations – this requires </a:t>
            </a:r>
            <a:r>
              <a:rPr lang="en-US" sz="2400" u="sng" dirty="0" smtClean="0">
                <a:solidFill>
                  <a:schemeClr val="bg1"/>
                </a:solidFill>
              </a:rPr>
              <a:t>interoperability</a:t>
            </a:r>
            <a:br>
              <a:rPr lang="en-US" sz="2400" u="sng" dirty="0" smtClean="0">
                <a:solidFill>
                  <a:schemeClr val="bg1"/>
                </a:solidFill>
              </a:rPr>
            </a:br>
            <a:endParaRPr lang="en-US" sz="2400" u="sng" dirty="0" smtClean="0">
              <a:solidFill>
                <a:schemeClr val="bg1"/>
              </a:solidFill>
            </a:endParaRPr>
          </a:p>
          <a:p>
            <a:pPr lvl="1" eaLnBrk="1" hangingPunct="1">
              <a:lnSpc>
                <a:spcPct val="90000"/>
              </a:lnSpc>
            </a:pPr>
            <a:r>
              <a:rPr lang="en-US" sz="2000" dirty="0" smtClean="0">
                <a:solidFill>
                  <a:schemeClr val="bg1"/>
                </a:solidFill>
              </a:rPr>
              <a:t>Downloading and ingesting data (ETL) takes too much time</a:t>
            </a:r>
          </a:p>
          <a:p>
            <a:pPr lvl="1" eaLnBrk="1" hangingPunct="1">
              <a:lnSpc>
                <a:spcPct val="90000"/>
              </a:lnSpc>
            </a:pPr>
            <a:r>
              <a:rPr lang="en-US" sz="2000" dirty="0" smtClean="0">
                <a:solidFill>
                  <a:schemeClr val="bg1"/>
                </a:solidFill>
              </a:rPr>
              <a:t>Most ETL processes cannot keep up with real-time data streams</a:t>
            </a:r>
            <a:br>
              <a:rPr lang="en-US" sz="2000" dirty="0" smtClean="0">
                <a:solidFill>
                  <a:schemeClr val="bg1"/>
                </a:solidFill>
              </a:rPr>
            </a:br>
            <a:endParaRPr lang="en-US" sz="2000" dirty="0" smtClean="0">
              <a:solidFill>
                <a:schemeClr val="bg1"/>
              </a:solidFill>
            </a:endParaRPr>
          </a:p>
          <a:p>
            <a:pPr eaLnBrk="1" hangingPunct="1">
              <a:lnSpc>
                <a:spcPct val="90000"/>
              </a:lnSpc>
            </a:pPr>
            <a:r>
              <a:rPr lang="en-US" sz="2400" dirty="0" smtClean="0">
                <a:solidFill>
                  <a:schemeClr val="bg1"/>
                </a:solidFill>
              </a:rPr>
              <a:t>Service Oriented Architecture (SOA)</a:t>
            </a:r>
            <a:br>
              <a:rPr lang="en-US" sz="2400" dirty="0" smtClean="0">
                <a:solidFill>
                  <a:schemeClr val="bg1"/>
                </a:solidFill>
              </a:rPr>
            </a:br>
            <a:endParaRPr lang="en-US" sz="2400" dirty="0" smtClean="0">
              <a:solidFill>
                <a:schemeClr val="bg1"/>
              </a:solidFill>
            </a:endParaRPr>
          </a:p>
          <a:p>
            <a:pPr lvl="1" eaLnBrk="1" hangingPunct="1">
              <a:lnSpc>
                <a:spcPct val="90000"/>
              </a:lnSpc>
            </a:pPr>
            <a:r>
              <a:rPr lang="en-US" sz="2000" u="sng" dirty="0" smtClean="0">
                <a:solidFill>
                  <a:schemeClr val="bg1"/>
                </a:solidFill>
              </a:rPr>
              <a:t>Automated, seamless interoperability</a:t>
            </a:r>
            <a:r>
              <a:rPr lang="en-US" sz="2000" dirty="0" smtClean="0">
                <a:solidFill>
                  <a:schemeClr val="bg1"/>
                </a:solidFill>
              </a:rPr>
              <a:t> provide from the source are limited only by the source system and network availability</a:t>
            </a:r>
          </a:p>
          <a:p>
            <a:pPr lvl="1" eaLnBrk="1" hangingPunct="1">
              <a:lnSpc>
                <a:spcPct val="90000"/>
              </a:lnSpc>
            </a:pPr>
            <a:r>
              <a:rPr lang="en-US" sz="2000" u="sng" dirty="0" smtClean="0">
                <a:solidFill>
                  <a:schemeClr val="bg1"/>
                </a:solidFill>
              </a:rPr>
              <a:t>Authoritative data</a:t>
            </a:r>
            <a:r>
              <a:rPr lang="en-US" sz="2000" dirty="0" smtClean="0">
                <a:solidFill>
                  <a:schemeClr val="bg1"/>
                </a:solidFill>
              </a:rPr>
              <a:t> is provided directly from the source</a:t>
            </a:r>
          </a:p>
          <a:p>
            <a:pPr lvl="1" eaLnBrk="1" hangingPunct="1">
              <a:lnSpc>
                <a:spcPct val="90000"/>
              </a:lnSpc>
            </a:pPr>
            <a:r>
              <a:rPr lang="en-US" sz="2000" u="sng" dirty="0" smtClean="0">
                <a:solidFill>
                  <a:schemeClr val="bg1"/>
                </a:solidFill>
              </a:rPr>
              <a:t>Actionable information</a:t>
            </a:r>
            <a:r>
              <a:rPr lang="en-US" sz="2000" dirty="0" smtClean="0">
                <a:solidFill>
                  <a:schemeClr val="bg1"/>
                </a:solidFill>
              </a:rPr>
              <a:t> provide directly by GIS services to the consumer of the service – no ETL</a:t>
            </a:r>
          </a:p>
          <a:p>
            <a:pPr lvl="1" eaLnBrk="1" hangingPunct="1">
              <a:lnSpc>
                <a:spcPct val="90000"/>
              </a:lnSpc>
            </a:pPr>
            <a:r>
              <a:rPr lang="en-US" sz="2000" u="sng" dirty="0" smtClean="0">
                <a:solidFill>
                  <a:schemeClr val="bg1"/>
                </a:solidFill>
              </a:rPr>
              <a:t>Distribute information directly</a:t>
            </a:r>
            <a:r>
              <a:rPr lang="en-US" sz="2000" dirty="0" smtClean="0">
                <a:solidFill>
                  <a:schemeClr val="bg1"/>
                </a:solidFill>
              </a:rPr>
              <a:t> to desktop GIS or through AGO, web applications, and mobile devices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ArcGIS Server Services Folder</a:t>
            </a:r>
            <a:br>
              <a:rPr lang="en-US" sz="4000" dirty="0" smtClean="0">
                <a:solidFill>
                  <a:schemeClr val="bg1"/>
                </a:solidFill>
              </a:rPr>
            </a:br>
            <a:r>
              <a:rPr lang="en-US" sz="3200" dirty="0" smtClean="0">
                <a:solidFill>
                  <a:schemeClr val="bg1"/>
                </a:solidFill>
              </a:rPr>
              <a:t>http://GISweb.dotd.la.gov/ArcGIS/rest/services</a:t>
            </a:r>
          </a:p>
        </p:txBody>
      </p:sp>
      <p:pic>
        <p:nvPicPr>
          <p:cNvPr id="542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7315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76200"/>
            <a:ext cx="8991600" cy="1143000"/>
          </a:xfrm>
        </p:spPr>
        <p:txBody>
          <a:bodyPr/>
          <a:lstStyle/>
          <a:p>
            <a:pPr eaLnBrk="1" hangingPunct="1"/>
            <a:r>
              <a:rPr lang="en-US" sz="4000" dirty="0" smtClean="0">
                <a:solidFill>
                  <a:schemeClr val="bg1"/>
                </a:solidFill>
              </a:rPr>
              <a:t>LADOTD</a:t>
            </a:r>
            <a:br>
              <a:rPr lang="en-US" sz="4000" dirty="0" smtClean="0">
                <a:solidFill>
                  <a:schemeClr val="bg1"/>
                </a:solidFill>
              </a:rPr>
            </a:br>
            <a:r>
              <a:rPr lang="en-US" sz="4000" dirty="0" smtClean="0">
                <a:solidFill>
                  <a:schemeClr val="bg1"/>
                </a:solidFill>
              </a:rPr>
              <a:t>Emergency-Related Web Services</a:t>
            </a:r>
          </a:p>
        </p:txBody>
      </p:sp>
      <p:sp>
        <p:nvSpPr>
          <p:cNvPr id="12291" name="Rectangle 3"/>
          <p:cNvSpPr>
            <a:spLocks noGrp="1" noChangeArrowheads="1"/>
          </p:cNvSpPr>
          <p:nvPr>
            <p:ph type="body" idx="1"/>
          </p:nvPr>
        </p:nvSpPr>
        <p:spPr>
          <a:xfrm>
            <a:off x="152400" y="1371600"/>
            <a:ext cx="8839200" cy="5410200"/>
          </a:xfrm>
        </p:spPr>
        <p:txBody>
          <a:bodyPr/>
          <a:lstStyle/>
          <a:p>
            <a:pPr marL="0" indent="0" eaLnBrk="1" hangingPunct="1">
              <a:lnSpc>
                <a:spcPct val="90000"/>
              </a:lnSpc>
              <a:buFontTx/>
              <a:buNone/>
              <a:defRPr/>
            </a:pPr>
            <a:r>
              <a:rPr lang="en-US" sz="1600" b="1" dirty="0" smtClean="0">
                <a:solidFill>
                  <a:schemeClr val="bg1"/>
                </a:solidFill>
              </a:rPr>
              <a:t>	</a:t>
            </a:r>
            <a:r>
              <a:rPr lang="en-US" sz="1600" b="1" u="sng" dirty="0" smtClean="0">
                <a:solidFill>
                  <a:schemeClr val="bg1"/>
                </a:solidFill>
              </a:rPr>
              <a:t>Web Services Folder/Service Name</a:t>
            </a:r>
          </a:p>
          <a:p>
            <a:pPr eaLnBrk="1" hangingPunct="1">
              <a:lnSpc>
                <a:spcPct val="90000"/>
              </a:lnSpc>
              <a:defRPr/>
            </a:pPr>
            <a:r>
              <a:rPr lang="en-US" sz="1600" dirty="0" smtClean="0">
                <a:solidFill>
                  <a:schemeClr val="bg1"/>
                </a:solidFill>
              </a:rPr>
              <a:t>LADOTDAGO/AGO_LADOTD_Traffic_Cameras</a:t>
            </a:r>
          </a:p>
          <a:p>
            <a:pPr eaLnBrk="1" hangingPunct="1">
              <a:lnSpc>
                <a:spcPct val="90000"/>
              </a:lnSpc>
              <a:defRPr/>
            </a:pPr>
            <a:r>
              <a:rPr lang="en-US" sz="1600" dirty="0" smtClean="0">
                <a:solidFill>
                  <a:schemeClr val="bg1"/>
                </a:solidFill>
              </a:rPr>
              <a:t>LADOTDAGO/DOTD_Basemap</a:t>
            </a:r>
          </a:p>
          <a:p>
            <a:pPr eaLnBrk="1" hangingPunct="1">
              <a:lnSpc>
                <a:spcPct val="90000"/>
              </a:lnSpc>
              <a:defRPr/>
            </a:pPr>
            <a:r>
              <a:rPr lang="en-US" sz="1600" dirty="0" smtClean="0">
                <a:solidFill>
                  <a:schemeClr val="bg1"/>
                </a:solidFill>
              </a:rPr>
              <a:t>LADOTDAGO/LA_Airports</a:t>
            </a:r>
          </a:p>
          <a:p>
            <a:pPr eaLnBrk="1" hangingPunct="1">
              <a:lnSpc>
                <a:spcPct val="90000"/>
              </a:lnSpc>
              <a:defRPr/>
            </a:pPr>
            <a:r>
              <a:rPr lang="en-US" sz="1600" dirty="0" smtClean="0">
                <a:solidFill>
                  <a:schemeClr val="bg1"/>
                </a:solidFill>
              </a:rPr>
              <a:t>LADOTDAGO/LA_ClosedStateOffices</a:t>
            </a:r>
          </a:p>
          <a:p>
            <a:pPr eaLnBrk="1" hangingPunct="1">
              <a:lnSpc>
                <a:spcPct val="90000"/>
              </a:lnSpc>
              <a:defRPr/>
            </a:pPr>
            <a:r>
              <a:rPr lang="en-US" sz="1600" dirty="0" smtClean="0">
                <a:solidFill>
                  <a:schemeClr val="bg1"/>
                </a:solidFill>
              </a:rPr>
              <a:t>LADOTDAGO/LA_Emergency_Evac_Routes</a:t>
            </a:r>
          </a:p>
          <a:p>
            <a:pPr eaLnBrk="1" hangingPunct="1">
              <a:lnSpc>
                <a:spcPct val="90000"/>
              </a:lnSpc>
              <a:defRPr/>
            </a:pPr>
            <a:r>
              <a:rPr lang="en-US" sz="1600" dirty="0" smtClean="0">
                <a:solidFill>
                  <a:schemeClr val="bg1"/>
                </a:solidFill>
              </a:rPr>
              <a:t>LADOTDAGO/LA_Fed_Disaster_Eligiility</a:t>
            </a:r>
          </a:p>
          <a:p>
            <a:pPr eaLnBrk="1" hangingPunct="1">
              <a:lnSpc>
                <a:spcPct val="90000"/>
              </a:lnSpc>
              <a:defRPr/>
            </a:pPr>
            <a:r>
              <a:rPr lang="en-US" sz="1600" dirty="0" smtClean="0">
                <a:solidFill>
                  <a:schemeClr val="bg1"/>
                </a:solidFill>
              </a:rPr>
              <a:t>LADOTDAGO/LA_Posted_On_System_Bridges</a:t>
            </a:r>
          </a:p>
          <a:p>
            <a:pPr eaLnBrk="1" hangingPunct="1">
              <a:lnSpc>
                <a:spcPct val="90000"/>
              </a:lnSpc>
              <a:defRPr/>
            </a:pPr>
            <a:r>
              <a:rPr lang="en-US" sz="1600" dirty="0" smtClean="0">
                <a:solidFill>
                  <a:schemeClr val="bg1"/>
                </a:solidFill>
              </a:rPr>
              <a:t>LADOTDAGO/LADOTD_DebrisRemovalOperations</a:t>
            </a:r>
          </a:p>
          <a:p>
            <a:pPr eaLnBrk="1" hangingPunct="1">
              <a:lnSpc>
                <a:spcPct val="90000"/>
              </a:lnSpc>
              <a:defRPr/>
            </a:pPr>
            <a:r>
              <a:rPr lang="en-US" sz="1600" dirty="0" smtClean="0">
                <a:solidFill>
                  <a:schemeClr val="bg1"/>
                </a:solidFill>
              </a:rPr>
              <a:t>LADOTDAGO/LADOTD_Districts_and_Facilities</a:t>
            </a:r>
          </a:p>
          <a:p>
            <a:pPr eaLnBrk="1" hangingPunct="1">
              <a:lnSpc>
                <a:spcPct val="90000"/>
              </a:lnSpc>
              <a:defRPr/>
            </a:pPr>
            <a:r>
              <a:rPr lang="en-US" sz="1600" dirty="0" smtClean="0">
                <a:solidFill>
                  <a:schemeClr val="bg1"/>
                </a:solidFill>
              </a:rPr>
              <a:t>LADOTDAGO/LADOTD_Districts_LSP_Troops</a:t>
            </a:r>
          </a:p>
          <a:p>
            <a:pPr eaLnBrk="1" hangingPunct="1">
              <a:lnSpc>
                <a:spcPct val="90000"/>
              </a:lnSpc>
              <a:defRPr/>
            </a:pPr>
            <a:r>
              <a:rPr lang="en-US" sz="1600" dirty="0" smtClean="0">
                <a:solidFill>
                  <a:schemeClr val="bg1"/>
                </a:solidFill>
              </a:rPr>
              <a:t>LADOTDAGO/LADOTD_MAP_Routes</a:t>
            </a:r>
          </a:p>
          <a:p>
            <a:pPr eaLnBrk="1" hangingPunct="1">
              <a:lnSpc>
                <a:spcPct val="90000"/>
              </a:lnSpc>
              <a:defRPr/>
            </a:pPr>
            <a:r>
              <a:rPr lang="en-US" sz="1600" dirty="0" smtClean="0">
                <a:solidFill>
                  <a:schemeClr val="bg1"/>
                </a:solidFill>
              </a:rPr>
              <a:t>LADOTDAGO/Louisiana_DSNAP_Sites</a:t>
            </a:r>
          </a:p>
          <a:p>
            <a:pPr eaLnBrk="1" hangingPunct="1">
              <a:lnSpc>
                <a:spcPct val="90000"/>
              </a:lnSpc>
              <a:defRPr/>
            </a:pPr>
            <a:r>
              <a:rPr lang="en-US" sz="1600" dirty="0" smtClean="0">
                <a:solidFill>
                  <a:schemeClr val="bg1"/>
                </a:solidFill>
              </a:rPr>
              <a:t>LADOTDAGO/Psurge_StormSurge</a:t>
            </a:r>
          </a:p>
          <a:p>
            <a:pPr eaLnBrk="1" hangingPunct="1">
              <a:lnSpc>
                <a:spcPct val="90000"/>
              </a:lnSpc>
              <a:defRPr/>
            </a:pPr>
            <a:r>
              <a:rPr lang="en-US" sz="1600" dirty="0" smtClean="0">
                <a:solidFill>
                  <a:schemeClr val="bg1"/>
                </a:solidFill>
              </a:rPr>
              <a:t>LADOTDAGO/USACE_River_Gauges</a:t>
            </a:r>
          </a:p>
          <a:p>
            <a:pPr eaLnBrk="1" hangingPunct="1">
              <a:lnSpc>
                <a:spcPct val="90000"/>
              </a:lnSpc>
              <a:defRPr/>
            </a:pPr>
            <a:r>
              <a:rPr lang="en-US" sz="1600" dirty="0" smtClean="0">
                <a:solidFill>
                  <a:schemeClr val="bg1"/>
                </a:solidFill>
              </a:rPr>
              <a:t>LADOTDAGO/USGS_HydroWatch_Gauges</a:t>
            </a:r>
          </a:p>
          <a:p>
            <a:pPr eaLnBrk="1" hangingPunct="1">
              <a:lnSpc>
                <a:spcPct val="90000"/>
              </a:lnSpc>
              <a:defRPr/>
            </a:pPr>
            <a:r>
              <a:rPr lang="en-US" sz="1600" dirty="0" smtClean="0">
                <a:solidFill>
                  <a:schemeClr val="bg1"/>
                </a:solidFill>
              </a:rPr>
              <a:t>MapServicesCached/EvacuationRoutes</a:t>
            </a:r>
          </a:p>
          <a:p>
            <a:pPr eaLnBrk="1" hangingPunct="1">
              <a:lnSpc>
                <a:spcPct val="90000"/>
              </a:lnSpc>
              <a:defRPr/>
            </a:pPr>
            <a:r>
              <a:rPr lang="en-US" sz="1600" dirty="0" smtClean="0">
                <a:solidFill>
                  <a:schemeClr val="bg1"/>
                </a:solidFill>
              </a:rPr>
              <a:t>MapServicesCached/LADOTD_Levee_Centerlines</a:t>
            </a:r>
          </a:p>
          <a:p>
            <a:pPr eaLnBrk="1" hangingPunct="1">
              <a:lnSpc>
                <a:spcPct val="90000"/>
              </a:lnSpc>
              <a:defRPr/>
            </a:pPr>
            <a:r>
              <a:rPr lang="en-US" sz="1600" dirty="0" smtClean="0">
                <a:solidFill>
                  <a:schemeClr val="bg1"/>
                </a:solidFill>
              </a:rPr>
              <a:t>MapServicesCached/OperationsGrid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6705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LADOTD ArcGIS Online Home Page</a:t>
            </a:r>
          </a:p>
        </p:txBody>
      </p:sp>
      <p:sp>
        <p:nvSpPr>
          <p:cNvPr id="60420" name="Text Box 5"/>
          <p:cNvSpPr txBox="1">
            <a:spLocks noChangeArrowheads="1"/>
          </p:cNvSpPr>
          <p:nvPr/>
        </p:nvSpPr>
        <p:spPr bwMode="auto">
          <a:xfrm>
            <a:off x="173038" y="6229350"/>
            <a:ext cx="88185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AGO provides an easy to find URL, the map gallery to features content related to the current emergency.  The organization controls access to the public or targeted users.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Public Relations</a:t>
            </a:r>
            <a:br>
              <a:rPr lang="en-US" sz="4000" dirty="0" smtClean="0">
                <a:solidFill>
                  <a:schemeClr val="bg1"/>
                </a:solidFill>
              </a:rPr>
            </a:br>
            <a:r>
              <a:rPr lang="en-US" sz="4000" dirty="0" smtClean="0">
                <a:solidFill>
                  <a:schemeClr val="bg1"/>
                </a:solidFill>
              </a:rPr>
              <a:t>2012 Hurricane Isaac Debris Removal</a:t>
            </a:r>
          </a:p>
        </p:txBody>
      </p:sp>
      <p:sp>
        <p:nvSpPr>
          <p:cNvPr id="62467" name="Text Box 5"/>
          <p:cNvSpPr txBox="1">
            <a:spLocks noChangeArrowheads="1"/>
          </p:cNvSpPr>
          <p:nvPr/>
        </p:nvSpPr>
        <p:spPr bwMode="auto">
          <a:xfrm>
            <a:off x="76200" y="6096000"/>
            <a:ext cx="8991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LADOTD Public Information wanted a simple, easy to use map to keep the public informed of the progress of debris removal.  AGO provided a time-enabled display.</a:t>
            </a:r>
          </a:p>
        </p:txBody>
      </p:sp>
      <p:pic>
        <p:nvPicPr>
          <p:cNvPr id="624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39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385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63855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76200"/>
            <a:ext cx="8839200" cy="1249363"/>
          </a:xfrm>
        </p:spPr>
        <p:txBody>
          <a:bodyPr/>
          <a:lstStyle/>
          <a:p>
            <a:r>
              <a:rPr lang="en-US" sz="4000" dirty="0" smtClean="0">
                <a:solidFill>
                  <a:schemeClr val="bg1"/>
                </a:solidFill>
              </a:rPr>
              <a:t>Hurricane Isidore</a:t>
            </a:r>
            <a:br>
              <a:rPr lang="en-US" sz="4000" dirty="0" smtClean="0">
                <a:solidFill>
                  <a:schemeClr val="bg1"/>
                </a:solidFill>
              </a:rPr>
            </a:br>
            <a:r>
              <a:rPr lang="en-US" sz="4000" dirty="0" smtClean="0">
                <a:solidFill>
                  <a:schemeClr val="bg1"/>
                </a:solidFill>
              </a:rPr>
              <a:t>September 2002</a:t>
            </a:r>
          </a:p>
        </p:txBody>
      </p:sp>
      <p:sp>
        <p:nvSpPr>
          <p:cNvPr id="3" name="Content Placeholder 2"/>
          <p:cNvSpPr>
            <a:spLocks noGrp="1"/>
          </p:cNvSpPr>
          <p:nvPr>
            <p:ph idx="1"/>
          </p:nvPr>
        </p:nvSpPr>
        <p:spPr>
          <a:xfrm>
            <a:off x="457200" y="5715000"/>
            <a:ext cx="8229600" cy="1143000"/>
          </a:xfrm>
        </p:spPr>
        <p:txBody>
          <a:bodyPr/>
          <a:lstStyle/>
          <a:p>
            <a:pPr marL="0" indent="0" algn="ctr">
              <a:buNone/>
              <a:defRPr/>
            </a:pPr>
            <a:r>
              <a:rPr lang="en-US" sz="2000" dirty="0">
                <a:solidFill>
                  <a:schemeClr val="bg1"/>
                </a:solidFill>
              </a:rPr>
              <a:t>Delivering the big picture, at a glance</a:t>
            </a:r>
          </a:p>
          <a:p>
            <a:pPr marL="0" indent="0" algn="ctr">
              <a:buFontTx/>
              <a:buNone/>
              <a:defRPr/>
            </a:pPr>
            <a:r>
              <a:rPr lang="en-US" sz="2000" b="1" dirty="0" smtClean="0">
                <a:solidFill>
                  <a:schemeClr val="bg1"/>
                </a:solidFill>
              </a:rPr>
              <a:t>An after-action mock-up of the Road Closure Map used in Hurricane Isidore.  This website is </a:t>
            </a:r>
            <a:r>
              <a:rPr lang="en-US" sz="2000" dirty="0" smtClean="0">
                <a:solidFill>
                  <a:schemeClr val="bg1"/>
                </a:solidFill>
              </a:rPr>
              <a:t>based </a:t>
            </a:r>
            <a:r>
              <a:rPr lang="en-US" sz="2000" dirty="0">
                <a:solidFill>
                  <a:schemeClr val="bg1"/>
                </a:solidFill>
              </a:rPr>
              <a:t>on </a:t>
            </a:r>
            <a:r>
              <a:rPr lang="en-US" sz="2000" dirty="0" smtClean="0">
                <a:solidFill>
                  <a:schemeClr val="bg1"/>
                </a:solidFill>
              </a:rPr>
              <a:t>ArcIMS technology</a:t>
            </a:r>
          </a:p>
          <a:p>
            <a:pPr marL="0" indent="0" algn="ctr">
              <a:buFontTx/>
              <a:buNone/>
              <a:defRPr/>
            </a:pPr>
            <a:r>
              <a:rPr lang="en-US" sz="2000" dirty="0" smtClean="0">
                <a:solidFill>
                  <a:schemeClr val="bg1"/>
                </a:solidFill>
              </a:rPr>
              <a:t>and delivering information with a click</a:t>
            </a:r>
          </a:p>
          <a:p>
            <a:pPr>
              <a:defRPr/>
            </a:pPr>
            <a:endParaRPr lang="en-US" sz="2000" dirty="0"/>
          </a:p>
        </p:txBody>
      </p:sp>
      <p:pic>
        <p:nvPicPr>
          <p:cNvPr id="6148" name="Picture 6" descr="RoadClosures_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0825"/>
            <a:ext cx="5181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7" descr="RoadClosures_popup_contraf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70188"/>
            <a:ext cx="3902075" cy="292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1143000"/>
          </a:xfrm>
        </p:spPr>
        <p:txBody>
          <a:bodyPr/>
          <a:lstStyle/>
          <a:p>
            <a:pPr eaLnBrk="1" hangingPunct="1"/>
            <a:r>
              <a:rPr lang="en-US" sz="3600" dirty="0" smtClean="0">
                <a:solidFill>
                  <a:schemeClr val="bg1"/>
                </a:solidFill>
              </a:rPr>
              <a:t>Information to the Public and State Workers</a:t>
            </a:r>
            <a:br>
              <a:rPr lang="en-US" sz="3600" dirty="0" smtClean="0">
                <a:solidFill>
                  <a:schemeClr val="bg1"/>
                </a:solidFill>
              </a:rPr>
            </a:br>
            <a:r>
              <a:rPr lang="en-US" sz="3600" dirty="0" smtClean="0">
                <a:solidFill>
                  <a:schemeClr val="bg1"/>
                </a:solidFill>
              </a:rPr>
              <a:t>State Office Closures</a:t>
            </a:r>
          </a:p>
        </p:txBody>
      </p:sp>
      <p:sp>
        <p:nvSpPr>
          <p:cNvPr id="64515" name="Text Box 5"/>
          <p:cNvSpPr txBox="1">
            <a:spLocks noChangeArrowheads="1"/>
          </p:cNvSpPr>
          <p:nvPr/>
        </p:nvSpPr>
        <p:spPr bwMode="auto">
          <a:xfrm>
            <a:off x="173038" y="6172200"/>
            <a:ext cx="88185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Extreme weather, or other emergencies, may result in the closure of State Offices on a Parish-by-Parish basis.  As declarations are made, this map is updated.</a:t>
            </a:r>
          </a:p>
        </p:txBody>
      </p:sp>
      <p:pic>
        <p:nvPicPr>
          <p:cNvPr id="645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57300"/>
            <a:ext cx="6096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Information to the Public &amp; Responders</a:t>
            </a:r>
            <a:br>
              <a:rPr lang="en-US" sz="4000" dirty="0" smtClean="0">
                <a:solidFill>
                  <a:schemeClr val="bg1"/>
                </a:solidFill>
              </a:rPr>
            </a:br>
            <a:r>
              <a:rPr lang="en-US" sz="4000" dirty="0" smtClean="0">
                <a:solidFill>
                  <a:schemeClr val="bg1"/>
                </a:solidFill>
              </a:rPr>
              <a:t>Official Louisiana Evacuation Routes</a:t>
            </a:r>
          </a:p>
        </p:txBody>
      </p:sp>
      <p:sp>
        <p:nvSpPr>
          <p:cNvPr id="66563" name="Text Box 5"/>
          <p:cNvSpPr txBox="1">
            <a:spLocks noChangeArrowheads="1"/>
          </p:cNvSpPr>
          <p:nvPr/>
        </p:nvSpPr>
        <p:spPr bwMode="auto">
          <a:xfrm>
            <a:off x="0" y="58674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Before, during, and after an event, both the public and first responders need to know designated Emergency </a:t>
            </a:r>
            <a:r>
              <a:rPr lang="en-US" sz="1800" dirty="0" smtClean="0">
                <a:solidFill>
                  <a:schemeClr val="bg1"/>
                </a:solidFill>
              </a:rPr>
              <a:t>Evacuation </a:t>
            </a:r>
            <a:r>
              <a:rPr lang="en-US" sz="1800" dirty="0">
                <a:solidFill>
                  <a:schemeClr val="bg1"/>
                </a:solidFill>
              </a:rPr>
              <a:t>Routes.  AGO is fast, easy to use, and available to mobile devices.  The pending 2016 revisions will automatically update all these maps.</a:t>
            </a:r>
          </a:p>
        </p:txBody>
      </p:sp>
      <p:pic>
        <p:nvPicPr>
          <p:cNvPr id="665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65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Situational Awareness</a:t>
            </a:r>
            <a:br>
              <a:rPr lang="en-US" sz="4000" dirty="0" smtClean="0">
                <a:solidFill>
                  <a:schemeClr val="bg1"/>
                </a:solidFill>
              </a:rPr>
            </a:br>
            <a:r>
              <a:rPr lang="en-US" sz="4000" dirty="0" smtClean="0">
                <a:solidFill>
                  <a:schemeClr val="bg1"/>
                </a:solidFill>
              </a:rPr>
              <a:t>LADOTD’s NOAA Flood Watch Map</a:t>
            </a:r>
          </a:p>
        </p:txBody>
      </p:sp>
      <p:sp>
        <p:nvSpPr>
          <p:cNvPr id="68611" name="Text Box 5"/>
          <p:cNvSpPr txBox="1">
            <a:spLocks noChangeArrowheads="1"/>
          </p:cNvSpPr>
          <p:nvPr/>
        </p:nvSpPr>
        <p:spPr bwMode="auto">
          <a:xfrm>
            <a:off x="76200" y="5943600"/>
            <a:ext cx="8991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Delivering authoritative data – NOAA-National Weather </a:t>
            </a:r>
            <a:r>
              <a:rPr lang="en-US" sz="1800" dirty="0" smtClean="0">
                <a:solidFill>
                  <a:schemeClr val="bg1"/>
                </a:solidFill>
              </a:rPr>
              <a:t>Service </a:t>
            </a:r>
            <a:r>
              <a:rPr lang="en-US" sz="1800" dirty="0">
                <a:solidFill>
                  <a:schemeClr val="bg1"/>
                </a:solidFill>
              </a:rPr>
              <a:t>Flood Watch polygons and near-real-time river gauge points from the Advanced Hydrologic Prediction Service (AHPS).  Links on </a:t>
            </a:r>
            <a:r>
              <a:rPr lang="en-US" sz="1800" dirty="0" smtClean="0">
                <a:solidFill>
                  <a:schemeClr val="bg1"/>
                </a:solidFill>
              </a:rPr>
              <a:t>pop-ups </a:t>
            </a:r>
            <a:r>
              <a:rPr lang="en-US" sz="1800" dirty="0">
                <a:solidFill>
                  <a:schemeClr val="bg1"/>
                </a:solidFill>
              </a:rPr>
              <a:t>go directly to </a:t>
            </a:r>
            <a:r>
              <a:rPr lang="en-US" sz="1800" dirty="0" smtClean="0">
                <a:solidFill>
                  <a:schemeClr val="bg1"/>
                </a:solidFill>
              </a:rPr>
              <a:t>the </a:t>
            </a:r>
            <a:r>
              <a:rPr lang="en-US" sz="1800" dirty="0">
                <a:solidFill>
                  <a:schemeClr val="bg1"/>
                </a:solidFill>
              </a:rPr>
              <a:t>NOAA website, wish current information.</a:t>
            </a:r>
          </a:p>
        </p:txBody>
      </p:sp>
      <p:pic>
        <p:nvPicPr>
          <p:cNvPr id="686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57275"/>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09675"/>
            <a:ext cx="6096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76200"/>
            <a:ext cx="9067800" cy="1143000"/>
          </a:xfrm>
        </p:spPr>
        <p:txBody>
          <a:bodyPr/>
          <a:lstStyle/>
          <a:p>
            <a:pPr eaLnBrk="1" hangingPunct="1"/>
            <a:r>
              <a:rPr lang="en-US" sz="4000" dirty="0" smtClean="0">
                <a:solidFill>
                  <a:schemeClr val="bg1"/>
                </a:solidFill>
              </a:rPr>
              <a:t>Situational Awareness</a:t>
            </a:r>
            <a:br>
              <a:rPr lang="en-US" sz="4000" dirty="0" smtClean="0">
                <a:solidFill>
                  <a:schemeClr val="bg1"/>
                </a:solidFill>
              </a:rPr>
            </a:br>
            <a:r>
              <a:rPr lang="en-US" sz="4000" dirty="0" smtClean="0">
                <a:solidFill>
                  <a:schemeClr val="bg1"/>
                </a:solidFill>
              </a:rPr>
              <a:t>LADOTD’s  Severe Weather Story Map</a:t>
            </a:r>
          </a:p>
        </p:txBody>
      </p:sp>
      <p:sp>
        <p:nvSpPr>
          <p:cNvPr id="70659" name="Text Box 5"/>
          <p:cNvSpPr txBox="1">
            <a:spLocks noChangeArrowheads="1"/>
          </p:cNvSpPr>
          <p:nvPr/>
        </p:nvSpPr>
        <p:spPr bwMode="auto">
          <a:xfrm>
            <a:off x="0" y="5943600"/>
            <a:ext cx="906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Delivering near-real-time, actionable data and authoritative information, directly from the source.  This Story Map allows the user to find a place </a:t>
            </a:r>
            <a:r>
              <a:rPr lang="en-US" sz="1800" dirty="0" smtClean="0">
                <a:solidFill>
                  <a:schemeClr val="bg1"/>
                </a:solidFill>
              </a:rPr>
              <a:t>of </a:t>
            </a:r>
            <a:r>
              <a:rPr lang="en-US" sz="1800" dirty="0">
                <a:solidFill>
                  <a:schemeClr val="bg1"/>
                </a:solidFill>
              </a:rPr>
              <a:t>interest and move between the maps </a:t>
            </a:r>
            <a:r>
              <a:rPr lang="en-US" sz="1800" dirty="0" smtClean="0">
                <a:solidFill>
                  <a:schemeClr val="bg1"/>
                </a:solidFill>
              </a:rPr>
              <a:t>showing current </a:t>
            </a:r>
            <a:r>
              <a:rPr lang="en-US" sz="1800" dirty="0">
                <a:solidFill>
                  <a:schemeClr val="bg1"/>
                </a:solidFill>
              </a:rPr>
              <a:t>weather radar </a:t>
            </a:r>
            <a:r>
              <a:rPr lang="en-US" sz="1800" dirty="0" smtClean="0">
                <a:solidFill>
                  <a:schemeClr val="bg1"/>
                </a:solidFill>
              </a:rPr>
              <a:t>or NOAA </a:t>
            </a:r>
            <a:r>
              <a:rPr lang="en-US" sz="1800" dirty="0">
                <a:solidFill>
                  <a:schemeClr val="bg1"/>
                </a:solidFill>
              </a:rPr>
              <a:t>Watches </a:t>
            </a:r>
            <a:r>
              <a:rPr lang="en-US" sz="1800" dirty="0" smtClean="0">
                <a:solidFill>
                  <a:schemeClr val="bg1"/>
                </a:solidFill>
              </a:rPr>
              <a:t>or NOAA Warnings</a:t>
            </a:r>
            <a:r>
              <a:rPr lang="en-US" sz="1800" dirty="0">
                <a:solidFill>
                  <a:schemeClr val="bg1"/>
                </a:solidFill>
              </a:rPr>
              <a:t>. </a:t>
            </a:r>
          </a:p>
        </p:txBody>
      </p:sp>
      <p:pic>
        <p:nvPicPr>
          <p:cNvPr id="7066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12160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0275" y="12160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650" y="364807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975" y="3654425"/>
            <a:ext cx="4022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sz="4000" dirty="0" smtClean="0">
                <a:solidFill>
                  <a:schemeClr val="bg1"/>
                </a:solidFill>
              </a:rPr>
              <a:t>Official Imagery Delivered Quickly</a:t>
            </a:r>
            <a:br>
              <a:rPr lang="en-US" sz="4000" dirty="0" smtClean="0">
                <a:solidFill>
                  <a:schemeClr val="bg1"/>
                </a:solidFill>
              </a:rPr>
            </a:br>
            <a:r>
              <a:rPr lang="en-US" sz="3600" dirty="0" smtClean="0">
                <a:solidFill>
                  <a:schemeClr val="bg1"/>
                </a:solidFill>
              </a:rPr>
              <a:t>January 2016 Mississippi River Flood</a:t>
            </a:r>
          </a:p>
        </p:txBody>
      </p:sp>
      <p:sp>
        <p:nvSpPr>
          <p:cNvPr id="66563" name="Text Box 5"/>
          <p:cNvSpPr txBox="1">
            <a:spLocks noChangeArrowheads="1"/>
          </p:cNvSpPr>
          <p:nvPr/>
        </p:nvSpPr>
        <p:spPr bwMode="auto">
          <a:xfrm>
            <a:off x="0" y="5934670"/>
            <a:ext cx="9144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smtClean="0">
                <a:solidFill>
                  <a:schemeClr val="bg1"/>
                </a:solidFill>
              </a:rPr>
              <a:t>During disasters, aerial and satellite imager become generally available.  Improvements in data acquisition, processing, and delivery have replaced slow and cumbersome data downloads or “hard drive deliveries” with web services that are consumed, directly.</a:t>
            </a:r>
            <a:endParaRPr lang="en-US" sz="1800" dirty="0">
              <a:solidFill>
                <a:schemeClr val="bg1"/>
              </a:solidFill>
            </a:endParaRPr>
          </a:p>
        </p:txBody>
      </p:sp>
      <p:pic>
        <p:nvPicPr>
          <p:cNvPr id="2" name="Picture 1"/>
          <p:cNvPicPr>
            <a:picLocks noChangeAspect="1"/>
          </p:cNvPicPr>
          <p:nvPr/>
        </p:nvPicPr>
        <p:blipFill>
          <a:blip r:embed="rId3"/>
          <a:stretch>
            <a:fillRect/>
          </a:stretch>
        </p:blipFill>
        <p:spPr>
          <a:xfrm>
            <a:off x="1905000" y="1181100"/>
            <a:ext cx="6096000" cy="4762500"/>
          </a:xfrm>
          <a:prstGeom prst="rect">
            <a:avLst/>
          </a:prstGeom>
        </p:spPr>
      </p:pic>
    </p:spTree>
    <p:extLst>
      <p:ext uri="{BB962C8B-B14F-4D97-AF65-F5344CB8AC3E}">
        <p14:creationId xmlns:p14="http://schemas.microsoft.com/office/powerpoint/2010/main" val="3849620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067800" cy="1143000"/>
          </a:xfrm>
        </p:spPr>
        <p:txBody>
          <a:bodyPr/>
          <a:lstStyle/>
          <a:p>
            <a:pPr eaLnBrk="1" hangingPunct="1"/>
            <a:r>
              <a:rPr lang="en-US" sz="4000" dirty="0" smtClean="0">
                <a:solidFill>
                  <a:schemeClr val="bg1"/>
                </a:solidFill>
              </a:rPr>
              <a:t>Disaster Response and Recovery</a:t>
            </a:r>
            <a:br>
              <a:rPr lang="en-US" sz="4000" dirty="0" smtClean="0">
                <a:solidFill>
                  <a:schemeClr val="bg1"/>
                </a:solidFill>
              </a:rPr>
            </a:br>
            <a:r>
              <a:rPr lang="en-US" sz="4000" dirty="0" smtClean="0">
                <a:solidFill>
                  <a:schemeClr val="bg1"/>
                </a:solidFill>
              </a:rPr>
              <a:t>Louisiana Roads Federal Aid Eligibility</a:t>
            </a:r>
          </a:p>
        </p:txBody>
      </p:sp>
      <p:sp>
        <p:nvSpPr>
          <p:cNvPr id="72707" name="Text Box 5"/>
          <p:cNvSpPr txBox="1">
            <a:spLocks noChangeArrowheads="1"/>
          </p:cNvSpPr>
          <p:nvPr/>
        </p:nvSpPr>
        <p:spPr bwMode="auto">
          <a:xfrm>
            <a:off x="0" y="59436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During the recovery phase of an event, debris removal and road repair are reimbursed via the Federal Highway Administration (FHWA) </a:t>
            </a:r>
            <a:r>
              <a:rPr lang="en-US" sz="1800" dirty="0" smtClean="0">
                <a:solidFill>
                  <a:schemeClr val="bg1"/>
                </a:solidFill>
              </a:rPr>
              <a:t>or </a:t>
            </a:r>
            <a:r>
              <a:rPr lang="en-US" sz="1800" dirty="0">
                <a:solidFill>
                  <a:schemeClr val="bg1"/>
                </a:solidFill>
              </a:rPr>
              <a:t>FEMA, depending on the </a:t>
            </a:r>
            <a:r>
              <a:rPr lang="en-US" sz="1800" dirty="0" smtClean="0">
                <a:solidFill>
                  <a:schemeClr val="bg1"/>
                </a:solidFill>
              </a:rPr>
              <a:t>roadway classification.  </a:t>
            </a:r>
            <a:r>
              <a:rPr lang="en-US" sz="1800" dirty="0">
                <a:solidFill>
                  <a:schemeClr val="bg1"/>
                </a:solidFill>
              </a:rPr>
              <a:t>This map provides a </a:t>
            </a:r>
            <a:r>
              <a:rPr lang="en-US" sz="1800" dirty="0" smtClean="0">
                <a:solidFill>
                  <a:schemeClr val="bg1"/>
                </a:solidFill>
              </a:rPr>
              <a:t>simple </a:t>
            </a:r>
            <a:r>
              <a:rPr lang="en-US" sz="1800" dirty="0">
                <a:solidFill>
                  <a:schemeClr val="bg1"/>
                </a:solidFill>
              </a:rPr>
              <a:t>way to find and identify Federal Aid eligibility.</a:t>
            </a:r>
          </a:p>
        </p:txBody>
      </p:sp>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219200"/>
            <a:ext cx="85947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57150"/>
            <a:ext cx="9067800" cy="1143000"/>
          </a:xfrm>
        </p:spPr>
        <p:txBody>
          <a:bodyPr/>
          <a:lstStyle/>
          <a:p>
            <a:pPr eaLnBrk="1" hangingPunct="1"/>
            <a:r>
              <a:rPr lang="en-US" sz="4000" dirty="0" smtClean="0">
                <a:solidFill>
                  <a:schemeClr val="bg1"/>
                </a:solidFill>
              </a:rPr>
              <a:t>Interoperability and Data Sharing</a:t>
            </a:r>
            <a:br>
              <a:rPr lang="en-US" sz="4000" dirty="0" smtClean="0">
                <a:solidFill>
                  <a:schemeClr val="bg1"/>
                </a:solidFill>
              </a:rPr>
            </a:br>
            <a:r>
              <a:rPr lang="en-US" sz="4000" dirty="0" smtClean="0">
                <a:solidFill>
                  <a:schemeClr val="bg1"/>
                </a:solidFill>
              </a:rPr>
              <a:t>LADOTD/LADCFS Data Collaboration </a:t>
            </a:r>
          </a:p>
        </p:txBody>
      </p:sp>
      <p:sp>
        <p:nvSpPr>
          <p:cNvPr id="74755" name="Text Box 5"/>
          <p:cNvSpPr txBox="1">
            <a:spLocks noChangeArrowheads="1"/>
          </p:cNvSpPr>
          <p:nvPr/>
        </p:nvSpPr>
        <p:spPr bwMode="auto">
          <a:xfrm>
            <a:off x="0" y="5943600"/>
            <a:ext cx="906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1800" dirty="0">
                <a:solidFill>
                  <a:schemeClr val="bg1"/>
                </a:solidFill>
              </a:rPr>
              <a:t>Using AGO Groups, organizations can collaborate on sharing data, maps, and apps.  The Disaster Supplemental Nutrition Program (DSNAP) is operated by the </a:t>
            </a:r>
            <a:r>
              <a:rPr lang="en-US" sz="1800" dirty="0" smtClean="0">
                <a:solidFill>
                  <a:schemeClr val="bg1"/>
                </a:solidFill>
              </a:rPr>
              <a:t>Dept. </a:t>
            </a:r>
            <a:r>
              <a:rPr lang="en-US" sz="1800" dirty="0">
                <a:solidFill>
                  <a:schemeClr val="bg1"/>
                </a:solidFill>
              </a:rPr>
              <a:t>of Children and Family Services (DCFS), with assistance from LADOTD.</a:t>
            </a:r>
          </a:p>
        </p:txBody>
      </p:sp>
      <p:grpSp>
        <p:nvGrpSpPr>
          <p:cNvPr id="74756" name="Group 5"/>
          <p:cNvGrpSpPr>
            <a:grpSpLocks/>
          </p:cNvGrpSpPr>
          <p:nvPr/>
        </p:nvGrpSpPr>
        <p:grpSpPr bwMode="auto">
          <a:xfrm>
            <a:off x="92075" y="1143000"/>
            <a:ext cx="8594725" cy="4727575"/>
            <a:chOff x="243840" y="1143000"/>
            <a:chExt cx="8595360" cy="4727448"/>
          </a:xfrm>
        </p:grpSpPr>
        <p:pic>
          <p:nvPicPr>
            <p:cNvPr id="747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 y="1143000"/>
              <a:ext cx="8595360" cy="47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080" y="1524000"/>
              <a:ext cx="30351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8575" y="-76200"/>
            <a:ext cx="9067800" cy="1143000"/>
          </a:xfrm>
        </p:spPr>
        <p:txBody>
          <a:bodyPr/>
          <a:lstStyle/>
          <a:p>
            <a:pPr eaLnBrk="1" hangingPunct="1"/>
            <a:r>
              <a:rPr lang="en-US" sz="3600" dirty="0" smtClean="0">
                <a:solidFill>
                  <a:schemeClr val="bg1"/>
                </a:solidFill>
              </a:rPr>
              <a:t>Information to the Public and State Workers</a:t>
            </a:r>
            <a:br>
              <a:rPr lang="en-US" sz="3600" dirty="0" smtClean="0">
                <a:solidFill>
                  <a:schemeClr val="bg1"/>
                </a:solidFill>
              </a:rPr>
            </a:br>
            <a:r>
              <a:rPr lang="en-US" sz="3600" dirty="0" smtClean="0">
                <a:solidFill>
                  <a:schemeClr val="bg1"/>
                </a:solidFill>
              </a:rPr>
              <a:t>Disaster Supplemental Nutrition Program</a:t>
            </a:r>
          </a:p>
        </p:txBody>
      </p:sp>
      <p:sp>
        <p:nvSpPr>
          <p:cNvPr id="76803" name="Text Box 5"/>
          <p:cNvSpPr txBox="1">
            <a:spLocks noChangeArrowheads="1"/>
          </p:cNvSpPr>
          <p:nvPr/>
        </p:nvSpPr>
        <p:spPr bwMode="auto">
          <a:xfrm>
            <a:off x="28575" y="6073775"/>
            <a:ext cx="9067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dirty="0">
                <a:solidFill>
                  <a:srgbClr val="FFFFFF"/>
                </a:solidFill>
              </a:rPr>
              <a:t>Maps consume the web services.  As conditions change, and revisions are posted, everyone receives immediate updates from the authoritative source.</a:t>
            </a:r>
            <a:endParaRPr lang="en-US" sz="1800" dirty="0">
              <a:solidFill>
                <a:schemeClr val="bg1"/>
              </a:solidFill>
            </a:endParaRPr>
          </a:p>
        </p:txBody>
      </p:sp>
      <p:pic>
        <p:nvPicPr>
          <p:cNvPr id="768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888" y="1066800"/>
            <a:ext cx="42068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104900"/>
            <a:ext cx="42068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4"/>
          <p:cNvSpPr txBox="1">
            <a:spLocks noChangeArrowheads="1"/>
          </p:cNvSpPr>
          <p:nvPr/>
        </p:nvSpPr>
        <p:spPr bwMode="auto">
          <a:xfrm>
            <a:off x="76200" y="3429000"/>
            <a:ext cx="42465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r>
              <a:rPr lang="en-US" sz="2000" dirty="0"/>
              <a:t>The Department of Children and Family Services serves a DSNAP feature service.  Throughout the event life-cycle the number and location of sites change.  As ESF-6 Lead (Mass Care, Housing, and Human Services), DCFS manages this program.</a:t>
            </a:r>
          </a:p>
        </p:txBody>
      </p:sp>
      <p:sp>
        <p:nvSpPr>
          <p:cNvPr id="76807" name="TextBox 11"/>
          <p:cNvSpPr txBox="1">
            <a:spLocks noChangeArrowheads="1"/>
          </p:cNvSpPr>
          <p:nvPr/>
        </p:nvSpPr>
        <p:spPr bwMode="auto">
          <a:xfrm>
            <a:off x="4668838" y="3429000"/>
            <a:ext cx="42465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Arial" panose="020B0604020202020204" pitchFamily="34" charset="0"/>
              </a:defRPr>
            </a:lvl1pPr>
            <a:lvl2pPr marL="742950" indent="-285750">
              <a:defRPr sz="4400">
                <a:solidFill>
                  <a:schemeClr val="bg1"/>
                </a:solidFill>
                <a:latin typeface="Arial" panose="020B0604020202020204" pitchFamily="34" charset="0"/>
              </a:defRPr>
            </a:lvl2pPr>
            <a:lvl3pPr marL="1143000" indent="-228600">
              <a:defRPr sz="4400">
                <a:solidFill>
                  <a:schemeClr val="bg1"/>
                </a:solidFill>
                <a:latin typeface="Arial" panose="020B0604020202020204" pitchFamily="34" charset="0"/>
              </a:defRPr>
            </a:lvl3pPr>
            <a:lvl4pPr marL="1600200" indent="-228600">
              <a:defRPr sz="4400">
                <a:solidFill>
                  <a:schemeClr val="bg1"/>
                </a:solidFill>
                <a:latin typeface="Arial" panose="020B0604020202020204" pitchFamily="34" charset="0"/>
              </a:defRPr>
            </a:lvl4pPr>
            <a:lvl5pPr marL="2057400" indent="-228600">
              <a:defRPr sz="4400">
                <a:solidFill>
                  <a:schemeClr val="bg1"/>
                </a:solidFill>
                <a:latin typeface="Arial" panose="020B0604020202020204" pitchFamily="34" charset="0"/>
              </a:defRPr>
            </a:lvl5pPr>
            <a:lvl6pPr marL="2514600" indent="-228600" eaLnBrk="0" fontAlgn="base" hangingPunct="0">
              <a:spcBef>
                <a:spcPct val="0"/>
              </a:spcBef>
              <a:spcAft>
                <a:spcPct val="0"/>
              </a:spcAft>
              <a:defRPr sz="4400">
                <a:solidFill>
                  <a:schemeClr val="bg1"/>
                </a:solidFill>
                <a:latin typeface="Arial" panose="020B0604020202020204" pitchFamily="34" charset="0"/>
              </a:defRPr>
            </a:lvl6pPr>
            <a:lvl7pPr marL="2971800" indent="-228600" eaLnBrk="0" fontAlgn="base" hangingPunct="0">
              <a:spcBef>
                <a:spcPct val="0"/>
              </a:spcBef>
              <a:spcAft>
                <a:spcPct val="0"/>
              </a:spcAft>
              <a:defRPr sz="4400">
                <a:solidFill>
                  <a:schemeClr val="bg1"/>
                </a:solidFill>
                <a:latin typeface="Arial" panose="020B0604020202020204" pitchFamily="34" charset="0"/>
              </a:defRPr>
            </a:lvl7pPr>
            <a:lvl8pPr marL="3429000" indent="-228600" eaLnBrk="0" fontAlgn="base" hangingPunct="0">
              <a:spcBef>
                <a:spcPct val="0"/>
              </a:spcBef>
              <a:spcAft>
                <a:spcPct val="0"/>
              </a:spcAft>
              <a:defRPr sz="4400">
                <a:solidFill>
                  <a:schemeClr val="bg1"/>
                </a:solidFill>
                <a:latin typeface="Arial" panose="020B0604020202020204" pitchFamily="34" charset="0"/>
              </a:defRPr>
            </a:lvl8pPr>
            <a:lvl9pPr marL="3886200" indent="-228600" eaLnBrk="0" fontAlgn="base" hangingPunct="0">
              <a:spcBef>
                <a:spcPct val="0"/>
              </a:spcBef>
              <a:spcAft>
                <a:spcPct val="0"/>
              </a:spcAft>
              <a:defRPr sz="4400">
                <a:solidFill>
                  <a:schemeClr val="bg1"/>
                </a:solidFill>
                <a:latin typeface="Arial" panose="020B0604020202020204" pitchFamily="34" charset="0"/>
              </a:defRPr>
            </a:lvl9pPr>
          </a:lstStyle>
          <a:p>
            <a:r>
              <a:rPr lang="en-US" sz="2000" dirty="0"/>
              <a:t>The Department of Transportation and Development serves a Districts and Facilities service.  As ESF-1 Lead (Transportation), DOTD assists DCFS with logistics and traffic plans for DSNAP sites.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 y="152400"/>
            <a:ext cx="8915400" cy="1143000"/>
          </a:xfrm>
        </p:spPr>
        <p:txBody>
          <a:bodyPr/>
          <a:lstStyle/>
          <a:p>
            <a:pPr eaLnBrk="1" hangingPunct="1"/>
            <a:r>
              <a:rPr lang="en-US" sz="4000" dirty="0" smtClean="0">
                <a:solidFill>
                  <a:schemeClr val="bg1"/>
                </a:solidFill>
              </a:rPr>
              <a:t>Keys to Successful Interoperability</a:t>
            </a:r>
            <a:br>
              <a:rPr lang="en-US" sz="4000" dirty="0" smtClean="0">
                <a:solidFill>
                  <a:schemeClr val="bg1"/>
                </a:solidFill>
              </a:rPr>
            </a:br>
            <a:r>
              <a:rPr lang="en-US" sz="4000" dirty="0" smtClean="0">
                <a:solidFill>
                  <a:schemeClr val="bg1"/>
                </a:solidFill>
              </a:rPr>
              <a:t>Using a Service-Oriented Architecture</a:t>
            </a:r>
          </a:p>
        </p:txBody>
      </p:sp>
      <p:sp>
        <p:nvSpPr>
          <p:cNvPr id="78851" name="Rectangle 3"/>
          <p:cNvSpPr>
            <a:spLocks noGrp="1" noChangeArrowheads="1"/>
          </p:cNvSpPr>
          <p:nvPr>
            <p:ph type="body" idx="1"/>
          </p:nvPr>
        </p:nvSpPr>
        <p:spPr>
          <a:xfrm>
            <a:off x="152400" y="1676400"/>
            <a:ext cx="8839200" cy="5334000"/>
          </a:xfrm>
        </p:spPr>
        <p:txBody>
          <a:bodyPr/>
          <a:lstStyle/>
          <a:p>
            <a:pPr eaLnBrk="1" hangingPunct="1">
              <a:lnSpc>
                <a:spcPct val="90000"/>
              </a:lnSpc>
            </a:pPr>
            <a:r>
              <a:rPr lang="en-US" sz="2400" dirty="0" smtClean="0">
                <a:solidFill>
                  <a:schemeClr val="bg1"/>
                </a:solidFill>
              </a:rPr>
              <a:t>Documentation – web resources must be discoverable</a:t>
            </a:r>
            <a:br>
              <a:rPr lang="en-US" sz="2400" dirty="0" smtClean="0">
                <a:solidFill>
                  <a:schemeClr val="bg1"/>
                </a:solidFill>
              </a:rPr>
            </a:br>
            <a:endParaRPr lang="en-US" sz="2400" u="sng" dirty="0" smtClean="0">
              <a:solidFill>
                <a:schemeClr val="bg1"/>
              </a:solidFill>
            </a:endParaRPr>
          </a:p>
          <a:p>
            <a:pPr lvl="1" eaLnBrk="1" hangingPunct="1">
              <a:lnSpc>
                <a:spcPct val="90000"/>
              </a:lnSpc>
            </a:pPr>
            <a:r>
              <a:rPr lang="en-US" sz="2000" dirty="0" smtClean="0">
                <a:solidFill>
                  <a:schemeClr val="bg1"/>
                </a:solidFill>
              </a:rPr>
              <a:t>Complete Metadata</a:t>
            </a:r>
          </a:p>
          <a:p>
            <a:pPr lvl="2" eaLnBrk="1" hangingPunct="1">
              <a:lnSpc>
                <a:spcPct val="90000"/>
              </a:lnSpc>
            </a:pPr>
            <a:endParaRPr lang="en-US" sz="1600" dirty="0" smtClean="0">
              <a:solidFill>
                <a:schemeClr val="bg1"/>
              </a:solidFill>
            </a:endParaRPr>
          </a:p>
          <a:p>
            <a:pPr lvl="2" eaLnBrk="1" hangingPunct="1">
              <a:lnSpc>
                <a:spcPct val="90000"/>
              </a:lnSpc>
            </a:pPr>
            <a:r>
              <a:rPr lang="en-US" sz="1600" dirty="0" smtClean="0">
                <a:solidFill>
                  <a:schemeClr val="bg1"/>
                </a:solidFill>
              </a:rPr>
              <a:t>Exhaustive Keywords</a:t>
            </a:r>
          </a:p>
          <a:p>
            <a:pPr lvl="2" eaLnBrk="1" hangingPunct="1">
              <a:lnSpc>
                <a:spcPct val="90000"/>
              </a:lnSpc>
            </a:pPr>
            <a:r>
              <a:rPr lang="en-US" sz="1600" dirty="0" smtClean="0">
                <a:solidFill>
                  <a:schemeClr val="bg1"/>
                </a:solidFill>
              </a:rPr>
              <a:t>Accurate and comprehensive Item Descriptions</a:t>
            </a:r>
          </a:p>
          <a:p>
            <a:pPr lvl="2" eaLnBrk="1" hangingPunct="1">
              <a:lnSpc>
                <a:spcPct val="90000"/>
              </a:lnSpc>
            </a:pPr>
            <a:r>
              <a:rPr lang="en-US" sz="1600" dirty="0" smtClean="0">
                <a:solidFill>
                  <a:schemeClr val="bg1"/>
                </a:solidFill>
              </a:rPr>
              <a:t>Descriptive Access and Use Constraints</a:t>
            </a:r>
            <a:br>
              <a:rPr lang="en-US" sz="1600" dirty="0" smtClean="0">
                <a:solidFill>
                  <a:schemeClr val="bg1"/>
                </a:solidFill>
              </a:rPr>
            </a:br>
            <a:endParaRPr lang="en-US" sz="1600" dirty="0" smtClean="0">
              <a:solidFill>
                <a:schemeClr val="bg1"/>
              </a:solidFill>
            </a:endParaRPr>
          </a:p>
          <a:p>
            <a:pPr eaLnBrk="1" hangingPunct="1">
              <a:lnSpc>
                <a:spcPct val="90000"/>
              </a:lnSpc>
            </a:pPr>
            <a:r>
              <a:rPr lang="en-US" sz="2400" dirty="0" smtClean="0">
                <a:solidFill>
                  <a:schemeClr val="bg1"/>
                </a:solidFill>
              </a:rPr>
              <a:t>High Availability</a:t>
            </a:r>
            <a:br>
              <a:rPr lang="en-US" sz="2400" dirty="0" smtClean="0">
                <a:solidFill>
                  <a:schemeClr val="bg1"/>
                </a:solidFill>
              </a:rPr>
            </a:br>
            <a:endParaRPr lang="en-US" sz="2400" dirty="0" smtClean="0">
              <a:solidFill>
                <a:schemeClr val="bg1"/>
              </a:solidFill>
            </a:endParaRPr>
          </a:p>
          <a:p>
            <a:pPr lvl="1" eaLnBrk="1" hangingPunct="1">
              <a:lnSpc>
                <a:spcPct val="90000"/>
              </a:lnSpc>
            </a:pPr>
            <a:r>
              <a:rPr lang="en-US" sz="2000" dirty="0" smtClean="0">
                <a:solidFill>
                  <a:schemeClr val="bg1"/>
                </a:solidFill>
              </a:rPr>
              <a:t>Ensure that hardware, software, systems, and data are kept up to date</a:t>
            </a:r>
          </a:p>
          <a:p>
            <a:pPr lvl="1" eaLnBrk="1" hangingPunct="1">
              <a:lnSpc>
                <a:spcPct val="90000"/>
              </a:lnSpc>
            </a:pPr>
            <a:r>
              <a:rPr lang="en-US" sz="2000" dirty="0" smtClean="0">
                <a:solidFill>
                  <a:schemeClr val="bg1"/>
                </a:solidFill>
              </a:rPr>
              <a:t>Monitor system performance</a:t>
            </a:r>
          </a:p>
          <a:p>
            <a:pPr lvl="1" eaLnBrk="1" hangingPunct="1">
              <a:lnSpc>
                <a:spcPct val="90000"/>
              </a:lnSpc>
            </a:pPr>
            <a:r>
              <a:rPr lang="en-US" sz="2000" dirty="0" smtClean="0">
                <a:solidFill>
                  <a:schemeClr val="bg1"/>
                </a:solidFill>
              </a:rPr>
              <a:t>Perform data development off-line and push to production</a:t>
            </a:r>
          </a:p>
          <a:p>
            <a:pPr lvl="1" eaLnBrk="1" hangingPunct="1">
              <a:lnSpc>
                <a:spcPct val="90000"/>
              </a:lnSpc>
            </a:pPr>
            <a:r>
              <a:rPr lang="en-US" sz="2000" dirty="0" smtClean="0">
                <a:solidFill>
                  <a:schemeClr val="bg1"/>
                </a:solidFill>
              </a:rPr>
              <a:t>Automate processes</a:t>
            </a:r>
          </a:p>
          <a:p>
            <a:pPr lvl="2" eaLnBrk="1" hangingPunct="1">
              <a:lnSpc>
                <a:spcPct val="90000"/>
              </a:lnSpc>
            </a:pPr>
            <a:r>
              <a:rPr lang="en-US" sz="1600" dirty="0" smtClean="0">
                <a:solidFill>
                  <a:schemeClr val="bg1"/>
                </a:solidFill>
              </a:rPr>
              <a:t>Build ETL tools</a:t>
            </a:r>
          </a:p>
          <a:p>
            <a:pPr lvl="2" eaLnBrk="1" hangingPunct="1">
              <a:lnSpc>
                <a:spcPct val="90000"/>
              </a:lnSpc>
            </a:pPr>
            <a:r>
              <a:rPr lang="en-US" sz="1600" dirty="0" smtClean="0">
                <a:solidFill>
                  <a:schemeClr val="bg1"/>
                </a:solidFill>
              </a:rPr>
              <a:t>Build Models, using Model Builder and/or Python Scripts</a:t>
            </a:r>
            <a:endParaRPr lang="en-US" sz="2000" dirty="0" smtClean="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609600"/>
            <a:ext cx="8839200" cy="2514600"/>
          </a:xfrm>
        </p:spPr>
        <p:txBody>
          <a:bodyPr anchor="ctr"/>
          <a:lstStyle/>
          <a:p>
            <a:pPr eaLnBrk="1" hangingPunct="1"/>
            <a:r>
              <a:rPr lang="en-US" sz="4400" dirty="0" smtClean="0">
                <a:solidFill>
                  <a:schemeClr val="bg1"/>
                </a:solidFill>
              </a:rPr>
              <a:t>Katrina – </a:t>
            </a:r>
            <a:br>
              <a:rPr lang="en-US" sz="4400" dirty="0" smtClean="0">
                <a:solidFill>
                  <a:schemeClr val="bg1"/>
                </a:solidFill>
              </a:rPr>
            </a:br>
            <a:r>
              <a:rPr lang="en-US" sz="4400" dirty="0" smtClean="0">
                <a:solidFill>
                  <a:schemeClr val="bg1"/>
                </a:solidFill>
              </a:rPr>
              <a:t>Lessons </a:t>
            </a:r>
            <a:r>
              <a:rPr lang="en-US" sz="4400" dirty="0" smtClean="0">
                <a:solidFill>
                  <a:schemeClr val="bg1"/>
                </a:solidFill>
              </a:rPr>
              <a:t>Learned</a:t>
            </a:r>
            <a:br>
              <a:rPr lang="en-US" sz="4400" dirty="0" smtClean="0">
                <a:solidFill>
                  <a:schemeClr val="bg1"/>
                </a:solidFill>
              </a:rPr>
            </a:br>
            <a:r>
              <a:rPr lang="en-US" sz="4400" dirty="0" smtClean="0">
                <a:solidFill>
                  <a:schemeClr val="bg1"/>
                </a:solidFill>
              </a:rPr>
              <a:t>and</a:t>
            </a:r>
            <a:br>
              <a:rPr lang="en-US" sz="4400" dirty="0" smtClean="0">
                <a:solidFill>
                  <a:schemeClr val="bg1"/>
                </a:solidFill>
              </a:rPr>
            </a:br>
            <a:r>
              <a:rPr lang="en-US" sz="4400" dirty="0" smtClean="0">
                <a:solidFill>
                  <a:schemeClr val="bg1"/>
                </a:solidFill>
              </a:rPr>
              <a:t>How GIS Can Do It Better, Now</a:t>
            </a:r>
          </a:p>
        </p:txBody>
      </p:sp>
      <p:sp>
        <p:nvSpPr>
          <p:cNvPr id="3075" name="Rectangle 3"/>
          <p:cNvSpPr>
            <a:spLocks noGrp="1" noChangeArrowheads="1"/>
          </p:cNvSpPr>
          <p:nvPr>
            <p:ph type="subTitle" idx="1"/>
          </p:nvPr>
        </p:nvSpPr>
        <p:spPr>
          <a:xfrm>
            <a:off x="152400" y="4343400"/>
            <a:ext cx="8839200" cy="2057400"/>
          </a:xfrm>
        </p:spPr>
        <p:txBody>
          <a:bodyPr/>
          <a:lstStyle/>
          <a:p>
            <a:pPr eaLnBrk="1" hangingPunct="1">
              <a:lnSpc>
                <a:spcPct val="90000"/>
              </a:lnSpc>
            </a:pPr>
            <a:r>
              <a:rPr lang="en-US" dirty="0" smtClean="0">
                <a:solidFill>
                  <a:schemeClr val="bg1"/>
                </a:solidFill>
              </a:rPr>
              <a:t>For more information contact:</a:t>
            </a:r>
          </a:p>
          <a:p>
            <a:pPr eaLnBrk="1" hangingPunct="1">
              <a:lnSpc>
                <a:spcPct val="90000"/>
              </a:lnSpc>
            </a:pPr>
            <a:endParaRPr lang="en-US" dirty="0" smtClean="0">
              <a:solidFill>
                <a:schemeClr val="bg1"/>
              </a:solidFill>
            </a:endParaRPr>
          </a:p>
          <a:p>
            <a:pPr eaLnBrk="1" hangingPunct="1">
              <a:lnSpc>
                <a:spcPct val="90000"/>
              </a:lnSpc>
            </a:pPr>
            <a:r>
              <a:rPr lang="en-US" dirty="0" smtClean="0">
                <a:solidFill>
                  <a:schemeClr val="bg1"/>
                </a:solidFill>
              </a:rPr>
              <a:t>James </a:t>
            </a:r>
            <a:r>
              <a:rPr lang="en-US" dirty="0" smtClean="0">
                <a:solidFill>
                  <a:schemeClr val="bg1"/>
                </a:solidFill>
              </a:rPr>
              <a:t>E. Mitchell, Ph. D, </a:t>
            </a:r>
            <a:endParaRPr lang="en-US" dirty="0" smtClean="0">
              <a:solidFill>
                <a:schemeClr val="bg1"/>
              </a:solidFill>
            </a:endParaRPr>
          </a:p>
          <a:p>
            <a:pPr eaLnBrk="1" hangingPunct="1">
              <a:lnSpc>
                <a:spcPct val="90000"/>
              </a:lnSpc>
            </a:pPr>
            <a:r>
              <a:rPr lang="en-US" dirty="0" smtClean="0">
                <a:solidFill>
                  <a:schemeClr val="bg1"/>
                </a:solidFill>
              </a:rPr>
              <a:t>jim.mitchell@la.gov</a:t>
            </a:r>
          </a:p>
          <a:p>
            <a:pPr eaLnBrk="1" hangingPunct="1">
              <a:lnSpc>
                <a:spcPct val="90000"/>
              </a:lnSpc>
            </a:pPr>
            <a:r>
              <a:rPr lang="en-US" dirty="0" smtClean="0">
                <a:solidFill>
                  <a:schemeClr val="bg1"/>
                </a:solidFill>
              </a:rPr>
              <a:t>225-379-1881</a:t>
            </a:r>
            <a:endParaRPr lang="en-US" dirty="0" smtClean="0">
              <a:solidFill>
                <a:schemeClr val="bg1"/>
              </a:solidFill>
            </a:endParaRPr>
          </a:p>
        </p:txBody>
      </p:sp>
    </p:spTree>
    <p:extLst>
      <p:ext uri="{BB962C8B-B14F-4D97-AF65-F5344CB8AC3E}">
        <p14:creationId xmlns:p14="http://schemas.microsoft.com/office/powerpoint/2010/main" val="1770342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Residential&amp;Ele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2388"/>
            <a:ext cx="71628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23813" y="-28575"/>
            <a:ext cx="899636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4000" dirty="0">
                <a:solidFill>
                  <a:schemeClr val="bg1"/>
                </a:solidFill>
              </a:rPr>
              <a:t>Analysis of Household and Business</a:t>
            </a:r>
          </a:p>
          <a:p>
            <a:pPr algn="ctr" eaLnBrk="1" hangingPunct="1">
              <a:spcBef>
                <a:spcPct val="0"/>
              </a:spcBef>
              <a:buFontTx/>
              <a:buNone/>
            </a:pPr>
            <a:r>
              <a:rPr lang="en-US" sz="4000" dirty="0">
                <a:solidFill>
                  <a:schemeClr val="bg1"/>
                </a:solidFill>
              </a:rPr>
              <a:t>Locations to Support Evacuation Plans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295400"/>
            <a:ext cx="7313612"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5"/>
          <p:cNvSpPr txBox="1">
            <a:spLocks noChangeArrowheads="1"/>
          </p:cNvSpPr>
          <p:nvPr/>
        </p:nvSpPr>
        <p:spPr bwMode="auto">
          <a:xfrm>
            <a:off x="533400" y="217488"/>
            <a:ext cx="797877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dirty="0">
                <a:solidFill>
                  <a:schemeClr val="bg1"/>
                </a:solidFill>
              </a:rPr>
              <a:t>First Draft</a:t>
            </a:r>
          </a:p>
          <a:p>
            <a:pPr algn="ctr" eaLnBrk="1" hangingPunct="1">
              <a:spcBef>
                <a:spcPct val="0"/>
              </a:spcBef>
              <a:buFontTx/>
              <a:buNone/>
            </a:pPr>
            <a:r>
              <a:rPr lang="en-US" dirty="0">
                <a:solidFill>
                  <a:schemeClr val="bg1"/>
                </a:solidFill>
              </a:rPr>
              <a:t>Evacuation Phases Based on GIS Analysis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lstStyle/>
          <a:p>
            <a:pPr eaLnBrk="1" hangingPunct="1"/>
            <a:r>
              <a:rPr lang="en-US" sz="4000" dirty="0" smtClean="0">
                <a:solidFill>
                  <a:schemeClr val="bg1"/>
                </a:solidFill>
              </a:rPr>
              <a:t>Final Stages of the Louisiana</a:t>
            </a:r>
            <a:br>
              <a:rPr lang="en-US" sz="4000" dirty="0" smtClean="0">
                <a:solidFill>
                  <a:schemeClr val="bg1"/>
                </a:solidFill>
              </a:rPr>
            </a:br>
            <a:r>
              <a:rPr lang="en-US" sz="4000" dirty="0" smtClean="0">
                <a:solidFill>
                  <a:schemeClr val="bg1"/>
                </a:solidFill>
              </a:rPr>
              <a:t>Emergency Evacuation Plan</a:t>
            </a:r>
          </a:p>
        </p:txBody>
      </p:sp>
      <p:sp>
        <p:nvSpPr>
          <p:cNvPr id="11267" name="Rectangle 3"/>
          <p:cNvSpPr>
            <a:spLocks noGrp="1" noChangeArrowheads="1"/>
          </p:cNvSpPr>
          <p:nvPr>
            <p:ph type="body" idx="1"/>
          </p:nvPr>
        </p:nvSpPr>
        <p:spPr>
          <a:xfrm>
            <a:off x="762000" y="1752600"/>
            <a:ext cx="8229600" cy="5029200"/>
          </a:xfrm>
        </p:spPr>
        <p:txBody>
          <a:bodyPr/>
          <a:lstStyle/>
          <a:p>
            <a:pPr eaLnBrk="1" hangingPunct="1">
              <a:lnSpc>
                <a:spcPct val="90000"/>
              </a:lnSpc>
            </a:pPr>
            <a:r>
              <a:rPr lang="en-US" sz="2400" dirty="0" smtClean="0">
                <a:solidFill>
                  <a:schemeClr val="bg1"/>
                </a:solidFill>
              </a:rPr>
              <a:t>72 hours from Tropical Storm Winds Landfall 	 </a:t>
            </a:r>
            <a:br>
              <a:rPr lang="en-US" sz="2400" dirty="0" smtClean="0">
                <a:solidFill>
                  <a:schemeClr val="bg1"/>
                </a:solidFill>
              </a:rPr>
            </a:br>
            <a:r>
              <a:rPr lang="en-US" sz="2400" dirty="0" smtClean="0">
                <a:solidFill>
                  <a:schemeClr val="bg1"/>
                </a:solidFill>
              </a:rPr>
              <a:t>Stage Assets and Personnel</a:t>
            </a:r>
            <a:br>
              <a:rPr lang="en-US" sz="2400" dirty="0" smtClean="0">
                <a:solidFill>
                  <a:schemeClr val="bg1"/>
                </a:solidFill>
              </a:rPr>
            </a:br>
            <a:endParaRPr lang="en-US" sz="1800" dirty="0" smtClean="0">
              <a:solidFill>
                <a:schemeClr val="bg1"/>
              </a:solidFill>
            </a:endParaRPr>
          </a:p>
          <a:p>
            <a:pPr eaLnBrk="1" hangingPunct="1">
              <a:lnSpc>
                <a:spcPct val="90000"/>
              </a:lnSpc>
            </a:pPr>
            <a:r>
              <a:rPr lang="en-US" sz="2400" dirty="0" smtClean="0">
                <a:solidFill>
                  <a:schemeClr val="bg1"/>
                </a:solidFill>
              </a:rPr>
              <a:t>50 hours from Tropical Storm Winds Landfall 	 </a:t>
            </a:r>
            <a:br>
              <a:rPr lang="en-US" sz="2400" dirty="0" smtClean="0">
                <a:solidFill>
                  <a:schemeClr val="bg1"/>
                </a:solidFill>
              </a:rPr>
            </a:br>
            <a:r>
              <a:rPr lang="en-US" sz="2400" dirty="0" smtClean="0">
                <a:solidFill>
                  <a:schemeClr val="bg1"/>
                </a:solidFill>
              </a:rPr>
              <a:t>Evacuate Phase I</a:t>
            </a:r>
          </a:p>
          <a:p>
            <a:pPr eaLnBrk="1" hangingPunct="1">
              <a:lnSpc>
                <a:spcPct val="90000"/>
              </a:lnSpc>
            </a:pPr>
            <a:endParaRPr lang="en-US" sz="1800" dirty="0" smtClean="0">
              <a:solidFill>
                <a:schemeClr val="bg1"/>
              </a:solidFill>
            </a:endParaRPr>
          </a:p>
          <a:p>
            <a:pPr eaLnBrk="1" hangingPunct="1">
              <a:lnSpc>
                <a:spcPct val="90000"/>
              </a:lnSpc>
            </a:pPr>
            <a:r>
              <a:rPr lang="en-US" sz="2400" dirty="0" smtClean="0">
                <a:solidFill>
                  <a:schemeClr val="bg1"/>
                </a:solidFill>
              </a:rPr>
              <a:t>40 hours from Tropical Storm Winds Landfall 	 </a:t>
            </a:r>
            <a:br>
              <a:rPr lang="en-US" sz="2400" dirty="0" smtClean="0">
                <a:solidFill>
                  <a:schemeClr val="bg1"/>
                </a:solidFill>
              </a:rPr>
            </a:br>
            <a:r>
              <a:rPr lang="en-US" sz="2400" dirty="0" smtClean="0">
                <a:solidFill>
                  <a:schemeClr val="bg1"/>
                </a:solidFill>
              </a:rPr>
              <a:t>Evacuate Phase II</a:t>
            </a:r>
          </a:p>
          <a:p>
            <a:pPr eaLnBrk="1" hangingPunct="1">
              <a:lnSpc>
                <a:spcPct val="90000"/>
              </a:lnSpc>
            </a:pPr>
            <a:endParaRPr lang="en-US" sz="1800" dirty="0" smtClean="0">
              <a:solidFill>
                <a:schemeClr val="bg1"/>
              </a:solidFill>
            </a:endParaRPr>
          </a:p>
          <a:p>
            <a:pPr eaLnBrk="1" hangingPunct="1">
              <a:lnSpc>
                <a:spcPct val="90000"/>
              </a:lnSpc>
            </a:pPr>
            <a:r>
              <a:rPr lang="en-US" sz="2400" dirty="0" smtClean="0">
                <a:solidFill>
                  <a:schemeClr val="bg1"/>
                </a:solidFill>
              </a:rPr>
              <a:t>30 hours from Tropical Storm Winds Landfall 	 </a:t>
            </a:r>
            <a:br>
              <a:rPr lang="en-US" sz="2400" dirty="0" smtClean="0">
                <a:solidFill>
                  <a:schemeClr val="bg1"/>
                </a:solidFill>
              </a:rPr>
            </a:br>
            <a:r>
              <a:rPr lang="en-US" sz="2400" dirty="0" smtClean="0">
                <a:solidFill>
                  <a:schemeClr val="bg1"/>
                </a:solidFill>
              </a:rPr>
              <a:t>Evacuate Phase III - </a:t>
            </a:r>
            <a:r>
              <a:rPr lang="en-US" sz="2400" i="1" u="sng" dirty="0" smtClean="0">
                <a:solidFill>
                  <a:schemeClr val="bg1"/>
                </a:solidFill>
              </a:rPr>
              <a:t>CONTRAFLOW</a:t>
            </a:r>
            <a:r>
              <a:rPr lang="en-US" sz="2400" dirty="0" smtClean="0">
                <a:solidFill>
                  <a:schemeClr val="bg1"/>
                </a:solidFill>
              </a:rPr>
              <a:t>	</a:t>
            </a:r>
          </a:p>
          <a:p>
            <a:pPr eaLnBrk="1" hangingPunct="1">
              <a:lnSpc>
                <a:spcPct val="90000"/>
              </a:lnSpc>
            </a:pPr>
            <a:endParaRPr lang="en-US" sz="1800" dirty="0" smtClean="0">
              <a:solidFill>
                <a:schemeClr val="bg1"/>
              </a:solidFill>
            </a:endParaRPr>
          </a:p>
          <a:p>
            <a:pPr eaLnBrk="1" hangingPunct="1">
              <a:lnSpc>
                <a:spcPct val="90000"/>
              </a:lnSpc>
            </a:pPr>
            <a:r>
              <a:rPr lang="en-US" sz="2400" dirty="0">
                <a:solidFill>
                  <a:schemeClr val="bg1"/>
                </a:solidFill>
              </a:rPr>
              <a:t>6 </a:t>
            </a:r>
            <a:r>
              <a:rPr lang="en-US" sz="2400" dirty="0" smtClean="0">
                <a:solidFill>
                  <a:schemeClr val="bg1"/>
                </a:solidFill>
              </a:rPr>
              <a:t>hours </a:t>
            </a:r>
            <a:r>
              <a:rPr lang="en-US" sz="2400" dirty="0">
                <a:solidFill>
                  <a:schemeClr val="bg1"/>
                </a:solidFill>
              </a:rPr>
              <a:t>from Tropical Storm Winds Landfall 		 Terminate Contraflow – Secure Assets and Personnel!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NOContraflow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869950"/>
            <a:ext cx="382587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84138" y="84138"/>
            <a:ext cx="89074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4000" dirty="0">
                <a:solidFill>
                  <a:schemeClr val="bg1"/>
                </a:solidFill>
              </a:rPr>
              <a:t>1 Million Households - 1 Million Maps</a:t>
            </a:r>
          </a:p>
        </p:txBody>
      </p:sp>
      <p:sp>
        <p:nvSpPr>
          <p:cNvPr id="2" name="TextBox 1"/>
          <p:cNvSpPr txBox="1"/>
          <p:nvPr/>
        </p:nvSpPr>
        <p:spPr>
          <a:xfrm>
            <a:off x="6553200" y="2057400"/>
            <a:ext cx="2569934" cy="1200329"/>
          </a:xfrm>
          <a:prstGeom prst="rect">
            <a:avLst/>
          </a:prstGeom>
          <a:noFill/>
        </p:spPr>
        <p:txBody>
          <a:bodyPr wrap="none" rtlCol="0">
            <a:spAutoFit/>
          </a:bodyPr>
          <a:lstStyle/>
          <a:p>
            <a:r>
              <a:rPr lang="en-US" sz="3600" dirty="0" smtClean="0"/>
              <a:t>First Draft</a:t>
            </a:r>
          </a:p>
          <a:p>
            <a:r>
              <a:rPr lang="en-US" sz="3600" dirty="0" smtClean="0"/>
              <a:t>Proof-sheet</a:t>
            </a:r>
            <a:endParaRPr lang="en-US"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17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7"/>
          <p:cNvSpPr txBox="1">
            <a:spLocks noChangeArrowheads="1"/>
          </p:cNvSpPr>
          <p:nvPr/>
        </p:nvSpPr>
        <p:spPr bwMode="auto">
          <a:xfrm>
            <a:off x="-134938" y="147638"/>
            <a:ext cx="9348788"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800" dirty="0">
                <a:solidFill>
                  <a:schemeClr val="bg1"/>
                </a:solidFill>
              </a:rPr>
              <a:t>HURREVAC – Situational Awareness</a:t>
            </a:r>
          </a:p>
          <a:p>
            <a:pPr algn="ctr" eaLnBrk="1" hangingPunct="1">
              <a:spcBef>
                <a:spcPct val="0"/>
              </a:spcBef>
              <a:buFontTx/>
              <a:buNone/>
            </a:pPr>
            <a:r>
              <a:rPr lang="en-US" sz="2800" dirty="0">
                <a:solidFill>
                  <a:schemeClr val="bg1"/>
                </a:solidFill>
              </a:rPr>
              <a:t>2 AM CDT Friday 8/26 Path/Cone of Uncertainty Forecast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177925"/>
            <a:ext cx="7623175" cy="56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8"/>
          <p:cNvSpPr txBox="1">
            <a:spLocks noChangeArrowheads="1"/>
          </p:cNvSpPr>
          <p:nvPr/>
        </p:nvSpPr>
        <p:spPr bwMode="auto">
          <a:xfrm>
            <a:off x="1008063" y="152400"/>
            <a:ext cx="7250112"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800" dirty="0">
                <a:solidFill>
                  <a:schemeClr val="bg1"/>
                </a:solidFill>
              </a:rPr>
              <a:t>HURREVAC – Situational Awareness</a:t>
            </a:r>
          </a:p>
          <a:p>
            <a:pPr algn="ctr" eaLnBrk="1" hangingPunct="1">
              <a:spcBef>
                <a:spcPct val="0"/>
              </a:spcBef>
              <a:buFontTx/>
              <a:buNone/>
            </a:pPr>
            <a:r>
              <a:rPr lang="en-US" sz="2800" dirty="0">
                <a:solidFill>
                  <a:schemeClr val="bg1"/>
                </a:solidFill>
              </a:rPr>
              <a:t>2 AM CDT Friday 8/26 Forecast Wind Swath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ct:contentTypeSchema xmlns:ct="http://schemas.microsoft.com/office/2006/metadata/contentType" xmlns:ma="http://schemas.microsoft.com/office/2006/metadata/properties/metaAttributes" ct:_="" ma:_="" ma:contentTypeName="Document" ma:contentTypeID="0x010100DAE19A1C4C56A94FB4EB5539511B5B27" ma:contentTypeVersion="0" ma:contentTypeDescription="Create a new document." ma:contentTypeScope="" ma:versionID="1035b1e952fbfc6e7ebcacc850fd2a22">
  <xsd:schema xmlns:xsd="http://www.w3.org/2001/XMLSchema" xmlns:xs="http://www.w3.org/2001/XMLSchema" xmlns:p="http://schemas.microsoft.com/office/2006/metadata/properties" xmlns:ns1="http://schemas.microsoft.com/sharepoint/v3" xmlns:ns2="8b31c874-b99a-4d42-8a7e-c9ac8ddcf610" targetNamespace="http://schemas.microsoft.com/office/2006/metadata/properties" ma:root="true" ma:fieldsID="6abd6eba0cf898e1d58d7646ea888726" ns1:_="" ns2:_="">
    <xsd:import namespace="http://schemas.microsoft.com/sharepoint/v3"/>
    <xsd:import namespace="8b31c874-b99a-4d42-8a7e-c9ac8ddcf610"/>
    <xsd:element name="properties">
      <xsd:complexType>
        <xsd:sequence>
          <xsd:element name="documentManagement">
            <xsd:complexType>
              <xsd:all>
                <xsd:element ref="ns1:PublishingStartDate" minOccurs="0"/>
                <xsd:element ref="ns1:PublishingExpirationDate" minOccurs="0"/>
                <xsd:element ref="ns2:Effectiv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31c874-b99a-4d42-8a7e-c9ac8ddcf610" elementFormDefault="qualified">
    <xsd:import namespace="http://schemas.microsoft.com/office/2006/documentManagement/types"/>
    <xsd:import namespace="http://schemas.microsoft.com/office/infopath/2007/PartnerControls"/>
    <xsd:element name="EffectiveDate" ma:index="12" nillable="true" ma:displayName="Effective Date" ma:format="DateOnly" ma:internalName="Effectiv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1" ma:displayName="Description"/>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ffectiveDate xmlns="8b31c874-b99a-4d42-8a7e-c9ac8ddcf610">2014-06-24T05:00:00+00:00</EffectiveDate>
    <PublishingStartDate xmlns="http://schemas.microsoft.com/sharepoint/v3" xsi:nil="true"/>
  </documentManagement>
</p:properties>
</file>

<file path=customXml/item50.xml><?xml version="1.0" encoding="utf-8"?>
<EsriMapsInfo xmlns="ESRI.ArcGIS.Mapping.OfficeIntegration.PowerPointInfo">
  <Version>Version1</Version>
  <RequiresSignIn>False</RequiresSignIn>
</EsriMapsInfo>
</file>

<file path=customXml/item51.xml><?xml version="1.0" encoding="utf-8"?>
<LongProperties xmlns="http://schemas.microsoft.com/office/2006/metadata/longProperties"/>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659D5CF-0007-4F97-B527-2BA4976D5006}">
  <ds:schemaRefs>
    <ds:schemaRef ds:uri="ESRI.ArcGIS.Mapping.OfficeIntegration.PowerPointInfo"/>
  </ds:schemaRefs>
</ds:datastoreItem>
</file>

<file path=customXml/itemProps10.xml><?xml version="1.0" encoding="utf-8"?>
<ds:datastoreItem xmlns:ds="http://schemas.openxmlformats.org/officeDocument/2006/customXml" ds:itemID="{C169200A-786E-435E-9239-92DA6B712E2E}">
  <ds:schemaRefs>
    <ds:schemaRef ds:uri="ESRI.ArcGIS.Mapping.OfficeIntegration.PowerPointInfo"/>
  </ds:schemaRefs>
</ds:datastoreItem>
</file>

<file path=customXml/itemProps11.xml><?xml version="1.0" encoding="utf-8"?>
<ds:datastoreItem xmlns:ds="http://schemas.openxmlformats.org/officeDocument/2006/customXml" ds:itemID="{D18BB9FC-443C-4041-800E-EC7C79583996}">
  <ds:schemaRefs>
    <ds:schemaRef ds:uri="ESRI.ArcGIS.Mapping.OfficeIntegration.PowerPointInfo"/>
  </ds:schemaRefs>
</ds:datastoreItem>
</file>

<file path=customXml/itemProps12.xml><?xml version="1.0" encoding="utf-8"?>
<ds:datastoreItem xmlns:ds="http://schemas.openxmlformats.org/officeDocument/2006/customXml" ds:itemID="{137153B2-781E-417E-9AD9-FBB37F9C3971}">
  <ds:schemaRefs>
    <ds:schemaRef ds:uri="ESRI.ArcGIS.Mapping.OfficeIntegration.PowerPointInfo"/>
  </ds:schemaRefs>
</ds:datastoreItem>
</file>

<file path=customXml/itemProps13.xml><?xml version="1.0" encoding="utf-8"?>
<ds:datastoreItem xmlns:ds="http://schemas.openxmlformats.org/officeDocument/2006/customXml" ds:itemID="{F570CA1A-C547-4405-85D0-5439327F8B07}">
  <ds:schemaRefs>
    <ds:schemaRef ds:uri="ESRI.ArcGIS.Mapping.OfficeIntegration.PowerPointInfo"/>
  </ds:schemaRefs>
</ds:datastoreItem>
</file>

<file path=customXml/itemProps14.xml><?xml version="1.0" encoding="utf-8"?>
<ds:datastoreItem xmlns:ds="http://schemas.openxmlformats.org/officeDocument/2006/customXml" ds:itemID="{98C0E2F8-4A98-4E74-924C-399E4AF793EA}">
  <ds:schemaRefs>
    <ds:schemaRef ds:uri="ESRI.ArcGIS.Mapping.OfficeIntegration.PowerPointInfo"/>
  </ds:schemaRefs>
</ds:datastoreItem>
</file>

<file path=customXml/itemProps15.xml><?xml version="1.0" encoding="utf-8"?>
<ds:datastoreItem xmlns:ds="http://schemas.openxmlformats.org/officeDocument/2006/customXml" ds:itemID="{203C567A-CB35-4D29-97CA-31E9965E0F37}">
  <ds:schemaRefs>
    <ds:schemaRef ds:uri="ESRI.ArcGIS.Mapping.OfficeIntegration.PowerPointInfo"/>
  </ds:schemaRefs>
</ds:datastoreItem>
</file>

<file path=customXml/itemProps16.xml><?xml version="1.0" encoding="utf-8"?>
<ds:datastoreItem xmlns:ds="http://schemas.openxmlformats.org/officeDocument/2006/customXml" ds:itemID="{6CC7CB38-B9A5-4D41-AEEA-D0E71533D775}">
  <ds:schemaRefs>
    <ds:schemaRef ds:uri="ESRI.ArcGIS.Mapping.OfficeIntegration.PowerPointInfo"/>
  </ds:schemaRefs>
</ds:datastoreItem>
</file>

<file path=customXml/itemProps17.xml><?xml version="1.0" encoding="utf-8"?>
<ds:datastoreItem xmlns:ds="http://schemas.openxmlformats.org/officeDocument/2006/customXml" ds:itemID="{C31CEBFD-5C5C-4363-94D4-918DCA586323}">
  <ds:schemaRefs>
    <ds:schemaRef ds:uri="ESRI.ArcGIS.Mapping.OfficeIntegration.PowerPointInfo"/>
  </ds:schemaRefs>
</ds:datastoreItem>
</file>

<file path=customXml/itemProps18.xml><?xml version="1.0" encoding="utf-8"?>
<ds:datastoreItem xmlns:ds="http://schemas.openxmlformats.org/officeDocument/2006/customXml" ds:itemID="{C7AD7041-65F0-4898-BBB0-1976774F7DA8}">
  <ds:schemaRefs>
    <ds:schemaRef ds:uri="ESRI.ArcGIS.Mapping.OfficeIntegration.PowerPointInfo"/>
  </ds:schemaRefs>
</ds:datastoreItem>
</file>

<file path=customXml/itemProps19.xml><?xml version="1.0" encoding="utf-8"?>
<ds:datastoreItem xmlns:ds="http://schemas.openxmlformats.org/officeDocument/2006/customXml" ds:itemID="{BCD60A65-8515-4AC1-B931-0843359BA221}">
  <ds:schemaRefs>
    <ds:schemaRef ds:uri="ESRI.ArcGIS.Mapping.OfficeIntegration.PowerPointInfo"/>
  </ds:schemaRefs>
</ds:datastoreItem>
</file>

<file path=customXml/itemProps2.xml><?xml version="1.0" encoding="utf-8"?>
<ds:datastoreItem xmlns:ds="http://schemas.openxmlformats.org/officeDocument/2006/customXml" ds:itemID="{8253ED31-9D98-4C60-8267-D53004D6F8D8}">
  <ds:schemaRefs>
    <ds:schemaRef ds:uri="ESRI.ArcGIS.Mapping.OfficeIntegration.PowerPointInfo"/>
  </ds:schemaRefs>
</ds:datastoreItem>
</file>

<file path=customXml/itemProps20.xml><?xml version="1.0" encoding="utf-8"?>
<ds:datastoreItem xmlns:ds="http://schemas.openxmlformats.org/officeDocument/2006/customXml" ds:itemID="{CD6E5C22-45C7-4148-9141-1E9914586572}">
  <ds:schemaRefs>
    <ds:schemaRef ds:uri="ESRI.ArcGIS.Mapping.OfficeIntegration.PowerPointInfo"/>
  </ds:schemaRefs>
</ds:datastoreItem>
</file>

<file path=customXml/itemProps21.xml><?xml version="1.0" encoding="utf-8"?>
<ds:datastoreItem xmlns:ds="http://schemas.openxmlformats.org/officeDocument/2006/customXml" ds:itemID="{929A27C0-FB29-49AF-AAFE-6B15A00BF301}">
  <ds:schemaRefs>
    <ds:schemaRef ds:uri="ESRI.ArcGIS.Mapping.OfficeIntegration.PowerPointInfo"/>
  </ds:schemaRefs>
</ds:datastoreItem>
</file>

<file path=customXml/itemProps22.xml><?xml version="1.0" encoding="utf-8"?>
<ds:datastoreItem xmlns:ds="http://schemas.openxmlformats.org/officeDocument/2006/customXml" ds:itemID="{04B7B946-0B5E-442A-911F-6A84D8100046}">
  <ds:schemaRefs>
    <ds:schemaRef ds:uri="ESRI.ArcGIS.Mapping.OfficeIntegration.PowerPointInfo"/>
  </ds:schemaRefs>
</ds:datastoreItem>
</file>

<file path=customXml/itemProps23.xml><?xml version="1.0" encoding="utf-8"?>
<ds:datastoreItem xmlns:ds="http://schemas.openxmlformats.org/officeDocument/2006/customXml" ds:itemID="{C20EFA46-F640-452E-95F6-C762F457CC51}">
  <ds:schemaRefs>
    <ds:schemaRef ds:uri="ESRI.ArcGIS.Mapping.OfficeIntegration.PowerPointInfo"/>
  </ds:schemaRefs>
</ds:datastoreItem>
</file>

<file path=customXml/itemProps24.xml><?xml version="1.0" encoding="utf-8"?>
<ds:datastoreItem xmlns:ds="http://schemas.openxmlformats.org/officeDocument/2006/customXml" ds:itemID="{D59CFF6B-88C5-4EBE-A775-9AE313F34A0A}">
  <ds:schemaRefs>
    <ds:schemaRef ds:uri="ESRI.ArcGIS.Mapping.OfficeIntegration.PowerPointInfo"/>
  </ds:schemaRefs>
</ds:datastoreItem>
</file>

<file path=customXml/itemProps25.xml><?xml version="1.0" encoding="utf-8"?>
<ds:datastoreItem xmlns:ds="http://schemas.openxmlformats.org/officeDocument/2006/customXml" ds:itemID="{A144C9C1-3F8B-417D-892F-12DF4B5BD161}">
  <ds:schemaRefs>
    <ds:schemaRef ds:uri="ESRI.ArcGIS.Mapping.OfficeIntegration.PowerPointInfo"/>
  </ds:schemaRefs>
</ds:datastoreItem>
</file>

<file path=customXml/itemProps26.xml><?xml version="1.0" encoding="utf-8"?>
<ds:datastoreItem xmlns:ds="http://schemas.openxmlformats.org/officeDocument/2006/customXml" ds:itemID="{599E7966-A1F3-47CC-B7BD-63B811342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31c874-b99a-4d42-8a7e-c9ac8ddcf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7.xml><?xml version="1.0" encoding="utf-8"?>
<ds:datastoreItem xmlns:ds="http://schemas.openxmlformats.org/officeDocument/2006/customXml" ds:itemID="{C50C477E-BF0B-4B1F-8FBF-E352514C695B}">
  <ds:schemaRefs>
    <ds:schemaRef ds:uri="ESRI.ArcGIS.Mapping.OfficeIntegration.PowerPointInfo"/>
  </ds:schemaRefs>
</ds:datastoreItem>
</file>

<file path=customXml/itemProps28.xml><?xml version="1.0" encoding="utf-8"?>
<ds:datastoreItem xmlns:ds="http://schemas.openxmlformats.org/officeDocument/2006/customXml" ds:itemID="{D2B5B430-8683-4E4F-8D06-E830E584C1A7}">
  <ds:schemaRefs>
    <ds:schemaRef ds:uri="ESRI.ArcGIS.Mapping.OfficeIntegration.PowerPointInfo"/>
  </ds:schemaRefs>
</ds:datastoreItem>
</file>

<file path=customXml/itemProps29.xml><?xml version="1.0" encoding="utf-8"?>
<ds:datastoreItem xmlns:ds="http://schemas.openxmlformats.org/officeDocument/2006/customXml" ds:itemID="{F511D68A-AAC5-49B4-BC45-7045A9C0F310}">
  <ds:schemaRefs>
    <ds:schemaRef ds:uri="ESRI.ArcGIS.Mapping.OfficeIntegration.PowerPointInfo"/>
  </ds:schemaRefs>
</ds:datastoreItem>
</file>

<file path=customXml/itemProps3.xml><?xml version="1.0" encoding="utf-8"?>
<ds:datastoreItem xmlns:ds="http://schemas.openxmlformats.org/officeDocument/2006/customXml" ds:itemID="{FFD1CEA9-FDD9-4C77-9889-E84BCB09A903}">
  <ds:schemaRefs>
    <ds:schemaRef ds:uri="ESRI.ArcGIS.Mapping.OfficeIntegration.PowerPointInfo"/>
  </ds:schemaRefs>
</ds:datastoreItem>
</file>

<file path=customXml/itemProps30.xml><?xml version="1.0" encoding="utf-8"?>
<ds:datastoreItem xmlns:ds="http://schemas.openxmlformats.org/officeDocument/2006/customXml" ds:itemID="{0466367A-C9C5-429B-8CE0-A80359CB3FF8}">
  <ds:schemaRefs>
    <ds:schemaRef ds:uri="ESRI.ArcGIS.Mapping.OfficeIntegration.PowerPointInfo"/>
  </ds:schemaRefs>
</ds:datastoreItem>
</file>

<file path=customXml/itemProps31.xml><?xml version="1.0" encoding="utf-8"?>
<ds:datastoreItem xmlns:ds="http://schemas.openxmlformats.org/officeDocument/2006/customXml" ds:itemID="{F31530ED-4B6E-47D2-A202-5A9AB1F051B1}">
  <ds:schemaRefs>
    <ds:schemaRef ds:uri="ESRI.ArcGIS.Mapping.OfficeIntegration.PowerPointInfo"/>
  </ds:schemaRefs>
</ds:datastoreItem>
</file>

<file path=customXml/itemProps32.xml><?xml version="1.0" encoding="utf-8"?>
<ds:datastoreItem xmlns:ds="http://schemas.openxmlformats.org/officeDocument/2006/customXml" ds:itemID="{802CA079-97BD-4501-B203-C61A68220596}">
  <ds:schemaRefs>
    <ds:schemaRef ds:uri="ESRI.ArcGIS.Mapping.OfficeIntegration.PowerPointInfo"/>
  </ds:schemaRefs>
</ds:datastoreItem>
</file>

<file path=customXml/itemProps33.xml><?xml version="1.0" encoding="utf-8"?>
<ds:datastoreItem xmlns:ds="http://schemas.openxmlformats.org/officeDocument/2006/customXml" ds:itemID="{32EE62C2-DDA1-427C-95DD-569E82799701}">
  <ds:schemaRefs>
    <ds:schemaRef ds:uri="ESRI.ArcGIS.Mapping.OfficeIntegration.PowerPointInfo"/>
  </ds:schemaRefs>
</ds:datastoreItem>
</file>

<file path=customXml/itemProps34.xml><?xml version="1.0" encoding="utf-8"?>
<ds:datastoreItem xmlns:ds="http://schemas.openxmlformats.org/officeDocument/2006/customXml" ds:itemID="{CF18D73A-476C-405F-B20A-DDA555ED4864}">
  <ds:schemaRefs>
    <ds:schemaRef ds:uri="ESRI.ArcGIS.Mapping.OfficeIntegration.PowerPointInfo"/>
  </ds:schemaRefs>
</ds:datastoreItem>
</file>

<file path=customXml/itemProps35.xml><?xml version="1.0" encoding="utf-8"?>
<ds:datastoreItem xmlns:ds="http://schemas.openxmlformats.org/officeDocument/2006/customXml" ds:itemID="{01C15E57-B24F-45ED-8E1A-E74E36D591EE}">
  <ds:schemaRefs>
    <ds:schemaRef ds:uri="ESRI.ArcGIS.Mapping.OfficeIntegration.PowerPointInfo"/>
  </ds:schemaRefs>
</ds:datastoreItem>
</file>

<file path=customXml/itemProps36.xml><?xml version="1.0" encoding="utf-8"?>
<ds:datastoreItem xmlns:ds="http://schemas.openxmlformats.org/officeDocument/2006/customXml" ds:itemID="{2032EAA2-8497-4106-8395-F8575C3EAFF4}">
  <ds:schemaRefs>
    <ds:schemaRef ds:uri="ESRI.ArcGIS.Mapping.OfficeIntegration.PowerPointInfo"/>
  </ds:schemaRefs>
</ds:datastoreItem>
</file>

<file path=customXml/itemProps37.xml><?xml version="1.0" encoding="utf-8"?>
<ds:datastoreItem xmlns:ds="http://schemas.openxmlformats.org/officeDocument/2006/customXml" ds:itemID="{B17BE447-7A14-46BA-A448-23CDE867C8B4}">
  <ds:schemaRefs>
    <ds:schemaRef ds:uri="ESRI.ArcGIS.Mapping.OfficeIntegration.PowerPointInfo"/>
  </ds:schemaRefs>
</ds:datastoreItem>
</file>

<file path=customXml/itemProps38.xml><?xml version="1.0" encoding="utf-8"?>
<ds:datastoreItem xmlns:ds="http://schemas.openxmlformats.org/officeDocument/2006/customXml" ds:itemID="{E867F9D1-E613-4435-9294-E871765F13D3}">
  <ds:schemaRefs>
    <ds:schemaRef ds:uri="ESRI.ArcGIS.Mapping.OfficeIntegration.PowerPointInfo"/>
  </ds:schemaRefs>
</ds:datastoreItem>
</file>

<file path=customXml/itemProps39.xml><?xml version="1.0" encoding="utf-8"?>
<ds:datastoreItem xmlns:ds="http://schemas.openxmlformats.org/officeDocument/2006/customXml" ds:itemID="{58C37E17-606D-40BC-BF2D-FF7C43FBFC2E}">
  <ds:schemaRefs>
    <ds:schemaRef ds:uri="ESRI.ArcGIS.Mapping.OfficeIntegration.PowerPointInfo"/>
  </ds:schemaRefs>
</ds:datastoreItem>
</file>

<file path=customXml/itemProps4.xml><?xml version="1.0" encoding="utf-8"?>
<ds:datastoreItem xmlns:ds="http://schemas.openxmlformats.org/officeDocument/2006/customXml" ds:itemID="{FEFD5811-B3D1-45D8-8438-378553CBE11D}">
  <ds:schemaRefs>
    <ds:schemaRef ds:uri="ESRI.ArcGIS.Mapping.OfficeIntegration.PowerPointInfo"/>
  </ds:schemaRefs>
</ds:datastoreItem>
</file>

<file path=customXml/itemProps40.xml><?xml version="1.0" encoding="utf-8"?>
<ds:datastoreItem xmlns:ds="http://schemas.openxmlformats.org/officeDocument/2006/customXml" ds:itemID="{5CFF53B8-EACD-4608-A184-286731A770E8}">
  <ds:schemaRefs>
    <ds:schemaRef ds:uri="ESRI.ArcGIS.Mapping.OfficeIntegration.PowerPointInfo"/>
  </ds:schemaRefs>
</ds:datastoreItem>
</file>

<file path=customXml/itemProps41.xml><?xml version="1.0" encoding="utf-8"?>
<ds:datastoreItem xmlns:ds="http://schemas.openxmlformats.org/officeDocument/2006/customXml" ds:itemID="{9D649689-8760-44DF-A057-8F8C1EE3B2C8}">
  <ds:schemaRefs>
    <ds:schemaRef ds:uri="ESRI.ArcGIS.Mapping.OfficeIntegration.PowerPointInfo"/>
  </ds:schemaRefs>
</ds:datastoreItem>
</file>

<file path=customXml/itemProps42.xml><?xml version="1.0" encoding="utf-8"?>
<ds:datastoreItem xmlns:ds="http://schemas.openxmlformats.org/officeDocument/2006/customXml" ds:itemID="{388663F6-8C95-4244-8867-7223777D752D}">
  <ds:schemaRefs>
    <ds:schemaRef ds:uri="ESRI.ArcGIS.Mapping.OfficeIntegration.PowerPointInfo"/>
  </ds:schemaRefs>
</ds:datastoreItem>
</file>

<file path=customXml/itemProps43.xml><?xml version="1.0" encoding="utf-8"?>
<ds:datastoreItem xmlns:ds="http://schemas.openxmlformats.org/officeDocument/2006/customXml" ds:itemID="{45C92167-FEDC-48C7-8384-6B80896730CA}">
  <ds:schemaRefs>
    <ds:schemaRef ds:uri="ESRI.ArcGIS.Mapping.OfficeIntegration.PowerPointInfo"/>
  </ds:schemaRefs>
</ds:datastoreItem>
</file>

<file path=customXml/itemProps44.xml><?xml version="1.0" encoding="utf-8"?>
<ds:datastoreItem xmlns:ds="http://schemas.openxmlformats.org/officeDocument/2006/customXml" ds:itemID="{9B3C1809-B770-474C-A3DA-434F9DEF5877}">
  <ds:schemaRefs>
    <ds:schemaRef ds:uri="ESRI.ArcGIS.Mapping.OfficeIntegration.PowerPointInfo"/>
  </ds:schemaRefs>
</ds:datastoreItem>
</file>

<file path=customXml/itemProps45.xml><?xml version="1.0" encoding="utf-8"?>
<ds:datastoreItem xmlns:ds="http://schemas.openxmlformats.org/officeDocument/2006/customXml" ds:itemID="{166E147C-7163-46B9-A686-592BE30D09BD}">
  <ds:schemaRefs>
    <ds:schemaRef ds:uri="ESRI.ArcGIS.Mapping.OfficeIntegration.PowerPointInfo"/>
  </ds:schemaRefs>
</ds:datastoreItem>
</file>

<file path=customXml/itemProps46.xml><?xml version="1.0" encoding="utf-8"?>
<ds:datastoreItem xmlns:ds="http://schemas.openxmlformats.org/officeDocument/2006/customXml" ds:itemID="{D1BB60E4-A829-474B-8B16-21CDF8307F7A}">
  <ds:schemaRefs>
    <ds:schemaRef ds:uri="ESRI.ArcGIS.Mapping.OfficeIntegration.PowerPointInfo"/>
  </ds:schemaRefs>
</ds:datastoreItem>
</file>

<file path=customXml/itemProps47.xml><?xml version="1.0" encoding="utf-8"?>
<ds:datastoreItem xmlns:ds="http://schemas.openxmlformats.org/officeDocument/2006/customXml" ds:itemID="{FFBEBEBD-0B90-47B0-88BB-E4AC6061BA7C}">
  <ds:schemaRefs>
    <ds:schemaRef ds:uri="ESRI.ArcGIS.Mapping.OfficeIntegration.PowerPointInfo"/>
  </ds:schemaRefs>
</ds:datastoreItem>
</file>

<file path=customXml/itemProps48.xml><?xml version="1.0" encoding="utf-8"?>
<ds:datastoreItem xmlns:ds="http://schemas.openxmlformats.org/officeDocument/2006/customXml" ds:itemID="{135DE941-C678-4C3F-8A75-35285C82F855}">
  <ds:schemaRefs>
    <ds:schemaRef ds:uri="ESRI.ArcGIS.Mapping.OfficeIntegration.PowerPointInfo"/>
  </ds:schemaRefs>
</ds:datastoreItem>
</file>

<file path=customXml/itemProps49.xml><?xml version="1.0" encoding="utf-8"?>
<ds:datastoreItem xmlns:ds="http://schemas.openxmlformats.org/officeDocument/2006/customXml" ds:itemID="{10C08E57-171C-4ACD-9C46-03FBB541502F}">
  <ds:schemaRefs>
    <ds:schemaRef ds:uri="ESRI.ArcGIS.Mapping.OfficeIntegration.PowerPointInfo"/>
  </ds:schemaRefs>
</ds:datastoreItem>
</file>

<file path=customXml/itemProps5.xml><?xml version="1.0" encoding="utf-8"?>
<ds:datastoreItem xmlns:ds="http://schemas.openxmlformats.org/officeDocument/2006/customXml" ds:itemID="{69F321B2-0B9D-44E2-9AF6-BB15021ED6F3}">
  <ds:schemaRefs>
    <ds:schemaRef ds:uri="http://purl.org/dc/terms/"/>
    <ds:schemaRef ds:uri="http://purl.org/dc/elements/1.1/"/>
    <ds:schemaRef ds:uri="http://schemas.microsoft.com/office/infopath/2007/PartnerControls"/>
    <ds:schemaRef ds:uri="8b31c874-b99a-4d42-8a7e-c9ac8ddcf610"/>
    <ds:schemaRef ds:uri="http://schemas.microsoft.com/sharepoint/v3"/>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50.xml><?xml version="1.0" encoding="utf-8"?>
<ds:datastoreItem xmlns:ds="http://schemas.openxmlformats.org/officeDocument/2006/customXml" ds:itemID="{DDE91404-9F9E-4B17-AC84-796A6C278244}">
  <ds:schemaRefs>
    <ds:schemaRef ds:uri="ESRI.ArcGIS.Mapping.OfficeIntegration.PowerPointInfo"/>
  </ds:schemaRefs>
</ds:datastoreItem>
</file>

<file path=customXml/itemProps51.xml><?xml version="1.0" encoding="utf-8"?>
<ds:datastoreItem xmlns:ds="http://schemas.openxmlformats.org/officeDocument/2006/customXml" ds:itemID="{4E947820-7EF8-48CC-97C9-71A4BBF02E2B}">
  <ds:schemaRefs>
    <ds:schemaRef ds:uri="http://schemas.microsoft.com/office/2006/metadata/longProperties"/>
  </ds:schemaRefs>
</ds:datastoreItem>
</file>

<file path=customXml/itemProps52.xml><?xml version="1.0" encoding="utf-8"?>
<ds:datastoreItem xmlns:ds="http://schemas.openxmlformats.org/officeDocument/2006/customXml" ds:itemID="{978CEA68-D320-42CF-B72C-32997F812275}">
  <ds:schemaRefs>
    <ds:schemaRef ds:uri="ESRI.ArcGIS.Mapping.OfficeIntegration.PowerPointInfo"/>
  </ds:schemaRefs>
</ds:datastoreItem>
</file>

<file path=customXml/itemProps53.xml><?xml version="1.0" encoding="utf-8"?>
<ds:datastoreItem xmlns:ds="http://schemas.openxmlformats.org/officeDocument/2006/customXml" ds:itemID="{7141FCD1-D0F6-4D3A-BA75-6445B7135B54}">
  <ds:schemaRefs>
    <ds:schemaRef ds:uri="ESRI.ArcGIS.Mapping.OfficeIntegration.PowerPointInfo"/>
  </ds:schemaRefs>
</ds:datastoreItem>
</file>

<file path=customXml/itemProps54.xml><?xml version="1.0" encoding="utf-8"?>
<ds:datastoreItem xmlns:ds="http://schemas.openxmlformats.org/officeDocument/2006/customXml" ds:itemID="{CA327C7C-95EE-4B1E-9AC0-B8945BDD8F36}">
  <ds:schemaRefs>
    <ds:schemaRef ds:uri="ESRI.ArcGIS.Mapping.OfficeIntegration.PowerPointInfo"/>
  </ds:schemaRefs>
</ds:datastoreItem>
</file>

<file path=customXml/itemProps55.xml><?xml version="1.0" encoding="utf-8"?>
<ds:datastoreItem xmlns:ds="http://schemas.openxmlformats.org/officeDocument/2006/customXml" ds:itemID="{E9F06654-3DD8-45BB-B1FB-581A44343657}">
  <ds:schemaRefs>
    <ds:schemaRef ds:uri="ESRI.ArcGIS.Mapping.OfficeIntegration.PowerPointInfo"/>
  </ds:schemaRefs>
</ds:datastoreItem>
</file>

<file path=customXml/itemProps56.xml><?xml version="1.0" encoding="utf-8"?>
<ds:datastoreItem xmlns:ds="http://schemas.openxmlformats.org/officeDocument/2006/customXml" ds:itemID="{1B200C82-B980-44BA-93E2-D3EABE5E9D69}">
  <ds:schemaRefs>
    <ds:schemaRef ds:uri="ESRI.ArcGIS.Mapping.OfficeIntegration.PowerPointInfo"/>
  </ds:schemaRefs>
</ds:datastoreItem>
</file>

<file path=customXml/itemProps57.xml><?xml version="1.0" encoding="utf-8"?>
<ds:datastoreItem xmlns:ds="http://schemas.openxmlformats.org/officeDocument/2006/customXml" ds:itemID="{6AA0DDA0-6545-4F0D-AC2C-411D41F620F5}">
  <ds:schemaRefs>
    <ds:schemaRef ds:uri="ESRI.ArcGIS.Mapping.OfficeIntegration.PowerPointInfo"/>
  </ds:schemaRefs>
</ds:datastoreItem>
</file>

<file path=customXml/itemProps58.xml><?xml version="1.0" encoding="utf-8"?>
<ds:datastoreItem xmlns:ds="http://schemas.openxmlformats.org/officeDocument/2006/customXml" ds:itemID="{68D3C180-D59B-4C3F-9A72-F865446574DF}">
  <ds:schemaRefs>
    <ds:schemaRef ds:uri="ESRI.ArcGIS.Mapping.OfficeIntegration.PowerPointInfo"/>
  </ds:schemaRefs>
</ds:datastoreItem>
</file>

<file path=customXml/itemProps59.xml><?xml version="1.0" encoding="utf-8"?>
<ds:datastoreItem xmlns:ds="http://schemas.openxmlformats.org/officeDocument/2006/customXml" ds:itemID="{3772EC60-713F-4DBC-86C3-7DDAEAB6C062}">
  <ds:schemaRefs>
    <ds:schemaRef ds:uri="ESRI.ArcGIS.Mapping.OfficeIntegration.PowerPointInfo"/>
  </ds:schemaRefs>
</ds:datastoreItem>
</file>

<file path=customXml/itemProps6.xml><?xml version="1.0" encoding="utf-8"?>
<ds:datastoreItem xmlns:ds="http://schemas.openxmlformats.org/officeDocument/2006/customXml" ds:itemID="{328925A0-1366-4CAF-BD89-4F7F4F884CA8}">
  <ds:schemaRefs>
    <ds:schemaRef ds:uri="ESRI.ArcGIS.Mapping.OfficeIntegration.PowerPointInfo"/>
  </ds:schemaRefs>
</ds:datastoreItem>
</file>

<file path=customXml/itemProps60.xml><?xml version="1.0" encoding="utf-8"?>
<ds:datastoreItem xmlns:ds="http://schemas.openxmlformats.org/officeDocument/2006/customXml" ds:itemID="{383A2A10-1FF1-43C0-ABB2-13501590AF25}">
  <ds:schemaRefs>
    <ds:schemaRef ds:uri="ESRI.ArcGIS.Mapping.OfficeIntegration.PowerPointInfo"/>
  </ds:schemaRefs>
</ds:datastoreItem>
</file>

<file path=customXml/itemProps61.xml><?xml version="1.0" encoding="utf-8"?>
<ds:datastoreItem xmlns:ds="http://schemas.openxmlformats.org/officeDocument/2006/customXml" ds:itemID="{7BC19BB0-5FBB-406F-B9F0-ACDF469F126E}">
  <ds:schemaRefs>
    <ds:schemaRef ds:uri="ESRI.ArcGIS.Mapping.OfficeIntegration.PowerPointInfo"/>
  </ds:schemaRefs>
</ds:datastoreItem>
</file>

<file path=customXml/itemProps62.xml><?xml version="1.0" encoding="utf-8"?>
<ds:datastoreItem xmlns:ds="http://schemas.openxmlformats.org/officeDocument/2006/customXml" ds:itemID="{626B97F8-CEA8-486D-A006-0F5BF0437318}">
  <ds:schemaRefs>
    <ds:schemaRef ds:uri="ESRI.ArcGIS.Mapping.OfficeIntegration.PowerPointInfo"/>
  </ds:schemaRefs>
</ds:datastoreItem>
</file>

<file path=customXml/itemProps63.xml><?xml version="1.0" encoding="utf-8"?>
<ds:datastoreItem xmlns:ds="http://schemas.openxmlformats.org/officeDocument/2006/customXml" ds:itemID="{0CCFE371-F849-440B-A1C3-CC92A9220478}">
  <ds:schemaRefs>
    <ds:schemaRef ds:uri="ESRI.ArcGIS.Mapping.OfficeIntegration.PowerPointInfo"/>
  </ds:schemaRefs>
</ds:datastoreItem>
</file>

<file path=customXml/itemProps64.xml><?xml version="1.0" encoding="utf-8"?>
<ds:datastoreItem xmlns:ds="http://schemas.openxmlformats.org/officeDocument/2006/customXml" ds:itemID="{465B9ABC-0DDB-4A4D-AD69-AF3958FC3E7E}">
  <ds:schemaRefs>
    <ds:schemaRef ds:uri="ESRI.ArcGIS.Mapping.OfficeIntegration.PowerPointInfo"/>
  </ds:schemaRefs>
</ds:datastoreItem>
</file>

<file path=customXml/itemProps65.xml><?xml version="1.0" encoding="utf-8"?>
<ds:datastoreItem xmlns:ds="http://schemas.openxmlformats.org/officeDocument/2006/customXml" ds:itemID="{22A79395-0C63-4398-86BC-7B195CB070A7}">
  <ds:schemaRefs>
    <ds:schemaRef ds:uri="ESRI.ArcGIS.Mapping.OfficeIntegration.PowerPointInfo"/>
  </ds:schemaRefs>
</ds:datastoreItem>
</file>

<file path=customXml/itemProps66.xml><?xml version="1.0" encoding="utf-8"?>
<ds:datastoreItem xmlns:ds="http://schemas.openxmlformats.org/officeDocument/2006/customXml" ds:itemID="{28743D0C-D85A-4595-819A-E805F0FD951A}">
  <ds:schemaRefs>
    <ds:schemaRef ds:uri="ESRI.ArcGIS.Mapping.OfficeIntegration.PowerPointInfo"/>
  </ds:schemaRefs>
</ds:datastoreItem>
</file>

<file path=customXml/itemProps7.xml><?xml version="1.0" encoding="utf-8"?>
<ds:datastoreItem xmlns:ds="http://schemas.openxmlformats.org/officeDocument/2006/customXml" ds:itemID="{2E09AD3B-CEED-4857-8284-E7D06029A28A}">
  <ds:schemaRefs>
    <ds:schemaRef ds:uri="ESRI.ArcGIS.Mapping.OfficeIntegration.PowerPointInfo"/>
  </ds:schemaRefs>
</ds:datastoreItem>
</file>

<file path=customXml/itemProps8.xml><?xml version="1.0" encoding="utf-8"?>
<ds:datastoreItem xmlns:ds="http://schemas.openxmlformats.org/officeDocument/2006/customXml" ds:itemID="{1B228506-754C-4B93-B6C0-A53C01F749E7}">
  <ds:schemaRefs>
    <ds:schemaRef ds:uri="ESRI.ArcGIS.Mapping.OfficeIntegration.PowerPointInfo"/>
  </ds:schemaRefs>
</ds:datastoreItem>
</file>

<file path=customXml/itemProps9.xml><?xml version="1.0" encoding="utf-8"?>
<ds:datastoreItem xmlns:ds="http://schemas.openxmlformats.org/officeDocument/2006/customXml" ds:itemID="{78CAC447-3C93-4454-850A-131DA0293D9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4112</TotalTime>
  <Words>4011</Words>
  <Application>Microsoft Office PowerPoint</Application>
  <PresentationFormat>On-screen Show (4:3)</PresentationFormat>
  <Paragraphs>207</Paragraphs>
  <Slides>39</Slides>
  <Notes>39</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2" baseType="lpstr">
      <vt:lpstr>Arial</vt:lpstr>
      <vt:lpstr>Default Design</vt:lpstr>
      <vt:lpstr>Chart</vt:lpstr>
      <vt:lpstr>Katrina- Lessons Learned and How GIS Can Do It Better, Now</vt:lpstr>
      <vt:lpstr>1998 Hurricane Georges</vt:lpstr>
      <vt:lpstr>Hurricane Isidore September 2002</vt:lpstr>
      <vt:lpstr>PowerPoint Presentation</vt:lpstr>
      <vt:lpstr>PowerPoint Presentation</vt:lpstr>
      <vt:lpstr>Final Stages of the Louisiana Emergency Evacuation Plan</vt:lpstr>
      <vt:lpstr>PowerPoint Presentation</vt:lpstr>
      <vt:lpstr>PowerPoint Presentation</vt:lpstr>
      <vt:lpstr>PowerPoint Presentation</vt:lpstr>
      <vt:lpstr>PowerPoint Presentation</vt:lpstr>
      <vt:lpstr>PowerPoint Presentation</vt:lpstr>
      <vt:lpstr>Situational Awareness – Flooding USGS HydroWatch ArcIMS site</vt:lpstr>
      <vt:lpstr>Real-time Weather Data Delivered by Meteorlogix</vt:lpstr>
      <vt:lpstr>Search &amp; Rescue Operational Grid</vt:lpstr>
      <vt:lpstr>Finding Nursing Homes</vt:lpstr>
      <vt:lpstr>PowerPoint Presentation</vt:lpstr>
      <vt:lpstr>PowerPoint Presentation</vt:lpstr>
      <vt:lpstr>PowerPoint Presentation</vt:lpstr>
      <vt:lpstr>Situational Awareness – Paper Maps of Flooded Street Elevations for Rescue Vehicles</vt:lpstr>
      <vt:lpstr>Damage Assessment – Moveable Bridges</vt:lpstr>
      <vt:lpstr>PowerPoint Presentation</vt:lpstr>
      <vt:lpstr>Levees and Pump Stations Who knew?</vt:lpstr>
      <vt:lpstr>PowerPoint Presentation</vt:lpstr>
      <vt:lpstr>Mapping Debris Removal</vt:lpstr>
      <vt:lpstr>Today GIS Web Services Are the Key to Interoperability</vt:lpstr>
      <vt:lpstr>ArcGIS Server Services Folder http://GISweb.dotd.la.gov/ArcGIS/rest/services</vt:lpstr>
      <vt:lpstr>LADOTD Emergency-Related Web Services</vt:lpstr>
      <vt:lpstr>LADOTD ArcGIS Online Home Page</vt:lpstr>
      <vt:lpstr>Public Relations 2012 Hurricane Isaac Debris Removal</vt:lpstr>
      <vt:lpstr>Information to the Public and State Workers State Office Closures</vt:lpstr>
      <vt:lpstr>Information to the Public &amp; Responders Official Louisiana Evacuation Routes</vt:lpstr>
      <vt:lpstr>Situational Awareness LADOTD’s NOAA Flood Watch Map</vt:lpstr>
      <vt:lpstr>Situational Awareness LADOTD’s  Severe Weather Story Map</vt:lpstr>
      <vt:lpstr>Official Imagery Delivered Quickly January 2016 Mississippi River Flood</vt:lpstr>
      <vt:lpstr>Disaster Response and Recovery Louisiana Roads Federal Aid Eligibility</vt:lpstr>
      <vt:lpstr>Interoperability and Data Sharing LADOTD/LADCFS Data Collaboration </vt:lpstr>
      <vt:lpstr>Information to the Public and State Workers Disaster Supplemental Nutrition Program</vt:lpstr>
      <vt:lpstr>Keys to Successful Interoperability Using a Service-Oriented Architecture</vt:lpstr>
      <vt:lpstr>Katrina –  Lessons Learned and How GIS Can Do It Better, Now</vt:lpstr>
    </vt:vector>
  </TitlesOfParts>
  <Company>LADOTD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DOTD Katrina Response</dc:title>
  <dc:subject>LA DOTD Katrina Response</dc:subject>
  <dc:creator>d8505</dc:creator>
  <cp:lastModifiedBy>James E. Mitchell, Ph. D.</cp:lastModifiedBy>
  <cp:revision>284</cp:revision>
  <cp:lastPrinted>2016-05-31T19:30:41Z</cp:lastPrinted>
  <dcterms:created xsi:type="dcterms:W3CDTF">2005-10-20T20:47:33Z</dcterms:created>
  <dcterms:modified xsi:type="dcterms:W3CDTF">2016-06-02T17:44:33Z</dcterms:modified>
</cp:coreProperties>
</file>