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1"/>
    <p:sldMasterId id="2147483660" r:id="rId12"/>
  </p:sldMasterIdLst>
  <p:notesMasterIdLst>
    <p:notesMasterId r:id="rId25"/>
  </p:notesMasterIdLst>
  <p:sldIdLst>
    <p:sldId id="256" r:id="rId13"/>
    <p:sldId id="295" r:id="rId14"/>
    <p:sldId id="294" r:id="rId15"/>
    <p:sldId id="298" r:id="rId16"/>
    <p:sldId id="296" r:id="rId17"/>
    <p:sldId id="303" r:id="rId18"/>
    <p:sldId id="315" r:id="rId19"/>
    <p:sldId id="316" r:id="rId20"/>
    <p:sldId id="317" r:id="rId21"/>
    <p:sldId id="318" r:id="rId22"/>
    <p:sldId id="319" r:id="rId23"/>
    <p:sldId id="32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3" autoAdjust="0"/>
    <p:restoredTop sz="94660"/>
  </p:normalViewPr>
  <p:slideViewPr>
    <p:cSldViewPr>
      <p:cViewPr varScale="1">
        <p:scale>
          <a:sx n="122" d="100"/>
          <a:sy n="122" d="100"/>
        </p:scale>
        <p:origin x="1344" y="13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2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slide" Target="slides/slide12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B6040B-3A3A-4FD6-83F4-EB462F3BADB4}" type="datetimeFigureOut">
              <a:rPr lang="en-US"/>
              <a:pPr>
                <a:defRPr/>
              </a:pPr>
              <a:t>8/22/2016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5A4978-8490-48FE-9B9B-7204FAA9F5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29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Presentation by James E. Mitchell, Ph. D. at the 2012</a:t>
            </a:r>
            <a:r>
              <a:rPr lang="en-US" i="1" dirty="0" smtClean="0"/>
              <a:t> State of The Coast </a:t>
            </a:r>
            <a:r>
              <a:rPr lang="en-US" dirty="0" smtClean="0"/>
              <a:t>Conference, sponsored by the Coalition for</a:t>
            </a:r>
            <a:r>
              <a:rPr lang="en-US" baseline="0" dirty="0" smtClean="0"/>
              <a:t> Coastal Louisiana, New Orleans, LA, June 25, 2012.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A4978-8490-48FE-9B9B-7204FAA9F58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34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8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A4978-8490-48FE-9B9B-7204FAA9F58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22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A4978-8490-48FE-9B9B-7204FAA9F58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16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A4978-8490-48FE-9B9B-7204FAA9F58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22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20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40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59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A4978-8490-48FE-9B9B-7204FAA9F58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22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18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92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0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4888-09C6-419B-906F-0D41F2E4C21B}" type="datetimeFigureOut">
              <a:rPr lang="en-US"/>
              <a:pPr>
                <a:defRPr/>
              </a:pPr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4EA2-563C-4FCF-B25E-F6EFC9767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4482F-5380-4F93-BE0D-751D21959AE7}" type="datetimeFigureOut">
              <a:rPr lang="en-US"/>
              <a:pPr>
                <a:defRPr/>
              </a:pPr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674F1-9046-4492-8327-7F5AE995C6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4521-C15C-4004-8755-35EAE65C2DC1}" type="datetimeFigureOut">
              <a:rPr lang="en-US"/>
              <a:pPr>
                <a:defRPr/>
              </a:pPr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B32E2-54ED-48D7-AFA3-14F5926B73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82AD-F8B1-4146-A077-30C6CB0B5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9F663-90C4-457A-AE81-CB6DB54664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05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CC3F5-BBFD-415A-94C7-A6C7EF3E71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3C860-D251-4E12-930D-3BE6397468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13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85658-DF9A-4A66-AC6A-818EE5B251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89764-2AA1-4A25-BB8C-2B119BC901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49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BB67-5A62-4CA4-9260-2B12F2E268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4677D-F01A-4BAB-83D2-06590A5616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45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210CF-035F-481B-A78D-4AC8182EF1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176FD-D8CC-4353-8761-FB5D6D6CCA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26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8C9F-58D3-408C-8DC8-01884040A9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F32B0-EADC-45ED-AA96-1134E60D37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48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1A67C-A3AB-43F3-8AB9-CCC5453A38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4ED5D-2B7A-4358-A2D9-7EDB677131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85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8197A-5AB7-49D3-91F4-9A663DFC92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400B4-B21D-4B30-AE8C-078BAC4BA4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4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9945C-065C-4747-B151-06765CBFD269}" type="datetimeFigureOut">
              <a:rPr lang="en-US"/>
              <a:pPr>
                <a:defRPr/>
              </a:pPr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3CD0-3DE3-4A54-BDCD-EC0249AC81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68137-0F21-4249-A2AB-5B1E3F0F24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1768-95AC-4508-8512-BB6A700570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82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8B848-4010-4049-8B5A-F1BAE9A061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6B987-C337-4720-BE7C-B78B2FF7C6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67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BC339-2D64-4C41-AAEB-0B89AE7546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E8895-365D-41A1-9BCF-9FBFDD14F3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2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A0F89-9CBA-4609-A450-EC6D58056CC2}" type="datetimeFigureOut">
              <a:rPr lang="en-US"/>
              <a:pPr>
                <a:defRPr/>
              </a:pPr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2873A-78F4-4DF2-B276-5CFF79D089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CF0AE-7FF4-466C-A1FE-FF554906E7D2}" type="datetimeFigureOut">
              <a:rPr lang="en-US"/>
              <a:pPr>
                <a:defRPr/>
              </a:pPr>
              <a:t>8/22/2016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E6D36-36AB-4271-8ABD-AC42C77FF6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CA7D2-1744-4510-BC92-0F139ECBDD99}" type="datetimeFigureOut">
              <a:rPr lang="en-US"/>
              <a:pPr>
                <a:defRPr/>
              </a:pPr>
              <a:t>8/22/2016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4D226-47E0-4573-B071-09E5F4AAA2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1C65E-CDE4-4ECD-A00F-88C6583D0E9A}" type="datetimeFigureOut">
              <a:rPr lang="en-US"/>
              <a:pPr>
                <a:defRPr/>
              </a:pPr>
              <a:t>8/22/2016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D9B1C-E67F-4FE1-8CE7-084F7438BC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D18C5-264B-4213-A1F6-AA092E0DE899}" type="datetimeFigureOut">
              <a:rPr lang="en-US"/>
              <a:pPr>
                <a:defRPr/>
              </a:pPr>
              <a:t>8/22/2016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EFC3-17D9-45DA-A2C5-AF113C651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8141-39FB-4D09-A9EC-92A1BC8FFB23}" type="datetimeFigureOut">
              <a:rPr lang="en-US"/>
              <a:pPr>
                <a:defRPr/>
              </a:pPr>
              <a:t>8/22/2016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6B039-495F-4421-B639-E9D5CB4B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35CD6-2A86-463F-B6B9-DD8710E4A70E}" type="datetimeFigureOut">
              <a:rPr lang="en-US"/>
              <a:pPr>
                <a:defRPr/>
              </a:pPr>
              <a:t>8/22/2016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1991A-1659-4083-A9ED-A9147029B1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E8ADA7-67CD-4E37-AEDF-9610CD4C77B1}" type="datetimeFigureOut">
              <a:rPr lang="en-US"/>
              <a:pPr>
                <a:defRPr/>
              </a:pPr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36CF2C-F451-450C-ADBF-D6A003A6DA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EE28AB-8E22-43E4-9780-AF01376E426C}" type="datetimeFigureOut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8/22/2016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AE4EEE-9107-4D72-B8EF-BE2D90061924}" type="slidenum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79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im.mitchello@la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6200" y="-228600"/>
            <a:ext cx="9067800" cy="2286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Visualizing Northshore Watershed Topology and Flow Patterns</a:t>
            </a:r>
            <a:endParaRPr lang="en-US" sz="4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51885"/>
              </p:ext>
            </p:extLst>
          </p:nvPr>
        </p:nvGraphicFramePr>
        <p:xfrm>
          <a:off x="533400" y="6141720"/>
          <a:ext cx="8077200" cy="518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77200"/>
              </a:tblGrid>
              <a:tr h="518161">
                <a:tc>
                  <a:txBody>
                    <a:bodyPr/>
                    <a:lstStyle/>
                    <a:p>
                      <a:pPr algn="ctr"/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2209800"/>
            <a:ext cx="4762500" cy="26765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90800" y="5317312"/>
            <a:ext cx="4191000" cy="566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James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E. Mitchell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, Ph.D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Arial" charset="0"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IT GIS Manager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59436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  <a:latin typeface="Calibri"/>
              </a:rPr>
              <a:t>Adapted from a Presentation at the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  <a:latin typeface="Calibri"/>
              </a:rPr>
              <a:t>2012 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ESRI International </a:t>
            </a:r>
            <a:r>
              <a:rPr lang="en-US" b="1" dirty="0" smtClean="0">
                <a:solidFill>
                  <a:prstClr val="white"/>
                </a:solidFill>
                <a:latin typeface="Calibri"/>
              </a:rPr>
              <a:t>User’s 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Conference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San Diego, California – July, </a:t>
            </a:r>
            <a:r>
              <a:rPr lang="en-US" b="1" dirty="0" smtClean="0">
                <a:solidFill>
                  <a:prstClr val="white"/>
                </a:solidFill>
                <a:latin typeface="Calibri"/>
              </a:rPr>
              <a:t>2012 (Revised January, 2013)</a:t>
            </a:r>
            <a:endParaRPr lang="en-US" b="1" dirty="0">
              <a:solidFill>
                <a:prstClr val="white"/>
              </a:solidFill>
              <a:latin typeface="Calibri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1524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Lake Pontchartrain Basin</a:t>
            </a:r>
            <a:r>
              <a:rPr lang="en-US" dirty="0">
                <a:solidFill>
                  <a:sysClr val="window" lastClr="FFFFFF"/>
                </a:solidFill>
              </a:rPr>
              <a:t/>
            </a:r>
            <a:br>
              <a:rPr lang="en-US" dirty="0">
                <a:solidFill>
                  <a:sysClr val="window" lastClr="FFFFFF"/>
                </a:solidFill>
              </a:rPr>
            </a:br>
            <a:r>
              <a:rPr lang="en-US" sz="4000" dirty="0" smtClean="0">
                <a:solidFill>
                  <a:sysClr val="window" lastClr="FFFFFF"/>
                </a:solidFill>
              </a:rPr>
              <a:t>Hierarchical Diagram/Orthogonal Corners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33" y="1465437"/>
            <a:ext cx="5985861" cy="45782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Diagrams can be edited and reformatted using varies options.  Using this capability, diagrams can be designed to satisfy essential operational and functional requirements.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8382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20496"/>
            <a:ext cx="8991600" cy="5334000"/>
          </a:xfrm>
        </p:spPr>
        <p:txBody>
          <a:bodyPr/>
          <a:lstStyle/>
          <a:p>
            <a:r>
              <a:rPr lang="en-US" sz="3000" dirty="0" smtClean="0"/>
              <a:t>Schematics provide a powerful tool </a:t>
            </a:r>
            <a:r>
              <a:rPr lang="en-US" sz="2600" dirty="0" smtClean="0"/>
              <a:t>for visualizing topological relationships</a:t>
            </a:r>
          </a:p>
          <a:p>
            <a:pPr lvl="1"/>
            <a:r>
              <a:rPr lang="en-US" sz="2200" dirty="0" smtClean="0"/>
              <a:t>“Geographic” </a:t>
            </a:r>
            <a:r>
              <a:rPr lang="en-US" sz="2200" dirty="0" smtClean="0"/>
              <a:t>(map) </a:t>
            </a:r>
            <a:r>
              <a:rPr lang="en-US" sz="2200" dirty="0" smtClean="0"/>
              <a:t>space</a:t>
            </a:r>
            <a:endParaRPr lang="en-US" sz="2200" dirty="0" smtClean="0"/>
          </a:p>
          <a:p>
            <a:pPr lvl="1"/>
            <a:r>
              <a:rPr lang="en-US" sz="2200" dirty="0" smtClean="0"/>
              <a:t>“Logical” </a:t>
            </a:r>
            <a:r>
              <a:rPr lang="en-US" sz="2200" dirty="0" smtClean="0"/>
              <a:t>(diagram) </a:t>
            </a:r>
            <a:r>
              <a:rPr lang="en-US" sz="2200" dirty="0" smtClean="0"/>
              <a:t>space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600" dirty="0" smtClean="0"/>
              <a:t>Schematics can be used to investigate, reconcile, and </a:t>
            </a:r>
            <a:r>
              <a:rPr lang="en-US" sz="2600" dirty="0" smtClean="0"/>
              <a:t>explore topological relationships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600" dirty="0" smtClean="0"/>
              <a:t>Schematics can be used to extend the capabilities of geospatial data, such as the Watershed Boundary Dataset by:</a:t>
            </a:r>
            <a:br>
              <a:rPr lang="en-US" sz="2600" dirty="0" smtClean="0"/>
            </a:br>
            <a:endParaRPr lang="en-US" sz="1800" dirty="0" smtClean="0"/>
          </a:p>
          <a:p>
            <a:pPr lvl="1"/>
            <a:r>
              <a:rPr lang="en-US" sz="1800" dirty="0" smtClean="0"/>
              <a:t>Creating a logical network representing the flow through geographic elements</a:t>
            </a:r>
          </a:p>
          <a:p>
            <a:pPr lvl="1"/>
            <a:r>
              <a:rPr lang="en-US" sz="1800" dirty="0" smtClean="0"/>
              <a:t>Augmenting simple topology with complex networks</a:t>
            </a:r>
          </a:p>
          <a:p>
            <a:pPr lvl="1"/>
            <a:r>
              <a:rPr lang="en-US" sz="2200" dirty="0" smtClean="0"/>
              <a:t>Extending the capabilities of the data with tools that can navigate through the network</a:t>
            </a:r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4622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838200"/>
          </a:xfrm>
        </p:spPr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20496"/>
            <a:ext cx="78486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Contact</a:t>
            </a:r>
          </a:p>
          <a:p>
            <a:pPr marL="0" indent="0">
              <a:buNone/>
            </a:pPr>
            <a:r>
              <a:rPr lang="en-US" sz="3000" dirty="0" smtClean="0"/>
              <a:t>James E. Mitchell, Ph. D.</a:t>
            </a:r>
          </a:p>
          <a:p>
            <a:pPr marL="0" indent="0">
              <a:buNone/>
            </a:pPr>
            <a:r>
              <a:rPr lang="en-US" sz="3000" dirty="0" smtClean="0"/>
              <a:t>Louisiana Office of Technology Services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 smtClean="0">
                <a:solidFill>
                  <a:srgbClr val="00B0F0"/>
                </a:solidFill>
                <a:hlinkClick r:id="rId3"/>
              </a:rPr>
              <a:t>jim.mitchello@la.gov</a:t>
            </a:r>
            <a:r>
              <a:rPr lang="en-US" sz="3000" dirty="0" smtClean="0"/>
              <a:t>	225-379-1881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7410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Watershed Boundary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7"/>
            <a:ext cx="8763000" cy="4525963"/>
          </a:xfrm>
        </p:spPr>
        <p:txBody>
          <a:bodyPr/>
          <a:lstStyle/>
          <a:p>
            <a:r>
              <a:rPr lang="en-US" sz="3000" dirty="0" smtClean="0"/>
              <a:t>A national database defining hydrologic boundaries</a:t>
            </a:r>
          </a:p>
          <a:p>
            <a:pPr lvl="1"/>
            <a:r>
              <a:rPr lang="en-US" sz="2600" dirty="0" smtClean="0"/>
              <a:t>Based on the USGS Hydrologic Unit Codes</a:t>
            </a:r>
          </a:p>
          <a:p>
            <a:r>
              <a:rPr lang="en-US" sz="3000" dirty="0" smtClean="0"/>
              <a:t>Hierarchical organization that aggregates basins into</a:t>
            </a:r>
          </a:p>
          <a:p>
            <a:pPr lvl="1"/>
            <a:r>
              <a:rPr lang="en-US" sz="2400" dirty="0" smtClean="0"/>
              <a:t>Regions – “HUC 2”</a:t>
            </a:r>
          </a:p>
          <a:p>
            <a:pPr lvl="1"/>
            <a:r>
              <a:rPr lang="en-US" sz="2400" dirty="0" smtClean="0"/>
              <a:t>Subregions</a:t>
            </a:r>
            <a:r>
              <a:rPr lang="en-US" sz="2400" dirty="0"/>
              <a:t> – “</a:t>
            </a:r>
            <a:r>
              <a:rPr lang="en-US" sz="2400" dirty="0" smtClean="0"/>
              <a:t>HUC 4”</a:t>
            </a:r>
          </a:p>
          <a:p>
            <a:pPr lvl="1"/>
            <a:r>
              <a:rPr lang="en-US" sz="2400" dirty="0" smtClean="0"/>
              <a:t>Basins</a:t>
            </a:r>
            <a:r>
              <a:rPr lang="en-US" sz="2400" dirty="0"/>
              <a:t> – “</a:t>
            </a:r>
            <a:r>
              <a:rPr lang="en-US" sz="2400" dirty="0" smtClean="0"/>
              <a:t>HUC 6”</a:t>
            </a:r>
          </a:p>
          <a:p>
            <a:pPr lvl="1"/>
            <a:r>
              <a:rPr lang="en-US" sz="2400" dirty="0"/>
              <a:t>Subbasins – “</a:t>
            </a:r>
            <a:r>
              <a:rPr lang="en-US" sz="2400" dirty="0" smtClean="0"/>
              <a:t>HUC 8”</a:t>
            </a:r>
          </a:p>
          <a:p>
            <a:pPr lvl="1"/>
            <a:r>
              <a:rPr lang="en-US" sz="2400" dirty="0" smtClean="0"/>
              <a:t>Watersheds</a:t>
            </a:r>
            <a:r>
              <a:rPr lang="en-US" sz="2400" dirty="0"/>
              <a:t> – “</a:t>
            </a:r>
            <a:r>
              <a:rPr lang="en-US" sz="2400" dirty="0" smtClean="0"/>
              <a:t>HUC 10”</a:t>
            </a:r>
          </a:p>
          <a:p>
            <a:pPr lvl="1"/>
            <a:r>
              <a:rPr lang="en-US" sz="2400" dirty="0"/>
              <a:t>Subwatersheds – “</a:t>
            </a:r>
            <a:r>
              <a:rPr lang="en-US" sz="2400" dirty="0" smtClean="0"/>
              <a:t>HUC 12</a:t>
            </a:r>
            <a:r>
              <a:rPr lang="en-US" sz="2400" dirty="0"/>
              <a:t>”</a:t>
            </a:r>
            <a:endParaRPr lang="en-US" sz="2600" dirty="0"/>
          </a:p>
          <a:p>
            <a:r>
              <a:rPr lang="en-US" sz="3000" dirty="0" smtClean="0"/>
              <a:t>An areal depiction of the organization of watersheds and the flow of water across the landscape</a:t>
            </a:r>
            <a:br>
              <a:rPr lang="en-US" sz="3000" dirty="0" smtClean="0"/>
            </a:br>
            <a:endParaRPr lang="en-US" sz="3000" dirty="0" smtClean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705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152400" y="1524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Lake Pontchartrain Basin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from the WBD Database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6283130" cy="47659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“Out of the box,” it is easy to see basin delineations.  However, flow direction is less evident.  As complexity increases and topography decreases relationships are unclear.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1524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Lake Pontchartrain Basin</a:t>
            </a:r>
            <a:r>
              <a:rPr lang="en-US" dirty="0">
                <a:solidFill>
                  <a:sysClr val="window" lastClr="FFFFFF"/>
                </a:solidFill>
              </a:rPr>
              <a:t/>
            </a:r>
            <a:br>
              <a:rPr lang="en-US" dirty="0">
                <a:solidFill>
                  <a:sysClr val="window" lastClr="FFFFFF"/>
                </a:solidFill>
              </a:rPr>
            </a:br>
            <a:r>
              <a:rPr lang="en-US" dirty="0" smtClean="0">
                <a:solidFill>
                  <a:sysClr val="window" lastClr="FFFFFF"/>
                </a:solidFill>
              </a:rPr>
              <a:t>Symbolized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by HUC 10 Basins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14" y="1371600"/>
            <a:ext cx="6275302" cy="47659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Drainage patterns are more evident, using symbology.  However detail is still lacking and relationships in complex areas are not clearly revealed.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1524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Lake Pontchartrain Basin</a:t>
            </a:r>
            <a:r>
              <a:rPr lang="en-US" dirty="0">
                <a:solidFill>
                  <a:sysClr val="window" lastClr="FFFFFF"/>
                </a:solidFill>
              </a:rPr>
              <a:t/>
            </a:r>
            <a:br>
              <a:rPr lang="en-US" dirty="0">
                <a:solidFill>
                  <a:sysClr val="window" lastClr="FFFFFF"/>
                </a:solidFill>
              </a:rPr>
            </a:br>
            <a:r>
              <a:rPr lang="en-US" dirty="0">
                <a:solidFill>
                  <a:sysClr val="window" lastClr="FFFFFF"/>
                </a:solidFill>
              </a:rPr>
              <a:t>S</a:t>
            </a:r>
            <a:r>
              <a:rPr lang="en-US" dirty="0" smtClean="0">
                <a:solidFill>
                  <a:sysClr val="window" lastClr="FFFFFF"/>
                </a:solidFill>
              </a:rPr>
              <a:t>howing WBD Downstream Topology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99" y="1371600"/>
            <a:ext cx="6187931" cy="47659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100584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schematic visualization of the Lake Pontchartrain Basin drainage pattern.  This clearly depicts the drainage network in geographic space.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/>
          <a:lstStyle/>
          <a:p>
            <a:r>
              <a:rPr lang="en-US" dirty="0" smtClean="0"/>
              <a:t>What Can Be Done with this Schematic Diagram?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1"/>
            <a:ext cx="8991600" cy="5334000"/>
          </a:xfrm>
        </p:spPr>
        <p:txBody>
          <a:bodyPr/>
          <a:lstStyle/>
          <a:p>
            <a:r>
              <a:rPr lang="en-US" sz="3000" dirty="0" smtClean="0"/>
              <a:t>Explore WBD Relationships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000" dirty="0" smtClean="0"/>
              <a:t>Identify flow relationships</a:t>
            </a:r>
            <a:endParaRPr lang="en-US" sz="2600" dirty="0" smtClean="0"/>
          </a:p>
          <a:p>
            <a:pPr lvl="1"/>
            <a:r>
              <a:rPr lang="en-US" sz="2600" dirty="0" smtClean="0"/>
              <a:t>Upstream/downstream (including multiple pourpoints</a:t>
            </a:r>
            <a:endParaRPr lang="en-US" sz="2200" dirty="0"/>
          </a:p>
          <a:p>
            <a:pPr lvl="1"/>
            <a:r>
              <a:rPr lang="en-US" sz="2600" dirty="0" smtClean="0"/>
              <a:t>Flow accumulation</a:t>
            </a:r>
          </a:p>
          <a:p>
            <a:pPr lvl="1"/>
            <a:r>
              <a:rPr lang="en-US" sz="2600" dirty="0" smtClean="0"/>
              <a:t>Diversions and interbasin transfers</a:t>
            </a:r>
            <a:br>
              <a:rPr lang="en-US" sz="2600" dirty="0" smtClean="0"/>
            </a:br>
            <a:endParaRPr lang="en-US" sz="1200" dirty="0" smtClean="0"/>
          </a:p>
          <a:p>
            <a:r>
              <a:rPr lang="en-US" sz="3000" dirty="0" smtClean="0"/>
              <a:t>Visualize the flow network in different formats (styles)</a:t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000" dirty="0" smtClean="0"/>
              <a:t>Trace flow paths</a:t>
            </a:r>
          </a:p>
          <a:p>
            <a:pPr lvl="1"/>
            <a:r>
              <a:rPr lang="en-US" sz="2600" dirty="0" smtClean="0"/>
              <a:t>Connect </a:t>
            </a:r>
            <a:r>
              <a:rPr lang="en-US" sz="2600" dirty="0" smtClean="0"/>
              <a:t>sources </a:t>
            </a:r>
            <a:r>
              <a:rPr lang="en-US" sz="2600" dirty="0" smtClean="0"/>
              <a:t>to </a:t>
            </a:r>
            <a:r>
              <a:rPr lang="en-US" sz="2600" dirty="0" smtClean="0"/>
              <a:t>downstream </a:t>
            </a:r>
            <a:r>
              <a:rPr lang="en-US" sz="2600" dirty="0" smtClean="0"/>
              <a:t>impacts</a:t>
            </a:r>
          </a:p>
        </p:txBody>
      </p:sp>
    </p:spTree>
    <p:extLst>
      <p:ext uri="{BB962C8B-B14F-4D97-AF65-F5344CB8AC3E}">
        <p14:creationId xmlns:p14="http://schemas.microsoft.com/office/powerpoint/2010/main" val="9356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0" y="-76200"/>
            <a:ext cx="9144000" cy="13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Flow Topology Applications</a:t>
            </a:r>
          </a:p>
          <a:p>
            <a:pPr lvl="0" eaLnBrk="1" hangingPunct="1">
              <a:defRPr/>
            </a:pPr>
            <a:r>
              <a:rPr lang="en-US" dirty="0" smtClean="0">
                <a:solidFill>
                  <a:sysClr val="window" lastClr="FFFFFF"/>
                </a:solidFill>
                <a:latin typeface="Calibri"/>
              </a:rPr>
              <a:t>Connecting Upstream and Downstream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76738"/>
            <a:ext cx="6603388" cy="52104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304800" y="648866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Schematic diagrams can be “traced” and selections propagated into the data frame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1524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Lake Pontchartrain Basin</a:t>
            </a:r>
            <a:r>
              <a:rPr lang="en-US" dirty="0">
                <a:solidFill>
                  <a:sysClr val="window" lastClr="FFFFFF"/>
                </a:solidFill>
              </a:rPr>
              <a:t/>
            </a:r>
            <a:br>
              <a:rPr lang="en-US" dirty="0">
                <a:solidFill>
                  <a:sysClr val="window" lastClr="FFFFFF"/>
                </a:solidFill>
              </a:rPr>
            </a:br>
            <a:r>
              <a:rPr lang="en-US" dirty="0" smtClean="0">
                <a:solidFill>
                  <a:sysClr val="window" lastClr="FFFFFF"/>
                </a:solidFill>
              </a:rPr>
              <a:t>Geographic and Schematic Diagrams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33" y="1449416"/>
            <a:ext cx="5985861" cy="46103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Maps and diagrams are linked allowing selections to be propagated between them.  The schematic depiction of these basins provides a clear view of their topology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1524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Lake Pontchartrain Basin</a:t>
            </a:r>
            <a:r>
              <a:rPr lang="en-US" dirty="0">
                <a:solidFill>
                  <a:sysClr val="window" lastClr="FFFFFF"/>
                </a:solidFill>
              </a:rPr>
              <a:t/>
            </a:r>
            <a:br>
              <a:rPr lang="en-US" dirty="0">
                <a:solidFill>
                  <a:sysClr val="window" lastClr="FFFFFF"/>
                </a:solidFill>
              </a:rPr>
            </a:br>
            <a:r>
              <a:rPr lang="en-US" dirty="0" smtClean="0">
                <a:solidFill>
                  <a:sysClr val="window" lastClr="FFFFFF"/>
                </a:solidFill>
              </a:rPr>
              <a:t>Hierarchical Smart Tree Diagram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33" y="1464657"/>
            <a:ext cx="5985861" cy="457984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diagram provides a simplified depiction of the topology of the Lake Pontchartrain Basin.  Up and downstream traces can be executed and transferred to the map.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ffectiveDate xmlns="8b31c874-b99a-4d42-8a7e-c9ac8ddcf610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E19A1C4C56A94FB4EB5539511B5B27" ma:contentTypeVersion="0" ma:contentTypeDescription="Create a new document." ma:contentTypeScope="" ma:versionID="1035b1e952fbfc6e7ebcacc850fd2a22">
  <xsd:schema xmlns:xsd="http://www.w3.org/2001/XMLSchema" xmlns:xs="http://www.w3.org/2001/XMLSchema" xmlns:p="http://schemas.microsoft.com/office/2006/metadata/properties" xmlns:ns1="http://schemas.microsoft.com/sharepoint/v3" xmlns:ns2="8b31c874-b99a-4d42-8a7e-c9ac8ddcf610" targetNamespace="http://schemas.microsoft.com/office/2006/metadata/properties" ma:root="true" ma:fieldsID="6abd6eba0cf898e1d58d7646ea888726" ns1:_="" ns2:_="">
    <xsd:import namespace="http://schemas.microsoft.com/sharepoint/v3"/>
    <xsd:import namespace="8b31c874-b99a-4d42-8a7e-c9ac8ddcf61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ffectiv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31c874-b99a-4d42-8a7e-c9ac8ddcf610" elementFormDefault="qualified">
    <xsd:import namespace="http://schemas.microsoft.com/office/2006/documentManagement/types"/>
    <xsd:import namespace="http://schemas.microsoft.com/office/infopath/2007/PartnerControls"/>
    <xsd:element name="EffectiveDate" ma:index="12" nillable="true" ma:displayName="Effective Date" ma:format="DateOnly" ma:internalName="Effective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1" ma:displayName="Description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4394D3A-F942-47CD-9988-50C3AD88105E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185E96BE-D239-4E21-BD8D-FF999913A68B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632AD7A-AA54-44E5-9C40-5A11CDFE3FE0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180F63ED-D1A2-4AEA-823E-33BB6E341529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sharepoint/v3"/>
    <ds:schemaRef ds:uri="http://purl.org/dc/terms/"/>
    <ds:schemaRef ds:uri="http://schemas.openxmlformats.org/package/2006/metadata/core-properties"/>
    <ds:schemaRef ds:uri="8b31c874-b99a-4d42-8a7e-c9ac8ddcf610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97DB2043-84DA-45A7-B015-2998519E6A1B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4CDCFF1-41A0-41F4-AEDB-7E294A75E8D4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CFF8D994-3E7C-4C9A-A76E-EE92F83DE8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b31c874-b99a-4d42-8a7e-c9ac8ddcf6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7.xml><?xml version="1.0" encoding="utf-8"?>
<ds:datastoreItem xmlns:ds="http://schemas.openxmlformats.org/officeDocument/2006/customXml" ds:itemID="{5A2FAEA9-66BC-45DE-BC86-756F6E41FB89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1D953EF-8126-40E9-B85E-2290ADE9A37B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BF70911E-58CB-4FE3-991E-37AF49D0AA2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5000</TotalTime>
  <Words>418</Words>
  <Application>Microsoft Office PowerPoint</Application>
  <PresentationFormat>On-screen Show (4:3)</PresentationFormat>
  <Paragraphs>69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Office Theme</vt:lpstr>
      <vt:lpstr>1_Office Theme</vt:lpstr>
      <vt:lpstr>Visualizing Northshore Watershed Topology and Flow Patterns</vt:lpstr>
      <vt:lpstr>The Watershed Boundary Database</vt:lpstr>
      <vt:lpstr>PowerPoint Presentation</vt:lpstr>
      <vt:lpstr>PowerPoint Presentation</vt:lpstr>
      <vt:lpstr>PowerPoint Presentation</vt:lpstr>
      <vt:lpstr>What Can Be Done with this Schematic Diagram?</vt:lpstr>
      <vt:lpstr>PowerPoint Presentation</vt:lpstr>
      <vt:lpstr>PowerPoint Presentation</vt:lpstr>
      <vt:lpstr>PowerPoint Presentation</vt:lpstr>
      <vt:lpstr>PowerPoint Presentation</vt:lpstr>
      <vt:lpstr>Conclusions</vt:lpstr>
      <vt:lpstr>For More Information</vt:lpstr>
    </vt:vector>
  </TitlesOfParts>
  <Company>LADOTD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Jim Mitchell</dc:creator>
  <cp:lastModifiedBy>James E. Mitchell, Ph. D.</cp:lastModifiedBy>
  <cp:revision>257</cp:revision>
  <dcterms:created xsi:type="dcterms:W3CDTF">2011-04-25T01:46:26Z</dcterms:created>
  <dcterms:modified xsi:type="dcterms:W3CDTF">2016-08-22T19:59:56Z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0x010100DAE19A1C4C56A94FB4EB5539511B5B27</vt:lpwstr>
  </property>
  <property fmtid="{D5CDD505-2E9C-101B-9397-08002B2CF9AE}" pid="3" name="TemplateUrl">
    <vt:lpwstr/>
  </property>
  <property fmtid="{D5CDD505-2E9C-101B-9397-08002B2CF9AE}" pid="4" name="Order">
    <vt:r8>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</Properties>
</file>