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23" r:id="rId2"/>
    <p:sldId id="277" r:id="rId3"/>
    <p:sldId id="333" r:id="rId4"/>
    <p:sldId id="336" r:id="rId5"/>
    <p:sldId id="335" r:id="rId6"/>
    <p:sldId id="337" r:id="rId7"/>
    <p:sldId id="338" r:id="rId8"/>
    <p:sldId id="339" r:id="rId9"/>
    <p:sldId id="340" r:id="rId10"/>
    <p:sldId id="342" r:id="rId11"/>
    <p:sldId id="351" r:id="rId12"/>
    <p:sldId id="352" r:id="rId13"/>
    <p:sldId id="353" r:id="rId14"/>
    <p:sldId id="354" r:id="rId15"/>
    <p:sldId id="296" r:id="rId16"/>
    <p:sldId id="347" r:id="rId17"/>
    <p:sldId id="348" r:id="rId18"/>
    <p:sldId id="294" r:id="rId19"/>
    <p:sldId id="297" r:id="rId20"/>
    <p:sldId id="349" r:id="rId21"/>
    <p:sldId id="350" r:id="rId22"/>
    <p:sldId id="320" r:id="rId23"/>
  </p:sldIdLst>
  <p:sldSz cx="9144000" cy="6858000" type="screen4x3"/>
  <p:notesSz cx="6858000" cy="9144000"/>
  <p:defaultTextStyle>
    <a:defPPr>
      <a:defRPr lang="en-US"/>
    </a:defPPr>
    <a:lvl1pPr algn="l" rtl="0" fontAlgn="base">
      <a:spcBef>
        <a:spcPct val="0"/>
      </a:spcBef>
      <a:spcAft>
        <a:spcPct val="0"/>
      </a:spcAft>
      <a:defRPr sz="4400" kern="1200">
        <a:solidFill>
          <a:schemeClr val="bg1"/>
        </a:solidFill>
        <a:latin typeface="Arial" panose="020B0604020202020204" pitchFamily="34" charset="0"/>
        <a:ea typeface="+mn-ea"/>
        <a:cs typeface="+mn-cs"/>
      </a:defRPr>
    </a:lvl1pPr>
    <a:lvl2pPr marL="457200" algn="l" rtl="0" fontAlgn="base">
      <a:spcBef>
        <a:spcPct val="0"/>
      </a:spcBef>
      <a:spcAft>
        <a:spcPct val="0"/>
      </a:spcAft>
      <a:defRPr sz="4400" kern="1200">
        <a:solidFill>
          <a:schemeClr val="bg1"/>
        </a:solidFill>
        <a:latin typeface="Arial" panose="020B0604020202020204" pitchFamily="34" charset="0"/>
        <a:ea typeface="+mn-ea"/>
        <a:cs typeface="+mn-cs"/>
      </a:defRPr>
    </a:lvl2pPr>
    <a:lvl3pPr marL="914400" algn="l" rtl="0" fontAlgn="base">
      <a:spcBef>
        <a:spcPct val="0"/>
      </a:spcBef>
      <a:spcAft>
        <a:spcPct val="0"/>
      </a:spcAft>
      <a:defRPr sz="4400" kern="1200">
        <a:solidFill>
          <a:schemeClr val="bg1"/>
        </a:solidFill>
        <a:latin typeface="Arial" panose="020B0604020202020204" pitchFamily="34" charset="0"/>
        <a:ea typeface="+mn-ea"/>
        <a:cs typeface="+mn-cs"/>
      </a:defRPr>
    </a:lvl3pPr>
    <a:lvl4pPr marL="1371600" algn="l" rtl="0" fontAlgn="base">
      <a:spcBef>
        <a:spcPct val="0"/>
      </a:spcBef>
      <a:spcAft>
        <a:spcPct val="0"/>
      </a:spcAft>
      <a:defRPr sz="4400" kern="1200">
        <a:solidFill>
          <a:schemeClr val="bg1"/>
        </a:solidFill>
        <a:latin typeface="Arial" panose="020B0604020202020204" pitchFamily="34" charset="0"/>
        <a:ea typeface="+mn-ea"/>
        <a:cs typeface="+mn-cs"/>
      </a:defRPr>
    </a:lvl4pPr>
    <a:lvl5pPr marL="1828800" algn="l" rtl="0" fontAlgn="base">
      <a:spcBef>
        <a:spcPct val="0"/>
      </a:spcBef>
      <a:spcAft>
        <a:spcPct val="0"/>
      </a:spcAft>
      <a:defRPr sz="4400" kern="1200">
        <a:solidFill>
          <a:schemeClr val="bg1"/>
        </a:solidFill>
        <a:latin typeface="Arial" panose="020B0604020202020204" pitchFamily="34" charset="0"/>
        <a:ea typeface="+mn-ea"/>
        <a:cs typeface="+mn-cs"/>
      </a:defRPr>
    </a:lvl5pPr>
    <a:lvl6pPr marL="2286000" algn="l" defTabSz="914400" rtl="0" eaLnBrk="1" latinLnBrk="0" hangingPunct="1">
      <a:defRPr sz="4400" kern="1200">
        <a:solidFill>
          <a:schemeClr val="bg1"/>
        </a:solidFill>
        <a:latin typeface="Arial" panose="020B0604020202020204" pitchFamily="34" charset="0"/>
        <a:ea typeface="+mn-ea"/>
        <a:cs typeface="+mn-cs"/>
      </a:defRPr>
    </a:lvl6pPr>
    <a:lvl7pPr marL="2743200" algn="l" defTabSz="914400" rtl="0" eaLnBrk="1" latinLnBrk="0" hangingPunct="1">
      <a:defRPr sz="4400" kern="1200">
        <a:solidFill>
          <a:schemeClr val="bg1"/>
        </a:solidFill>
        <a:latin typeface="Arial" panose="020B0604020202020204" pitchFamily="34" charset="0"/>
        <a:ea typeface="+mn-ea"/>
        <a:cs typeface="+mn-cs"/>
      </a:defRPr>
    </a:lvl7pPr>
    <a:lvl8pPr marL="3200400" algn="l" defTabSz="914400" rtl="0" eaLnBrk="1" latinLnBrk="0" hangingPunct="1">
      <a:defRPr sz="4400" kern="1200">
        <a:solidFill>
          <a:schemeClr val="bg1"/>
        </a:solidFill>
        <a:latin typeface="Arial" panose="020B0604020202020204" pitchFamily="34" charset="0"/>
        <a:ea typeface="+mn-ea"/>
        <a:cs typeface="+mn-cs"/>
      </a:defRPr>
    </a:lvl8pPr>
    <a:lvl9pPr marL="3657600" algn="l" defTabSz="914400" rtl="0" eaLnBrk="1" latinLnBrk="0" hangingPunct="1">
      <a:defRPr sz="4400"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E. Mitchell, Ph. D." initials="JEM" lastIdx="1" clrIdx="0">
    <p:extLst>
      <p:ext uri="{19B8F6BF-5375-455C-9EA6-DF929625EA0E}">
        <p15:presenceInfo xmlns:p15="http://schemas.microsoft.com/office/powerpoint/2012/main" userId="James E. Mitchell, Ph. 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99" autoAdjust="0"/>
    <p:restoredTop sz="92391" autoAdjust="0"/>
  </p:normalViewPr>
  <p:slideViewPr>
    <p:cSldViewPr>
      <p:cViewPr varScale="1">
        <p:scale>
          <a:sx n="106" d="100"/>
          <a:sy n="106" d="100"/>
        </p:scale>
        <p:origin x="1998" y="150"/>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D4BE5-483C-40E6-9E1C-0625F926EE5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BCF522DC-F1DD-47CA-A6D2-B67A5E7FBD40}">
      <dgm:prSet phldrT="[Text]"/>
      <dgm:spPr/>
      <dgm:t>
        <a:bodyPr/>
        <a:lstStyle/>
        <a:p>
          <a:r>
            <a:rPr lang="en-US" dirty="0" smtClean="0">
              <a:solidFill>
                <a:schemeClr val="bg1"/>
              </a:solidFill>
            </a:rPr>
            <a:t>Unequal Resources Creates Unequal Access</a:t>
          </a:r>
          <a:endParaRPr lang="en-US" dirty="0"/>
        </a:p>
      </dgm:t>
    </dgm:pt>
    <dgm:pt modelId="{45556DB4-54C5-42A4-AF95-53C38578C017}" type="parTrans" cxnId="{DCAE68D4-07E1-4E9E-84D2-DC729C01C58F}">
      <dgm:prSet/>
      <dgm:spPr/>
      <dgm:t>
        <a:bodyPr/>
        <a:lstStyle/>
        <a:p>
          <a:endParaRPr lang="en-US"/>
        </a:p>
      </dgm:t>
    </dgm:pt>
    <dgm:pt modelId="{8F2E3D56-658F-4E04-BA26-BC9EC3DF5637}" type="sibTrans" cxnId="{DCAE68D4-07E1-4E9E-84D2-DC729C01C58F}">
      <dgm:prSet/>
      <dgm:spPr/>
      <dgm:t>
        <a:bodyPr/>
        <a:lstStyle/>
        <a:p>
          <a:endParaRPr lang="en-US"/>
        </a:p>
      </dgm:t>
    </dgm:pt>
    <dgm:pt modelId="{D4888C65-D0C8-46CC-88F7-E6BB6D97C282}">
      <dgm:prSet phldrT="[Text]"/>
      <dgm:spPr/>
      <dgm:t>
        <a:bodyPr/>
        <a:lstStyle/>
        <a:p>
          <a:r>
            <a:rPr lang="en-US" dirty="0" smtClean="0">
              <a:solidFill>
                <a:schemeClr val="bg1"/>
              </a:solidFill>
            </a:rPr>
            <a:t>Unequal Access Differs by Individual and Disability.</a:t>
          </a:r>
          <a:endParaRPr lang="en-US" dirty="0"/>
        </a:p>
      </dgm:t>
    </dgm:pt>
    <dgm:pt modelId="{52259807-B96A-4BA9-9AFA-CB024651641C}" type="parTrans" cxnId="{D53A18CD-BEEC-4381-BACB-53C9F99C7284}">
      <dgm:prSet/>
      <dgm:spPr/>
      <dgm:t>
        <a:bodyPr/>
        <a:lstStyle/>
        <a:p>
          <a:endParaRPr lang="en-US"/>
        </a:p>
      </dgm:t>
    </dgm:pt>
    <dgm:pt modelId="{D3949E77-0DBA-4BC1-9449-C0149BE1B1D0}" type="sibTrans" cxnId="{D53A18CD-BEEC-4381-BACB-53C9F99C7284}">
      <dgm:prSet/>
      <dgm:spPr/>
      <dgm:t>
        <a:bodyPr/>
        <a:lstStyle/>
        <a:p>
          <a:endParaRPr lang="en-US"/>
        </a:p>
      </dgm:t>
    </dgm:pt>
    <dgm:pt modelId="{238324D8-36CA-4CFF-9E5E-A2B0FB1578F8}">
      <dgm:prSet phldrT="[Text]"/>
      <dgm:spPr/>
      <dgm:t>
        <a:bodyPr/>
        <a:lstStyle/>
        <a:p>
          <a:r>
            <a:rPr lang="en-US" dirty="0" smtClean="0">
              <a:solidFill>
                <a:schemeClr val="bg1"/>
              </a:solidFill>
            </a:rPr>
            <a:t>Unequal</a:t>
          </a:r>
          <a:br>
            <a:rPr lang="en-US" dirty="0" smtClean="0">
              <a:solidFill>
                <a:schemeClr val="bg1"/>
              </a:solidFill>
            </a:rPr>
          </a:br>
          <a:r>
            <a:rPr lang="en-US" dirty="0" smtClean="0">
              <a:solidFill>
                <a:schemeClr val="bg1"/>
              </a:solidFill>
            </a:rPr>
            <a:t>Access</a:t>
          </a:r>
          <a:br>
            <a:rPr lang="en-US" dirty="0" smtClean="0">
              <a:solidFill>
                <a:schemeClr val="bg1"/>
              </a:solidFill>
            </a:rPr>
          </a:br>
          <a:r>
            <a:rPr lang="en-US" dirty="0" smtClean="0">
              <a:solidFill>
                <a:schemeClr val="bg1"/>
              </a:solidFill>
            </a:rPr>
            <a:t>Leads to Unequal Participation.</a:t>
          </a:r>
          <a:endParaRPr lang="en-US" dirty="0"/>
        </a:p>
      </dgm:t>
    </dgm:pt>
    <dgm:pt modelId="{E054E9B3-4942-4511-9219-CDAA1476E90C}" type="parTrans" cxnId="{FAF978BE-3173-43B8-A35B-63E2692116DB}">
      <dgm:prSet/>
      <dgm:spPr/>
      <dgm:t>
        <a:bodyPr/>
        <a:lstStyle/>
        <a:p>
          <a:endParaRPr lang="en-US"/>
        </a:p>
      </dgm:t>
    </dgm:pt>
    <dgm:pt modelId="{71D0D9D3-2197-48A4-908E-47F45E4D145D}" type="sibTrans" cxnId="{FAF978BE-3173-43B8-A35B-63E2692116DB}">
      <dgm:prSet/>
      <dgm:spPr/>
      <dgm:t>
        <a:bodyPr/>
        <a:lstStyle/>
        <a:p>
          <a:endParaRPr lang="en-US"/>
        </a:p>
      </dgm:t>
    </dgm:pt>
    <dgm:pt modelId="{4080B66A-2E39-4C2A-BDB9-01B9055244A8}">
      <dgm:prSet phldrT="[Text]"/>
      <dgm:spPr/>
      <dgm:t>
        <a:bodyPr/>
        <a:lstStyle/>
        <a:p>
          <a:r>
            <a:rPr lang="en-US" dirty="0" smtClean="0">
              <a:solidFill>
                <a:schemeClr val="bg1"/>
              </a:solidFill>
            </a:rPr>
            <a:t>Unequal Participation Reinforces Categorical Differences and Inequalities</a:t>
          </a:r>
          <a:endParaRPr lang="en-US" dirty="0"/>
        </a:p>
      </dgm:t>
    </dgm:pt>
    <dgm:pt modelId="{2A3F7659-3D94-421B-8FE1-265E6EA2F279}" type="parTrans" cxnId="{C8616CA1-D960-419A-8315-4E531A3ED9AA}">
      <dgm:prSet/>
      <dgm:spPr/>
      <dgm:t>
        <a:bodyPr/>
        <a:lstStyle/>
        <a:p>
          <a:endParaRPr lang="en-US"/>
        </a:p>
      </dgm:t>
    </dgm:pt>
    <dgm:pt modelId="{C73F4983-10C0-4B71-8AC8-8B2B19E3B09B}" type="sibTrans" cxnId="{C8616CA1-D960-419A-8315-4E531A3ED9AA}">
      <dgm:prSet/>
      <dgm:spPr/>
      <dgm:t>
        <a:bodyPr/>
        <a:lstStyle/>
        <a:p>
          <a:endParaRPr lang="en-US"/>
        </a:p>
      </dgm:t>
    </dgm:pt>
    <dgm:pt modelId="{3B89EBE0-475D-430B-9B44-1CD2FAEA37C9}">
      <dgm:prSet phldrT="[Text]"/>
      <dgm:spPr/>
      <dgm:t>
        <a:bodyPr/>
        <a:lstStyle/>
        <a:p>
          <a:r>
            <a:rPr lang="en-US" dirty="0" smtClean="0">
              <a:solidFill>
                <a:schemeClr val="bg1"/>
              </a:solidFill>
            </a:rPr>
            <a:t>Categorical Inequalities Create an Unequal Distribution of Resources</a:t>
          </a:r>
          <a:endParaRPr lang="en-US" dirty="0"/>
        </a:p>
      </dgm:t>
    </dgm:pt>
    <dgm:pt modelId="{42C0796B-078B-4D11-A606-6C4CEE54FB57}" type="parTrans" cxnId="{B78E5914-67F6-4686-B9E7-50745A05F23B}">
      <dgm:prSet/>
      <dgm:spPr/>
      <dgm:t>
        <a:bodyPr/>
        <a:lstStyle/>
        <a:p>
          <a:endParaRPr lang="en-US"/>
        </a:p>
      </dgm:t>
    </dgm:pt>
    <dgm:pt modelId="{B71409B1-D33F-4F17-8418-BD5C25F43666}" type="sibTrans" cxnId="{B78E5914-67F6-4686-B9E7-50745A05F23B}">
      <dgm:prSet/>
      <dgm:spPr/>
      <dgm:t>
        <a:bodyPr/>
        <a:lstStyle/>
        <a:p>
          <a:endParaRPr lang="en-US"/>
        </a:p>
      </dgm:t>
    </dgm:pt>
    <dgm:pt modelId="{61755CD9-3715-426C-8DE4-BCAE11594919}" type="pres">
      <dgm:prSet presAssocID="{4D3D4BE5-483C-40E6-9E1C-0625F926EE5B}" presName="cycle" presStyleCnt="0">
        <dgm:presLayoutVars>
          <dgm:dir/>
          <dgm:resizeHandles val="exact"/>
        </dgm:presLayoutVars>
      </dgm:prSet>
      <dgm:spPr/>
      <dgm:t>
        <a:bodyPr/>
        <a:lstStyle/>
        <a:p>
          <a:endParaRPr lang="en-US"/>
        </a:p>
      </dgm:t>
    </dgm:pt>
    <dgm:pt modelId="{0D0EE672-816D-4D76-8F1B-2418EDAE453A}" type="pres">
      <dgm:prSet presAssocID="{BCF522DC-F1DD-47CA-A6D2-B67A5E7FBD40}" presName="dummy" presStyleCnt="0"/>
      <dgm:spPr/>
    </dgm:pt>
    <dgm:pt modelId="{577E476E-8730-449E-8A03-1FBD95F8E5CC}" type="pres">
      <dgm:prSet presAssocID="{BCF522DC-F1DD-47CA-A6D2-B67A5E7FBD40}" presName="node" presStyleLbl="revTx" presStyleIdx="0" presStyleCnt="5" custScaleX="100001" custScaleY="73634" custRadScaleRad="97184" custRadScaleInc="-9490">
        <dgm:presLayoutVars>
          <dgm:bulletEnabled val="1"/>
        </dgm:presLayoutVars>
      </dgm:prSet>
      <dgm:spPr/>
      <dgm:t>
        <a:bodyPr/>
        <a:lstStyle/>
        <a:p>
          <a:endParaRPr lang="en-US"/>
        </a:p>
      </dgm:t>
    </dgm:pt>
    <dgm:pt modelId="{FC22643B-5EDE-4C91-A6AA-E00914A8FD3E}" type="pres">
      <dgm:prSet presAssocID="{8F2E3D56-658F-4E04-BA26-BC9EC3DF5637}" presName="sibTrans" presStyleLbl="node1" presStyleIdx="0" presStyleCnt="5"/>
      <dgm:spPr/>
      <dgm:t>
        <a:bodyPr/>
        <a:lstStyle/>
        <a:p>
          <a:endParaRPr lang="en-US"/>
        </a:p>
      </dgm:t>
    </dgm:pt>
    <dgm:pt modelId="{B8EBB485-B1B2-47D8-BF62-F46BD09581FE}" type="pres">
      <dgm:prSet presAssocID="{D4888C65-D0C8-46CC-88F7-E6BB6D97C282}" presName="dummy" presStyleCnt="0"/>
      <dgm:spPr/>
    </dgm:pt>
    <dgm:pt modelId="{827A6C0F-7D5E-403E-A989-2A2E7D11EDB9}" type="pres">
      <dgm:prSet presAssocID="{D4888C65-D0C8-46CC-88F7-E6BB6D97C282}" presName="node" presStyleLbl="revTx" presStyleIdx="1" presStyleCnt="5">
        <dgm:presLayoutVars>
          <dgm:bulletEnabled val="1"/>
        </dgm:presLayoutVars>
      </dgm:prSet>
      <dgm:spPr/>
      <dgm:t>
        <a:bodyPr/>
        <a:lstStyle/>
        <a:p>
          <a:endParaRPr lang="en-US"/>
        </a:p>
      </dgm:t>
    </dgm:pt>
    <dgm:pt modelId="{5DA830DE-0575-45EB-B875-8D142FA5423A}" type="pres">
      <dgm:prSet presAssocID="{D3949E77-0DBA-4BC1-9449-C0149BE1B1D0}" presName="sibTrans" presStyleLbl="node1" presStyleIdx="1" presStyleCnt="5" custScaleX="95974" custScaleY="95805"/>
      <dgm:spPr/>
      <dgm:t>
        <a:bodyPr/>
        <a:lstStyle/>
        <a:p>
          <a:endParaRPr lang="en-US"/>
        </a:p>
      </dgm:t>
    </dgm:pt>
    <dgm:pt modelId="{E29CB505-7507-4348-97D7-2CF61AB22230}" type="pres">
      <dgm:prSet presAssocID="{238324D8-36CA-4CFF-9E5E-A2B0FB1578F8}" presName="dummy" presStyleCnt="0"/>
      <dgm:spPr/>
    </dgm:pt>
    <dgm:pt modelId="{83D8C777-F6B0-4550-884B-616890255B24}" type="pres">
      <dgm:prSet presAssocID="{238324D8-36CA-4CFF-9E5E-A2B0FB1578F8}" presName="node" presStyleLbl="revTx" presStyleIdx="2" presStyleCnt="5" custRadScaleRad="96316" custRadScaleInc="1323">
        <dgm:presLayoutVars>
          <dgm:bulletEnabled val="1"/>
        </dgm:presLayoutVars>
      </dgm:prSet>
      <dgm:spPr/>
      <dgm:t>
        <a:bodyPr/>
        <a:lstStyle/>
        <a:p>
          <a:endParaRPr lang="en-US"/>
        </a:p>
      </dgm:t>
    </dgm:pt>
    <dgm:pt modelId="{15878B22-B4DF-4678-A66C-9A0AB0665361}" type="pres">
      <dgm:prSet presAssocID="{71D0D9D3-2197-48A4-908E-47F45E4D145D}" presName="sibTrans" presStyleLbl="node1" presStyleIdx="2" presStyleCnt="5"/>
      <dgm:spPr/>
      <dgm:t>
        <a:bodyPr/>
        <a:lstStyle/>
        <a:p>
          <a:endParaRPr lang="en-US"/>
        </a:p>
      </dgm:t>
    </dgm:pt>
    <dgm:pt modelId="{A7D4E30C-75AA-45C9-97BD-B9BF927E830A}" type="pres">
      <dgm:prSet presAssocID="{4080B66A-2E39-4C2A-BDB9-01B9055244A8}" presName="dummy" presStyleCnt="0"/>
      <dgm:spPr/>
    </dgm:pt>
    <dgm:pt modelId="{E6D69204-5F8C-4558-BA6B-98B5153BCA66}" type="pres">
      <dgm:prSet presAssocID="{4080B66A-2E39-4C2A-BDB9-01B9055244A8}" presName="node" presStyleLbl="revTx" presStyleIdx="3" presStyleCnt="5">
        <dgm:presLayoutVars>
          <dgm:bulletEnabled val="1"/>
        </dgm:presLayoutVars>
      </dgm:prSet>
      <dgm:spPr/>
      <dgm:t>
        <a:bodyPr/>
        <a:lstStyle/>
        <a:p>
          <a:endParaRPr lang="en-US"/>
        </a:p>
      </dgm:t>
    </dgm:pt>
    <dgm:pt modelId="{421AE7FC-88C9-429E-BDEC-09D2F30BFF92}" type="pres">
      <dgm:prSet presAssocID="{C73F4983-10C0-4B71-8AC8-8B2B19E3B09B}" presName="sibTrans" presStyleLbl="node1" presStyleIdx="3" presStyleCnt="5"/>
      <dgm:spPr/>
      <dgm:t>
        <a:bodyPr/>
        <a:lstStyle/>
        <a:p>
          <a:endParaRPr lang="en-US"/>
        </a:p>
      </dgm:t>
    </dgm:pt>
    <dgm:pt modelId="{24654975-F785-4945-8B82-82EBAB51F9C1}" type="pres">
      <dgm:prSet presAssocID="{3B89EBE0-475D-430B-9B44-1CD2FAEA37C9}" presName="dummy" presStyleCnt="0"/>
      <dgm:spPr/>
    </dgm:pt>
    <dgm:pt modelId="{318862B1-373B-4F19-87D8-A83384A76F53}" type="pres">
      <dgm:prSet presAssocID="{3B89EBE0-475D-430B-9B44-1CD2FAEA37C9}" presName="node" presStyleLbl="revTx" presStyleIdx="4" presStyleCnt="5">
        <dgm:presLayoutVars>
          <dgm:bulletEnabled val="1"/>
        </dgm:presLayoutVars>
      </dgm:prSet>
      <dgm:spPr/>
      <dgm:t>
        <a:bodyPr/>
        <a:lstStyle/>
        <a:p>
          <a:endParaRPr lang="en-US"/>
        </a:p>
      </dgm:t>
    </dgm:pt>
    <dgm:pt modelId="{4E71C1FB-70E4-4174-A467-3DFAA2D73E35}" type="pres">
      <dgm:prSet presAssocID="{B71409B1-D33F-4F17-8418-BD5C25F43666}" presName="sibTrans" presStyleLbl="node1" presStyleIdx="4" presStyleCnt="5"/>
      <dgm:spPr/>
      <dgm:t>
        <a:bodyPr/>
        <a:lstStyle/>
        <a:p>
          <a:endParaRPr lang="en-US"/>
        </a:p>
      </dgm:t>
    </dgm:pt>
  </dgm:ptLst>
  <dgm:cxnLst>
    <dgm:cxn modelId="{2E7567EB-30A7-4C4B-BA38-5F2591979303}" type="presOf" srcId="{238324D8-36CA-4CFF-9E5E-A2B0FB1578F8}" destId="{83D8C777-F6B0-4550-884B-616890255B24}" srcOrd="0" destOrd="0" presId="urn:microsoft.com/office/officeart/2005/8/layout/cycle1"/>
    <dgm:cxn modelId="{691389B7-4A1A-4637-911D-3DD031A67882}" type="presOf" srcId="{D4888C65-D0C8-46CC-88F7-E6BB6D97C282}" destId="{827A6C0F-7D5E-403E-A989-2A2E7D11EDB9}" srcOrd="0" destOrd="0" presId="urn:microsoft.com/office/officeart/2005/8/layout/cycle1"/>
    <dgm:cxn modelId="{6D1E1F88-ED1C-4B24-8D0F-99232ECF0B70}" type="presOf" srcId="{8F2E3D56-658F-4E04-BA26-BC9EC3DF5637}" destId="{FC22643B-5EDE-4C91-A6AA-E00914A8FD3E}" srcOrd="0" destOrd="0" presId="urn:microsoft.com/office/officeart/2005/8/layout/cycle1"/>
    <dgm:cxn modelId="{DCAE68D4-07E1-4E9E-84D2-DC729C01C58F}" srcId="{4D3D4BE5-483C-40E6-9E1C-0625F926EE5B}" destId="{BCF522DC-F1DD-47CA-A6D2-B67A5E7FBD40}" srcOrd="0" destOrd="0" parTransId="{45556DB4-54C5-42A4-AF95-53C38578C017}" sibTransId="{8F2E3D56-658F-4E04-BA26-BC9EC3DF5637}"/>
    <dgm:cxn modelId="{D53A18CD-BEEC-4381-BACB-53C9F99C7284}" srcId="{4D3D4BE5-483C-40E6-9E1C-0625F926EE5B}" destId="{D4888C65-D0C8-46CC-88F7-E6BB6D97C282}" srcOrd="1" destOrd="0" parTransId="{52259807-B96A-4BA9-9AFA-CB024651641C}" sibTransId="{D3949E77-0DBA-4BC1-9449-C0149BE1B1D0}"/>
    <dgm:cxn modelId="{8E2B567C-7E83-4B6A-BE48-CD6AF9422212}" type="presOf" srcId="{71D0D9D3-2197-48A4-908E-47F45E4D145D}" destId="{15878B22-B4DF-4678-A66C-9A0AB0665361}" srcOrd="0" destOrd="0" presId="urn:microsoft.com/office/officeart/2005/8/layout/cycle1"/>
    <dgm:cxn modelId="{FAF978BE-3173-43B8-A35B-63E2692116DB}" srcId="{4D3D4BE5-483C-40E6-9E1C-0625F926EE5B}" destId="{238324D8-36CA-4CFF-9E5E-A2B0FB1578F8}" srcOrd="2" destOrd="0" parTransId="{E054E9B3-4942-4511-9219-CDAA1476E90C}" sibTransId="{71D0D9D3-2197-48A4-908E-47F45E4D145D}"/>
    <dgm:cxn modelId="{B78E5914-67F6-4686-B9E7-50745A05F23B}" srcId="{4D3D4BE5-483C-40E6-9E1C-0625F926EE5B}" destId="{3B89EBE0-475D-430B-9B44-1CD2FAEA37C9}" srcOrd="4" destOrd="0" parTransId="{42C0796B-078B-4D11-A606-6C4CEE54FB57}" sibTransId="{B71409B1-D33F-4F17-8418-BD5C25F43666}"/>
    <dgm:cxn modelId="{C8616CA1-D960-419A-8315-4E531A3ED9AA}" srcId="{4D3D4BE5-483C-40E6-9E1C-0625F926EE5B}" destId="{4080B66A-2E39-4C2A-BDB9-01B9055244A8}" srcOrd="3" destOrd="0" parTransId="{2A3F7659-3D94-421B-8FE1-265E6EA2F279}" sibTransId="{C73F4983-10C0-4B71-8AC8-8B2B19E3B09B}"/>
    <dgm:cxn modelId="{B2A1C882-4ADC-4866-A0CB-88FE253D3314}" type="presOf" srcId="{BCF522DC-F1DD-47CA-A6D2-B67A5E7FBD40}" destId="{577E476E-8730-449E-8A03-1FBD95F8E5CC}" srcOrd="0" destOrd="0" presId="urn:microsoft.com/office/officeart/2005/8/layout/cycle1"/>
    <dgm:cxn modelId="{AC6630E7-4CE8-4076-9A49-4DB8AC4100EB}" type="presOf" srcId="{4D3D4BE5-483C-40E6-9E1C-0625F926EE5B}" destId="{61755CD9-3715-426C-8DE4-BCAE11594919}" srcOrd="0" destOrd="0" presId="urn:microsoft.com/office/officeart/2005/8/layout/cycle1"/>
    <dgm:cxn modelId="{03878F68-1D87-4D1F-B6B8-D1309D53D38A}" type="presOf" srcId="{D3949E77-0DBA-4BC1-9449-C0149BE1B1D0}" destId="{5DA830DE-0575-45EB-B875-8D142FA5423A}" srcOrd="0" destOrd="0" presId="urn:microsoft.com/office/officeart/2005/8/layout/cycle1"/>
    <dgm:cxn modelId="{F5CD0F2D-61BC-4944-A91B-D4DBA3902C10}" type="presOf" srcId="{C73F4983-10C0-4B71-8AC8-8B2B19E3B09B}" destId="{421AE7FC-88C9-429E-BDEC-09D2F30BFF92}" srcOrd="0" destOrd="0" presId="urn:microsoft.com/office/officeart/2005/8/layout/cycle1"/>
    <dgm:cxn modelId="{0DB86F12-E4E6-4169-82B1-EC39B7905C79}" type="presOf" srcId="{4080B66A-2E39-4C2A-BDB9-01B9055244A8}" destId="{E6D69204-5F8C-4558-BA6B-98B5153BCA66}" srcOrd="0" destOrd="0" presId="urn:microsoft.com/office/officeart/2005/8/layout/cycle1"/>
    <dgm:cxn modelId="{0C96AD8E-B3C3-4A2D-BA1A-282632961C43}" type="presOf" srcId="{B71409B1-D33F-4F17-8418-BD5C25F43666}" destId="{4E71C1FB-70E4-4174-A467-3DFAA2D73E35}" srcOrd="0" destOrd="0" presId="urn:microsoft.com/office/officeart/2005/8/layout/cycle1"/>
    <dgm:cxn modelId="{DBA309D6-4809-4F8E-BC94-D1C8304B312F}" type="presOf" srcId="{3B89EBE0-475D-430B-9B44-1CD2FAEA37C9}" destId="{318862B1-373B-4F19-87D8-A83384A76F53}" srcOrd="0" destOrd="0" presId="urn:microsoft.com/office/officeart/2005/8/layout/cycle1"/>
    <dgm:cxn modelId="{43169B23-414A-4090-8F44-3931AC87ED2D}" type="presParOf" srcId="{61755CD9-3715-426C-8DE4-BCAE11594919}" destId="{0D0EE672-816D-4D76-8F1B-2418EDAE453A}" srcOrd="0" destOrd="0" presId="urn:microsoft.com/office/officeart/2005/8/layout/cycle1"/>
    <dgm:cxn modelId="{66C2FCC8-5B18-4D57-9F8B-D7377F9B6AC9}" type="presParOf" srcId="{61755CD9-3715-426C-8DE4-BCAE11594919}" destId="{577E476E-8730-449E-8A03-1FBD95F8E5CC}" srcOrd="1" destOrd="0" presId="urn:microsoft.com/office/officeart/2005/8/layout/cycle1"/>
    <dgm:cxn modelId="{BCD10395-5706-411A-8D6A-FF19EBC3EACB}" type="presParOf" srcId="{61755CD9-3715-426C-8DE4-BCAE11594919}" destId="{FC22643B-5EDE-4C91-A6AA-E00914A8FD3E}" srcOrd="2" destOrd="0" presId="urn:microsoft.com/office/officeart/2005/8/layout/cycle1"/>
    <dgm:cxn modelId="{1021FEED-3841-485B-8C3A-4B203FFA2BAF}" type="presParOf" srcId="{61755CD9-3715-426C-8DE4-BCAE11594919}" destId="{B8EBB485-B1B2-47D8-BF62-F46BD09581FE}" srcOrd="3" destOrd="0" presId="urn:microsoft.com/office/officeart/2005/8/layout/cycle1"/>
    <dgm:cxn modelId="{02937F59-285E-4249-9860-BB34D849E70A}" type="presParOf" srcId="{61755CD9-3715-426C-8DE4-BCAE11594919}" destId="{827A6C0F-7D5E-403E-A989-2A2E7D11EDB9}" srcOrd="4" destOrd="0" presId="urn:microsoft.com/office/officeart/2005/8/layout/cycle1"/>
    <dgm:cxn modelId="{E5553AB2-686B-492B-9D5B-B910E963CE0D}" type="presParOf" srcId="{61755CD9-3715-426C-8DE4-BCAE11594919}" destId="{5DA830DE-0575-45EB-B875-8D142FA5423A}" srcOrd="5" destOrd="0" presId="urn:microsoft.com/office/officeart/2005/8/layout/cycle1"/>
    <dgm:cxn modelId="{AE70617B-C328-4E82-B52D-381DEA78FA24}" type="presParOf" srcId="{61755CD9-3715-426C-8DE4-BCAE11594919}" destId="{E29CB505-7507-4348-97D7-2CF61AB22230}" srcOrd="6" destOrd="0" presId="urn:microsoft.com/office/officeart/2005/8/layout/cycle1"/>
    <dgm:cxn modelId="{4011B7E4-9C35-4C10-8938-AA4AB7E9BBAA}" type="presParOf" srcId="{61755CD9-3715-426C-8DE4-BCAE11594919}" destId="{83D8C777-F6B0-4550-884B-616890255B24}" srcOrd="7" destOrd="0" presId="urn:microsoft.com/office/officeart/2005/8/layout/cycle1"/>
    <dgm:cxn modelId="{9ED7C22A-9BB5-4EA7-BF39-9CA0B383AA92}" type="presParOf" srcId="{61755CD9-3715-426C-8DE4-BCAE11594919}" destId="{15878B22-B4DF-4678-A66C-9A0AB0665361}" srcOrd="8" destOrd="0" presId="urn:microsoft.com/office/officeart/2005/8/layout/cycle1"/>
    <dgm:cxn modelId="{6E781D57-6F59-435E-BC2C-07E6372FD1E0}" type="presParOf" srcId="{61755CD9-3715-426C-8DE4-BCAE11594919}" destId="{A7D4E30C-75AA-45C9-97BD-B9BF927E830A}" srcOrd="9" destOrd="0" presId="urn:microsoft.com/office/officeart/2005/8/layout/cycle1"/>
    <dgm:cxn modelId="{5430D329-890F-4168-B740-3E6B3B6F11C2}" type="presParOf" srcId="{61755CD9-3715-426C-8DE4-BCAE11594919}" destId="{E6D69204-5F8C-4558-BA6B-98B5153BCA66}" srcOrd="10" destOrd="0" presId="urn:microsoft.com/office/officeart/2005/8/layout/cycle1"/>
    <dgm:cxn modelId="{F950E303-9AB5-42E9-A799-E374C625E017}" type="presParOf" srcId="{61755CD9-3715-426C-8DE4-BCAE11594919}" destId="{421AE7FC-88C9-429E-BDEC-09D2F30BFF92}" srcOrd="11" destOrd="0" presId="urn:microsoft.com/office/officeart/2005/8/layout/cycle1"/>
    <dgm:cxn modelId="{9B34C53F-A53F-4C95-9D3A-92ABA33A6A7A}" type="presParOf" srcId="{61755CD9-3715-426C-8DE4-BCAE11594919}" destId="{24654975-F785-4945-8B82-82EBAB51F9C1}" srcOrd="12" destOrd="0" presId="urn:microsoft.com/office/officeart/2005/8/layout/cycle1"/>
    <dgm:cxn modelId="{07D429EF-8454-4D64-ADC5-C450C3C0F236}" type="presParOf" srcId="{61755CD9-3715-426C-8DE4-BCAE11594919}" destId="{318862B1-373B-4F19-87D8-A83384A76F53}" srcOrd="13" destOrd="0" presId="urn:microsoft.com/office/officeart/2005/8/layout/cycle1"/>
    <dgm:cxn modelId="{D9CEDD5A-AF0D-42CA-B44A-8467094B73B3}" type="presParOf" srcId="{61755CD9-3715-426C-8DE4-BCAE11594919}" destId="{4E71C1FB-70E4-4174-A467-3DFAA2D73E35}"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3D4BE5-483C-40E6-9E1C-0625F926EE5B}"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BCF522DC-F1DD-47CA-A6D2-B67A5E7FBD40}">
      <dgm:prSet phldrT="[Text]"/>
      <dgm:spPr/>
      <dgm:t>
        <a:bodyPr/>
        <a:lstStyle/>
        <a:p>
          <a:r>
            <a:rPr lang="en-US" dirty="0" smtClean="0">
              <a:solidFill>
                <a:schemeClr val="bg1"/>
              </a:solidFill>
            </a:rPr>
            <a:t>Unequal Resources Creates Unequal Access</a:t>
          </a:r>
          <a:endParaRPr lang="en-US" dirty="0"/>
        </a:p>
      </dgm:t>
    </dgm:pt>
    <dgm:pt modelId="{45556DB4-54C5-42A4-AF95-53C38578C017}" type="parTrans" cxnId="{DCAE68D4-07E1-4E9E-84D2-DC729C01C58F}">
      <dgm:prSet/>
      <dgm:spPr/>
      <dgm:t>
        <a:bodyPr/>
        <a:lstStyle/>
        <a:p>
          <a:endParaRPr lang="en-US"/>
        </a:p>
      </dgm:t>
    </dgm:pt>
    <dgm:pt modelId="{8F2E3D56-658F-4E04-BA26-BC9EC3DF5637}" type="sibTrans" cxnId="{DCAE68D4-07E1-4E9E-84D2-DC729C01C58F}">
      <dgm:prSet/>
      <dgm:spPr/>
      <dgm:t>
        <a:bodyPr/>
        <a:lstStyle/>
        <a:p>
          <a:endParaRPr lang="en-US"/>
        </a:p>
      </dgm:t>
    </dgm:pt>
    <dgm:pt modelId="{D4888C65-D0C8-46CC-88F7-E6BB6D97C282}">
      <dgm:prSet phldrT="[Text]"/>
      <dgm:spPr/>
      <dgm:t>
        <a:bodyPr/>
        <a:lstStyle/>
        <a:p>
          <a:r>
            <a:rPr lang="en-US" dirty="0" smtClean="0">
              <a:solidFill>
                <a:schemeClr val="bg1"/>
              </a:solidFill>
            </a:rPr>
            <a:t>Unequal Access Differs by Individual and Disability.</a:t>
          </a:r>
          <a:endParaRPr lang="en-US" dirty="0"/>
        </a:p>
      </dgm:t>
    </dgm:pt>
    <dgm:pt modelId="{52259807-B96A-4BA9-9AFA-CB024651641C}" type="parTrans" cxnId="{D53A18CD-BEEC-4381-BACB-53C9F99C7284}">
      <dgm:prSet/>
      <dgm:spPr/>
      <dgm:t>
        <a:bodyPr/>
        <a:lstStyle/>
        <a:p>
          <a:endParaRPr lang="en-US"/>
        </a:p>
      </dgm:t>
    </dgm:pt>
    <dgm:pt modelId="{D3949E77-0DBA-4BC1-9449-C0149BE1B1D0}" type="sibTrans" cxnId="{D53A18CD-BEEC-4381-BACB-53C9F99C7284}">
      <dgm:prSet/>
      <dgm:spPr/>
      <dgm:t>
        <a:bodyPr/>
        <a:lstStyle/>
        <a:p>
          <a:endParaRPr lang="en-US"/>
        </a:p>
      </dgm:t>
    </dgm:pt>
    <dgm:pt modelId="{238324D8-36CA-4CFF-9E5E-A2B0FB1578F8}">
      <dgm:prSet phldrT="[Text]"/>
      <dgm:spPr/>
      <dgm:t>
        <a:bodyPr/>
        <a:lstStyle/>
        <a:p>
          <a:r>
            <a:rPr lang="en-US" dirty="0" smtClean="0">
              <a:solidFill>
                <a:schemeClr val="bg1"/>
              </a:solidFill>
            </a:rPr>
            <a:t>Unequal</a:t>
          </a:r>
          <a:br>
            <a:rPr lang="en-US" dirty="0" smtClean="0">
              <a:solidFill>
                <a:schemeClr val="bg1"/>
              </a:solidFill>
            </a:rPr>
          </a:br>
          <a:r>
            <a:rPr lang="en-US" dirty="0" smtClean="0">
              <a:solidFill>
                <a:schemeClr val="bg1"/>
              </a:solidFill>
            </a:rPr>
            <a:t>Access</a:t>
          </a:r>
          <a:br>
            <a:rPr lang="en-US" dirty="0" smtClean="0">
              <a:solidFill>
                <a:schemeClr val="bg1"/>
              </a:solidFill>
            </a:rPr>
          </a:br>
          <a:r>
            <a:rPr lang="en-US" dirty="0" smtClean="0">
              <a:solidFill>
                <a:schemeClr val="bg1"/>
              </a:solidFill>
            </a:rPr>
            <a:t>Leads to Unequal Participation.</a:t>
          </a:r>
          <a:endParaRPr lang="en-US" dirty="0"/>
        </a:p>
      </dgm:t>
    </dgm:pt>
    <dgm:pt modelId="{E054E9B3-4942-4511-9219-CDAA1476E90C}" type="parTrans" cxnId="{FAF978BE-3173-43B8-A35B-63E2692116DB}">
      <dgm:prSet/>
      <dgm:spPr/>
      <dgm:t>
        <a:bodyPr/>
        <a:lstStyle/>
        <a:p>
          <a:endParaRPr lang="en-US"/>
        </a:p>
      </dgm:t>
    </dgm:pt>
    <dgm:pt modelId="{71D0D9D3-2197-48A4-908E-47F45E4D145D}" type="sibTrans" cxnId="{FAF978BE-3173-43B8-A35B-63E2692116DB}">
      <dgm:prSet/>
      <dgm:spPr/>
      <dgm:t>
        <a:bodyPr/>
        <a:lstStyle/>
        <a:p>
          <a:endParaRPr lang="en-US"/>
        </a:p>
      </dgm:t>
    </dgm:pt>
    <dgm:pt modelId="{4080B66A-2E39-4C2A-BDB9-01B9055244A8}">
      <dgm:prSet phldrT="[Text]"/>
      <dgm:spPr/>
      <dgm:t>
        <a:bodyPr/>
        <a:lstStyle/>
        <a:p>
          <a:r>
            <a:rPr lang="en-US" dirty="0" smtClean="0">
              <a:solidFill>
                <a:schemeClr val="bg1"/>
              </a:solidFill>
            </a:rPr>
            <a:t>Unequal Participation Reinforces Categorical Differences and Inequalities</a:t>
          </a:r>
          <a:endParaRPr lang="en-US" dirty="0"/>
        </a:p>
      </dgm:t>
    </dgm:pt>
    <dgm:pt modelId="{2A3F7659-3D94-421B-8FE1-265E6EA2F279}" type="parTrans" cxnId="{C8616CA1-D960-419A-8315-4E531A3ED9AA}">
      <dgm:prSet/>
      <dgm:spPr/>
      <dgm:t>
        <a:bodyPr/>
        <a:lstStyle/>
        <a:p>
          <a:endParaRPr lang="en-US"/>
        </a:p>
      </dgm:t>
    </dgm:pt>
    <dgm:pt modelId="{C73F4983-10C0-4B71-8AC8-8B2B19E3B09B}" type="sibTrans" cxnId="{C8616CA1-D960-419A-8315-4E531A3ED9AA}">
      <dgm:prSet/>
      <dgm:spPr/>
      <dgm:t>
        <a:bodyPr/>
        <a:lstStyle/>
        <a:p>
          <a:endParaRPr lang="en-US"/>
        </a:p>
      </dgm:t>
    </dgm:pt>
    <dgm:pt modelId="{3B89EBE0-475D-430B-9B44-1CD2FAEA37C9}">
      <dgm:prSet phldrT="[Text]"/>
      <dgm:spPr/>
      <dgm:t>
        <a:bodyPr/>
        <a:lstStyle/>
        <a:p>
          <a:r>
            <a:rPr lang="en-US" dirty="0" smtClean="0">
              <a:solidFill>
                <a:schemeClr val="bg1"/>
              </a:solidFill>
            </a:rPr>
            <a:t>Categorical Inequalities Create an Unequal Distribution of Resources</a:t>
          </a:r>
          <a:endParaRPr lang="en-US" dirty="0"/>
        </a:p>
      </dgm:t>
    </dgm:pt>
    <dgm:pt modelId="{42C0796B-078B-4D11-A606-6C4CEE54FB57}" type="parTrans" cxnId="{B78E5914-67F6-4686-B9E7-50745A05F23B}">
      <dgm:prSet/>
      <dgm:spPr/>
      <dgm:t>
        <a:bodyPr/>
        <a:lstStyle/>
        <a:p>
          <a:endParaRPr lang="en-US"/>
        </a:p>
      </dgm:t>
    </dgm:pt>
    <dgm:pt modelId="{B71409B1-D33F-4F17-8418-BD5C25F43666}" type="sibTrans" cxnId="{B78E5914-67F6-4686-B9E7-50745A05F23B}">
      <dgm:prSet/>
      <dgm:spPr/>
      <dgm:t>
        <a:bodyPr/>
        <a:lstStyle/>
        <a:p>
          <a:endParaRPr lang="en-US"/>
        </a:p>
      </dgm:t>
    </dgm:pt>
    <dgm:pt modelId="{61755CD9-3715-426C-8DE4-BCAE11594919}" type="pres">
      <dgm:prSet presAssocID="{4D3D4BE5-483C-40E6-9E1C-0625F926EE5B}" presName="cycle" presStyleCnt="0">
        <dgm:presLayoutVars>
          <dgm:dir/>
          <dgm:resizeHandles val="exact"/>
        </dgm:presLayoutVars>
      </dgm:prSet>
      <dgm:spPr/>
      <dgm:t>
        <a:bodyPr/>
        <a:lstStyle/>
        <a:p>
          <a:endParaRPr lang="en-US"/>
        </a:p>
      </dgm:t>
    </dgm:pt>
    <dgm:pt modelId="{0D0EE672-816D-4D76-8F1B-2418EDAE453A}" type="pres">
      <dgm:prSet presAssocID="{BCF522DC-F1DD-47CA-A6D2-B67A5E7FBD40}" presName="dummy" presStyleCnt="0"/>
      <dgm:spPr/>
    </dgm:pt>
    <dgm:pt modelId="{577E476E-8730-449E-8A03-1FBD95F8E5CC}" type="pres">
      <dgm:prSet presAssocID="{BCF522DC-F1DD-47CA-A6D2-B67A5E7FBD40}" presName="node" presStyleLbl="revTx" presStyleIdx="0" presStyleCnt="5" custScaleX="100001" custScaleY="73634" custRadScaleRad="97184" custRadScaleInc="-9490">
        <dgm:presLayoutVars>
          <dgm:bulletEnabled val="1"/>
        </dgm:presLayoutVars>
      </dgm:prSet>
      <dgm:spPr/>
      <dgm:t>
        <a:bodyPr/>
        <a:lstStyle/>
        <a:p>
          <a:endParaRPr lang="en-US"/>
        </a:p>
      </dgm:t>
    </dgm:pt>
    <dgm:pt modelId="{FC22643B-5EDE-4C91-A6AA-E00914A8FD3E}" type="pres">
      <dgm:prSet presAssocID="{8F2E3D56-658F-4E04-BA26-BC9EC3DF5637}" presName="sibTrans" presStyleLbl="node1" presStyleIdx="0" presStyleCnt="5"/>
      <dgm:spPr/>
      <dgm:t>
        <a:bodyPr/>
        <a:lstStyle/>
        <a:p>
          <a:endParaRPr lang="en-US"/>
        </a:p>
      </dgm:t>
    </dgm:pt>
    <dgm:pt modelId="{B8EBB485-B1B2-47D8-BF62-F46BD09581FE}" type="pres">
      <dgm:prSet presAssocID="{D4888C65-D0C8-46CC-88F7-E6BB6D97C282}" presName="dummy" presStyleCnt="0"/>
      <dgm:spPr/>
    </dgm:pt>
    <dgm:pt modelId="{827A6C0F-7D5E-403E-A989-2A2E7D11EDB9}" type="pres">
      <dgm:prSet presAssocID="{D4888C65-D0C8-46CC-88F7-E6BB6D97C282}" presName="node" presStyleLbl="revTx" presStyleIdx="1" presStyleCnt="5">
        <dgm:presLayoutVars>
          <dgm:bulletEnabled val="1"/>
        </dgm:presLayoutVars>
      </dgm:prSet>
      <dgm:spPr/>
      <dgm:t>
        <a:bodyPr/>
        <a:lstStyle/>
        <a:p>
          <a:endParaRPr lang="en-US"/>
        </a:p>
      </dgm:t>
    </dgm:pt>
    <dgm:pt modelId="{5DA830DE-0575-45EB-B875-8D142FA5423A}" type="pres">
      <dgm:prSet presAssocID="{D3949E77-0DBA-4BC1-9449-C0149BE1B1D0}" presName="sibTrans" presStyleLbl="node1" presStyleIdx="1" presStyleCnt="5" custScaleX="95974" custScaleY="95805"/>
      <dgm:spPr/>
      <dgm:t>
        <a:bodyPr/>
        <a:lstStyle/>
        <a:p>
          <a:endParaRPr lang="en-US"/>
        </a:p>
      </dgm:t>
    </dgm:pt>
    <dgm:pt modelId="{E29CB505-7507-4348-97D7-2CF61AB22230}" type="pres">
      <dgm:prSet presAssocID="{238324D8-36CA-4CFF-9E5E-A2B0FB1578F8}" presName="dummy" presStyleCnt="0"/>
      <dgm:spPr/>
    </dgm:pt>
    <dgm:pt modelId="{83D8C777-F6B0-4550-884B-616890255B24}" type="pres">
      <dgm:prSet presAssocID="{238324D8-36CA-4CFF-9E5E-A2B0FB1578F8}" presName="node" presStyleLbl="revTx" presStyleIdx="2" presStyleCnt="5" custRadScaleRad="96316" custRadScaleInc="1323">
        <dgm:presLayoutVars>
          <dgm:bulletEnabled val="1"/>
        </dgm:presLayoutVars>
      </dgm:prSet>
      <dgm:spPr/>
      <dgm:t>
        <a:bodyPr/>
        <a:lstStyle/>
        <a:p>
          <a:endParaRPr lang="en-US"/>
        </a:p>
      </dgm:t>
    </dgm:pt>
    <dgm:pt modelId="{15878B22-B4DF-4678-A66C-9A0AB0665361}" type="pres">
      <dgm:prSet presAssocID="{71D0D9D3-2197-48A4-908E-47F45E4D145D}" presName="sibTrans" presStyleLbl="node1" presStyleIdx="2" presStyleCnt="5"/>
      <dgm:spPr/>
      <dgm:t>
        <a:bodyPr/>
        <a:lstStyle/>
        <a:p>
          <a:endParaRPr lang="en-US"/>
        </a:p>
      </dgm:t>
    </dgm:pt>
    <dgm:pt modelId="{A7D4E30C-75AA-45C9-97BD-B9BF927E830A}" type="pres">
      <dgm:prSet presAssocID="{4080B66A-2E39-4C2A-BDB9-01B9055244A8}" presName="dummy" presStyleCnt="0"/>
      <dgm:spPr/>
    </dgm:pt>
    <dgm:pt modelId="{E6D69204-5F8C-4558-BA6B-98B5153BCA66}" type="pres">
      <dgm:prSet presAssocID="{4080B66A-2E39-4C2A-BDB9-01B9055244A8}" presName="node" presStyleLbl="revTx" presStyleIdx="3" presStyleCnt="5">
        <dgm:presLayoutVars>
          <dgm:bulletEnabled val="1"/>
        </dgm:presLayoutVars>
      </dgm:prSet>
      <dgm:spPr/>
      <dgm:t>
        <a:bodyPr/>
        <a:lstStyle/>
        <a:p>
          <a:endParaRPr lang="en-US"/>
        </a:p>
      </dgm:t>
    </dgm:pt>
    <dgm:pt modelId="{421AE7FC-88C9-429E-BDEC-09D2F30BFF92}" type="pres">
      <dgm:prSet presAssocID="{C73F4983-10C0-4B71-8AC8-8B2B19E3B09B}" presName="sibTrans" presStyleLbl="node1" presStyleIdx="3" presStyleCnt="5"/>
      <dgm:spPr/>
      <dgm:t>
        <a:bodyPr/>
        <a:lstStyle/>
        <a:p>
          <a:endParaRPr lang="en-US"/>
        </a:p>
      </dgm:t>
    </dgm:pt>
    <dgm:pt modelId="{24654975-F785-4945-8B82-82EBAB51F9C1}" type="pres">
      <dgm:prSet presAssocID="{3B89EBE0-475D-430B-9B44-1CD2FAEA37C9}" presName="dummy" presStyleCnt="0"/>
      <dgm:spPr/>
    </dgm:pt>
    <dgm:pt modelId="{318862B1-373B-4F19-87D8-A83384A76F53}" type="pres">
      <dgm:prSet presAssocID="{3B89EBE0-475D-430B-9B44-1CD2FAEA37C9}" presName="node" presStyleLbl="revTx" presStyleIdx="4" presStyleCnt="5">
        <dgm:presLayoutVars>
          <dgm:bulletEnabled val="1"/>
        </dgm:presLayoutVars>
      </dgm:prSet>
      <dgm:spPr/>
      <dgm:t>
        <a:bodyPr/>
        <a:lstStyle/>
        <a:p>
          <a:endParaRPr lang="en-US"/>
        </a:p>
      </dgm:t>
    </dgm:pt>
    <dgm:pt modelId="{4E71C1FB-70E4-4174-A467-3DFAA2D73E35}" type="pres">
      <dgm:prSet presAssocID="{B71409B1-D33F-4F17-8418-BD5C25F43666}" presName="sibTrans" presStyleLbl="node1" presStyleIdx="4" presStyleCnt="5"/>
      <dgm:spPr/>
      <dgm:t>
        <a:bodyPr/>
        <a:lstStyle/>
        <a:p>
          <a:endParaRPr lang="en-US"/>
        </a:p>
      </dgm:t>
    </dgm:pt>
  </dgm:ptLst>
  <dgm:cxnLst>
    <dgm:cxn modelId="{2E7567EB-30A7-4C4B-BA38-5F2591979303}" type="presOf" srcId="{238324D8-36CA-4CFF-9E5E-A2B0FB1578F8}" destId="{83D8C777-F6B0-4550-884B-616890255B24}" srcOrd="0" destOrd="0" presId="urn:microsoft.com/office/officeart/2005/8/layout/cycle1"/>
    <dgm:cxn modelId="{691389B7-4A1A-4637-911D-3DD031A67882}" type="presOf" srcId="{D4888C65-D0C8-46CC-88F7-E6BB6D97C282}" destId="{827A6C0F-7D5E-403E-A989-2A2E7D11EDB9}" srcOrd="0" destOrd="0" presId="urn:microsoft.com/office/officeart/2005/8/layout/cycle1"/>
    <dgm:cxn modelId="{6D1E1F88-ED1C-4B24-8D0F-99232ECF0B70}" type="presOf" srcId="{8F2E3D56-658F-4E04-BA26-BC9EC3DF5637}" destId="{FC22643B-5EDE-4C91-A6AA-E00914A8FD3E}" srcOrd="0" destOrd="0" presId="urn:microsoft.com/office/officeart/2005/8/layout/cycle1"/>
    <dgm:cxn modelId="{DCAE68D4-07E1-4E9E-84D2-DC729C01C58F}" srcId="{4D3D4BE5-483C-40E6-9E1C-0625F926EE5B}" destId="{BCF522DC-F1DD-47CA-A6D2-B67A5E7FBD40}" srcOrd="0" destOrd="0" parTransId="{45556DB4-54C5-42A4-AF95-53C38578C017}" sibTransId="{8F2E3D56-658F-4E04-BA26-BC9EC3DF5637}"/>
    <dgm:cxn modelId="{D53A18CD-BEEC-4381-BACB-53C9F99C7284}" srcId="{4D3D4BE5-483C-40E6-9E1C-0625F926EE5B}" destId="{D4888C65-D0C8-46CC-88F7-E6BB6D97C282}" srcOrd="1" destOrd="0" parTransId="{52259807-B96A-4BA9-9AFA-CB024651641C}" sibTransId="{D3949E77-0DBA-4BC1-9449-C0149BE1B1D0}"/>
    <dgm:cxn modelId="{8E2B567C-7E83-4B6A-BE48-CD6AF9422212}" type="presOf" srcId="{71D0D9D3-2197-48A4-908E-47F45E4D145D}" destId="{15878B22-B4DF-4678-A66C-9A0AB0665361}" srcOrd="0" destOrd="0" presId="urn:microsoft.com/office/officeart/2005/8/layout/cycle1"/>
    <dgm:cxn modelId="{FAF978BE-3173-43B8-A35B-63E2692116DB}" srcId="{4D3D4BE5-483C-40E6-9E1C-0625F926EE5B}" destId="{238324D8-36CA-4CFF-9E5E-A2B0FB1578F8}" srcOrd="2" destOrd="0" parTransId="{E054E9B3-4942-4511-9219-CDAA1476E90C}" sibTransId="{71D0D9D3-2197-48A4-908E-47F45E4D145D}"/>
    <dgm:cxn modelId="{B78E5914-67F6-4686-B9E7-50745A05F23B}" srcId="{4D3D4BE5-483C-40E6-9E1C-0625F926EE5B}" destId="{3B89EBE0-475D-430B-9B44-1CD2FAEA37C9}" srcOrd="4" destOrd="0" parTransId="{42C0796B-078B-4D11-A606-6C4CEE54FB57}" sibTransId="{B71409B1-D33F-4F17-8418-BD5C25F43666}"/>
    <dgm:cxn modelId="{C8616CA1-D960-419A-8315-4E531A3ED9AA}" srcId="{4D3D4BE5-483C-40E6-9E1C-0625F926EE5B}" destId="{4080B66A-2E39-4C2A-BDB9-01B9055244A8}" srcOrd="3" destOrd="0" parTransId="{2A3F7659-3D94-421B-8FE1-265E6EA2F279}" sibTransId="{C73F4983-10C0-4B71-8AC8-8B2B19E3B09B}"/>
    <dgm:cxn modelId="{B2A1C882-4ADC-4866-A0CB-88FE253D3314}" type="presOf" srcId="{BCF522DC-F1DD-47CA-A6D2-B67A5E7FBD40}" destId="{577E476E-8730-449E-8A03-1FBD95F8E5CC}" srcOrd="0" destOrd="0" presId="urn:microsoft.com/office/officeart/2005/8/layout/cycle1"/>
    <dgm:cxn modelId="{AC6630E7-4CE8-4076-9A49-4DB8AC4100EB}" type="presOf" srcId="{4D3D4BE5-483C-40E6-9E1C-0625F926EE5B}" destId="{61755CD9-3715-426C-8DE4-BCAE11594919}" srcOrd="0" destOrd="0" presId="urn:microsoft.com/office/officeart/2005/8/layout/cycle1"/>
    <dgm:cxn modelId="{03878F68-1D87-4D1F-B6B8-D1309D53D38A}" type="presOf" srcId="{D3949E77-0DBA-4BC1-9449-C0149BE1B1D0}" destId="{5DA830DE-0575-45EB-B875-8D142FA5423A}" srcOrd="0" destOrd="0" presId="urn:microsoft.com/office/officeart/2005/8/layout/cycle1"/>
    <dgm:cxn modelId="{F5CD0F2D-61BC-4944-A91B-D4DBA3902C10}" type="presOf" srcId="{C73F4983-10C0-4B71-8AC8-8B2B19E3B09B}" destId="{421AE7FC-88C9-429E-BDEC-09D2F30BFF92}" srcOrd="0" destOrd="0" presId="urn:microsoft.com/office/officeart/2005/8/layout/cycle1"/>
    <dgm:cxn modelId="{0DB86F12-E4E6-4169-82B1-EC39B7905C79}" type="presOf" srcId="{4080B66A-2E39-4C2A-BDB9-01B9055244A8}" destId="{E6D69204-5F8C-4558-BA6B-98B5153BCA66}" srcOrd="0" destOrd="0" presId="urn:microsoft.com/office/officeart/2005/8/layout/cycle1"/>
    <dgm:cxn modelId="{0C96AD8E-B3C3-4A2D-BA1A-282632961C43}" type="presOf" srcId="{B71409B1-D33F-4F17-8418-BD5C25F43666}" destId="{4E71C1FB-70E4-4174-A467-3DFAA2D73E35}" srcOrd="0" destOrd="0" presId="urn:microsoft.com/office/officeart/2005/8/layout/cycle1"/>
    <dgm:cxn modelId="{DBA309D6-4809-4F8E-BC94-D1C8304B312F}" type="presOf" srcId="{3B89EBE0-475D-430B-9B44-1CD2FAEA37C9}" destId="{318862B1-373B-4F19-87D8-A83384A76F53}" srcOrd="0" destOrd="0" presId="urn:microsoft.com/office/officeart/2005/8/layout/cycle1"/>
    <dgm:cxn modelId="{43169B23-414A-4090-8F44-3931AC87ED2D}" type="presParOf" srcId="{61755CD9-3715-426C-8DE4-BCAE11594919}" destId="{0D0EE672-816D-4D76-8F1B-2418EDAE453A}" srcOrd="0" destOrd="0" presId="urn:microsoft.com/office/officeart/2005/8/layout/cycle1"/>
    <dgm:cxn modelId="{66C2FCC8-5B18-4D57-9F8B-D7377F9B6AC9}" type="presParOf" srcId="{61755CD9-3715-426C-8DE4-BCAE11594919}" destId="{577E476E-8730-449E-8A03-1FBD95F8E5CC}" srcOrd="1" destOrd="0" presId="urn:microsoft.com/office/officeart/2005/8/layout/cycle1"/>
    <dgm:cxn modelId="{BCD10395-5706-411A-8D6A-FF19EBC3EACB}" type="presParOf" srcId="{61755CD9-3715-426C-8DE4-BCAE11594919}" destId="{FC22643B-5EDE-4C91-A6AA-E00914A8FD3E}" srcOrd="2" destOrd="0" presId="urn:microsoft.com/office/officeart/2005/8/layout/cycle1"/>
    <dgm:cxn modelId="{1021FEED-3841-485B-8C3A-4B203FFA2BAF}" type="presParOf" srcId="{61755CD9-3715-426C-8DE4-BCAE11594919}" destId="{B8EBB485-B1B2-47D8-BF62-F46BD09581FE}" srcOrd="3" destOrd="0" presId="urn:microsoft.com/office/officeart/2005/8/layout/cycle1"/>
    <dgm:cxn modelId="{02937F59-285E-4249-9860-BB34D849E70A}" type="presParOf" srcId="{61755CD9-3715-426C-8DE4-BCAE11594919}" destId="{827A6C0F-7D5E-403E-A989-2A2E7D11EDB9}" srcOrd="4" destOrd="0" presId="urn:microsoft.com/office/officeart/2005/8/layout/cycle1"/>
    <dgm:cxn modelId="{E5553AB2-686B-492B-9D5B-B910E963CE0D}" type="presParOf" srcId="{61755CD9-3715-426C-8DE4-BCAE11594919}" destId="{5DA830DE-0575-45EB-B875-8D142FA5423A}" srcOrd="5" destOrd="0" presId="urn:microsoft.com/office/officeart/2005/8/layout/cycle1"/>
    <dgm:cxn modelId="{AE70617B-C328-4E82-B52D-381DEA78FA24}" type="presParOf" srcId="{61755CD9-3715-426C-8DE4-BCAE11594919}" destId="{E29CB505-7507-4348-97D7-2CF61AB22230}" srcOrd="6" destOrd="0" presId="urn:microsoft.com/office/officeart/2005/8/layout/cycle1"/>
    <dgm:cxn modelId="{4011B7E4-9C35-4C10-8938-AA4AB7E9BBAA}" type="presParOf" srcId="{61755CD9-3715-426C-8DE4-BCAE11594919}" destId="{83D8C777-F6B0-4550-884B-616890255B24}" srcOrd="7" destOrd="0" presId="urn:microsoft.com/office/officeart/2005/8/layout/cycle1"/>
    <dgm:cxn modelId="{9ED7C22A-9BB5-4EA7-BF39-9CA0B383AA92}" type="presParOf" srcId="{61755CD9-3715-426C-8DE4-BCAE11594919}" destId="{15878B22-B4DF-4678-A66C-9A0AB0665361}" srcOrd="8" destOrd="0" presId="urn:microsoft.com/office/officeart/2005/8/layout/cycle1"/>
    <dgm:cxn modelId="{6E781D57-6F59-435E-BC2C-07E6372FD1E0}" type="presParOf" srcId="{61755CD9-3715-426C-8DE4-BCAE11594919}" destId="{A7D4E30C-75AA-45C9-97BD-B9BF927E830A}" srcOrd="9" destOrd="0" presId="urn:microsoft.com/office/officeart/2005/8/layout/cycle1"/>
    <dgm:cxn modelId="{5430D329-890F-4168-B740-3E6B3B6F11C2}" type="presParOf" srcId="{61755CD9-3715-426C-8DE4-BCAE11594919}" destId="{E6D69204-5F8C-4558-BA6B-98B5153BCA66}" srcOrd="10" destOrd="0" presId="urn:microsoft.com/office/officeart/2005/8/layout/cycle1"/>
    <dgm:cxn modelId="{F950E303-9AB5-42E9-A799-E374C625E017}" type="presParOf" srcId="{61755CD9-3715-426C-8DE4-BCAE11594919}" destId="{421AE7FC-88C9-429E-BDEC-09D2F30BFF92}" srcOrd="11" destOrd="0" presId="urn:microsoft.com/office/officeart/2005/8/layout/cycle1"/>
    <dgm:cxn modelId="{9B34C53F-A53F-4C95-9D3A-92ABA33A6A7A}" type="presParOf" srcId="{61755CD9-3715-426C-8DE4-BCAE11594919}" destId="{24654975-F785-4945-8B82-82EBAB51F9C1}" srcOrd="12" destOrd="0" presId="urn:microsoft.com/office/officeart/2005/8/layout/cycle1"/>
    <dgm:cxn modelId="{07D429EF-8454-4D64-ADC5-C450C3C0F236}" type="presParOf" srcId="{61755CD9-3715-426C-8DE4-BCAE11594919}" destId="{318862B1-373B-4F19-87D8-A83384A76F53}" srcOrd="13" destOrd="0" presId="urn:microsoft.com/office/officeart/2005/8/layout/cycle1"/>
    <dgm:cxn modelId="{D9CEDD5A-AF0D-42CA-B44A-8467094B73B3}" type="presParOf" srcId="{61755CD9-3715-426C-8DE4-BCAE11594919}" destId="{4E71C1FB-70E4-4174-A467-3DFAA2D73E35}"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E476E-8730-449E-8A03-1FBD95F8E5CC}">
      <dsp:nvSpPr>
        <dsp:cNvPr id="0" name=""/>
        <dsp:cNvSpPr/>
      </dsp:nvSpPr>
      <dsp:spPr>
        <a:xfrm>
          <a:off x="3719999" y="181806"/>
          <a:ext cx="1115143" cy="821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Unequal Resources Creates Unequal Access</a:t>
          </a:r>
          <a:endParaRPr lang="en-US" sz="1200" kern="1200" dirty="0"/>
        </a:p>
      </dsp:txBody>
      <dsp:txXfrm>
        <a:off x="3719999" y="181806"/>
        <a:ext cx="1115143" cy="821116"/>
      </dsp:txXfrm>
    </dsp:sp>
    <dsp:sp modelId="{FC22643B-5EDE-4C91-A6AA-E00914A8FD3E}">
      <dsp:nvSpPr>
        <dsp:cNvPr id="0" name=""/>
        <dsp:cNvSpPr/>
      </dsp:nvSpPr>
      <dsp:spPr>
        <a:xfrm>
          <a:off x="1187048" y="87187"/>
          <a:ext cx="4181632" cy="4181632"/>
        </a:xfrm>
        <a:prstGeom prst="circularArrow">
          <a:avLst>
            <a:gd name="adj1" fmla="val 5200"/>
            <a:gd name="adj2" fmla="val 335912"/>
            <a:gd name="adj3" fmla="val 21133829"/>
            <a:gd name="adj4" fmla="val 19241989"/>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7A6C0F-7D5E-403E-A989-2A2E7D11EDB9}">
      <dsp:nvSpPr>
        <dsp:cNvPr id="0" name=""/>
        <dsp:cNvSpPr/>
      </dsp:nvSpPr>
      <dsp:spPr>
        <a:xfrm>
          <a:off x="4483476" y="2107723"/>
          <a:ext cx="1115131" cy="1115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Unequal Access Differs by Individual and Disability.</a:t>
          </a:r>
          <a:endParaRPr lang="en-US" sz="1200" kern="1200" dirty="0"/>
        </a:p>
      </dsp:txBody>
      <dsp:txXfrm>
        <a:off x="4483476" y="2107723"/>
        <a:ext cx="1115131" cy="1115131"/>
      </dsp:txXfrm>
    </dsp:sp>
    <dsp:sp modelId="{5DA830DE-0575-45EB-B875-8D142FA5423A}">
      <dsp:nvSpPr>
        <dsp:cNvPr id="0" name=""/>
        <dsp:cNvSpPr/>
      </dsp:nvSpPr>
      <dsp:spPr>
        <a:xfrm>
          <a:off x="1346965" y="-4768"/>
          <a:ext cx="4013279" cy="4006212"/>
        </a:xfrm>
        <a:prstGeom prst="circularArrow">
          <a:avLst>
            <a:gd name="adj1" fmla="val 5200"/>
            <a:gd name="adj2" fmla="val 335912"/>
            <a:gd name="adj3" fmla="val 4182328"/>
            <a:gd name="adj4" fmla="val 2478130"/>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D8C777-F6B0-4550-884B-616890255B24}">
      <dsp:nvSpPr>
        <dsp:cNvPr id="0" name=""/>
        <dsp:cNvSpPr/>
      </dsp:nvSpPr>
      <dsp:spPr>
        <a:xfrm>
          <a:off x="2709131" y="3321291"/>
          <a:ext cx="1115131" cy="1115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Unequal</a:t>
          </a:r>
          <a:br>
            <a:rPr lang="en-US" sz="1200" kern="1200" dirty="0" smtClean="0">
              <a:solidFill>
                <a:schemeClr val="bg1"/>
              </a:solidFill>
            </a:rPr>
          </a:br>
          <a:r>
            <a:rPr lang="en-US" sz="1200" kern="1200" dirty="0" smtClean="0">
              <a:solidFill>
                <a:schemeClr val="bg1"/>
              </a:solidFill>
            </a:rPr>
            <a:t>Access</a:t>
          </a:r>
          <a:br>
            <a:rPr lang="en-US" sz="1200" kern="1200" dirty="0" smtClean="0">
              <a:solidFill>
                <a:schemeClr val="bg1"/>
              </a:solidFill>
            </a:rPr>
          </a:br>
          <a:r>
            <a:rPr lang="en-US" sz="1200" kern="1200" dirty="0" smtClean="0">
              <a:solidFill>
                <a:schemeClr val="bg1"/>
              </a:solidFill>
            </a:rPr>
            <a:t>Leads to Unequal Participation.</a:t>
          </a:r>
          <a:endParaRPr lang="en-US" sz="1200" kern="1200" dirty="0"/>
        </a:p>
      </dsp:txBody>
      <dsp:txXfrm>
        <a:off x="2709131" y="3321291"/>
        <a:ext cx="1115131" cy="1115131"/>
      </dsp:txXfrm>
    </dsp:sp>
    <dsp:sp modelId="{15878B22-B4DF-4678-A66C-9A0AB0665361}">
      <dsp:nvSpPr>
        <dsp:cNvPr id="0" name=""/>
        <dsp:cNvSpPr/>
      </dsp:nvSpPr>
      <dsp:spPr>
        <a:xfrm>
          <a:off x="1107395" y="-94049"/>
          <a:ext cx="4181632" cy="4181632"/>
        </a:xfrm>
        <a:prstGeom prst="circularArrow">
          <a:avLst>
            <a:gd name="adj1" fmla="val 5200"/>
            <a:gd name="adj2" fmla="val 335912"/>
            <a:gd name="adj3" fmla="val 7982080"/>
            <a:gd name="adj4" fmla="val 6317100"/>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D69204-5F8C-4558-BA6B-98B5153BCA66}">
      <dsp:nvSpPr>
        <dsp:cNvPr id="0" name=""/>
        <dsp:cNvSpPr/>
      </dsp:nvSpPr>
      <dsp:spPr>
        <a:xfrm>
          <a:off x="954591" y="2107723"/>
          <a:ext cx="1115131" cy="1115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Unequal Participation Reinforces Categorical Differences and Inequalities</a:t>
          </a:r>
          <a:endParaRPr lang="en-US" sz="1200" kern="1200" dirty="0"/>
        </a:p>
      </dsp:txBody>
      <dsp:txXfrm>
        <a:off x="954591" y="2107723"/>
        <a:ext cx="1115131" cy="1115131"/>
      </dsp:txXfrm>
    </dsp:sp>
    <dsp:sp modelId="{421AE7FC-88C9-429E-BDEC-09D2F30BFF92}">
      <dsp:nvSpPr>
        <dsp:cNvPr id="0" name=""/>
        <dsp:cNvSpPr/>
      </dsp:nvSpPr>
      <dsp:spPr>
        <a:xfrm>
          <a:off x="1185783" y="1171"/>
          <a:ext cx="4181632" cy="4181632"/>
        </a:xfrm>
        <a:prstGeom prst="circularArrow">
          <a:avLst>
            <a:gd name="adj1" fmla="val 5200"/>
            <a:gd name="adj2" fmla="val 335912"/>
            <a:gd name="adj3" fmla="val 12297854"/>
            <a:gd name="adj4" fmla="val 10770841"/>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8862B1-373B-4F19-87D8-A83384A76F53}">
      <dsp:nvSpPr>
        <dsp:cNvPr id="0" name=""/>
        <dsp:cNvSpPr/>
      </dsp:nvSpPr>
      <dsp:spPr>
        <a:xfrm>
          <a:off x="1628548" y="33497"/>
          <a:ext cx="1115131" cy="1115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Categorical Inequalities Create an Unequal Distribution of Resources</a:t>
          </a:r>
          <a:endParaRPr lang="en-US" sz="1200" kern="1200" dirty="0"/>
        </a:p>
      </dsp:txBody>
      <dsp:txXfrm>
        <a:off x="1628548" y="33497"/>
        <a:ext cx="1115131" cy="1115131"/>
      </dsp:txXfrm>
    </dsp:sp>
    <dsp:sp modelId="{4E71C1FB-70E4-4174-A467-3DFAA2D73E35}">
      <dsp:nvSpPr>
        <dsp:cNvPr id="0" name=""/>
        <dsp:cNvSpPr/>
      </dsp:nvSpPr>
      <dsp:spPr>
        <a:xfrm>
          <a:off x="1087102" y="27824"/>
          <a:ext cx="4181632" cy="4181632"/>
        </a:xfrm>
        <a:prstGeom prst="circularArrow">
          <a:avLst>
            <a:gd name="adj1" fmla="val 5200"/>
            <a:gd name="adj2" fmla="val 335912"/>
            <a:gd name="adj3" fmla="val 16883430"/>
            <a:gd name="adj4" fmla="val 15387828"/>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E476E-8730-449E-8A03-1FBD95F8E5CC}">
      <dsp:nvSpPr>
        <dsp:cNvPr id="0" name=""/>
        <dsp:cNvSpPr/>
      </dsp:nvSpPr>
      <dsp:spPr>
        <a:xfrm>
          <a:off x="3719999" y="181806"/>
          <a:ext cx="1115143" cy="8211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Unequal Resources Creates Unequal Access</a:t>
          </a:r>
          <a:endParaRPr lang="en-US" sz="1200" kern="1200" dirty="0"/>
        </a:p>
      </dsp:txBody>
      <dsp:txXfrm>
        <a:off x="3719999" y="181806"/>
        <a:ext cx="1115143" cy="821116"/>
      </dsp:txXfrm>
    </dsp:sp>
    <dsp:sp modelId="{FC22643B-5EDE-4C91-A6AA-E00914A8FD3E}">
      <dsp:nvSpPr>
        <dsp:cNvPr id="0" name=""/>
        <dsp:cNvSpPr/>
      </dsp:nvSpPr>
      <dsp:spPr>
        <a:xfrm>
          <a:off x="1187048" y="87187"/>
          <a:ext cx="4181632" cy="4181632"/>
        </a:xfrm>
        <a:prstGeom prst="circularArrow">
          <a:avLst>
            <a:gd name="adj1" fmla="val 5200"/>
            <a:gd name="adj2" fmla="val 335912"/>
            <a:gd name="adj3" fmla="val 21133829"/>
            <a:gd name="adj4" fmla="val 19241989"/>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7A6C0F-7D5E-403E-A989-2A2E7D11EDB9}">
      <dsp:nvSpPr>
        <dsp:cNvPr id="0" name=""/>
        <dsp:cNvSpPr/>
      </dsp:nvSpPr>
      <dsp:spPr>
        <a:xfrm>
          <a:off x="4483476" y="2107723"/>
          <a:ext cx="1115131" cy="1115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Unequal Access Differs by Individual and Disability.</a:t>
          </a:r>
          <a:endParaRPr lang="en-US" sz="1200" kern="1200" dirty="0"/>
        </a:p>
      </dsp:txBody>
      <dsp:txXfrm>
        <a:off x="4483476" y="2107723"/>
        <a:ext cx="1115131" cy="1115131"/>
      </dsp:txXfrm>
    </dsp:sp>
    <dsp:sp modelId="{5DA830DE-0575-45EB-B875-8D142FA5423A}">
      <dsp:nvSpPr>
        <dsp:cNvPr id="0" name=""/>
        <dsp:cNvSpPr/>
      </dsp:nvSpPr>
      <dsp:spPr>
        <a:xfrm>
          <a:off x="1346965" y="-4768"/>
          <a:ext cx="4013279" cy="4006212"/>
        </a:xfrm>
        <a:prstGeom prst="circularArrow">
          <a:avLst>
            <a:gd name="adj1" fmla="val 5200"/>
            <a:gd name="adj2" fmla="val 335912"/>
            <a:gd name="adj3" fmla="val 4182328"/>
            <a:gd name="adj4" fmla="val 2478130"/>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D8C777-F6B0-4550-884B-616890255B24}">
      <dsp:nvSpPr>
        <dsp:cNvPr id="0" name=""/>
        <dsp:cNvSpPr/>
      </dsp:nvSpPr>
      <dsp:spPr>
        <a:xfrm>
          <a:off x="2709131" y="3321291"/>
          <a:ext cx="1115131" cy="1115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Unequal</a:t>
          </a:r>
          <a:br>
            <a:rPr lang="en-US" sz="1200" kern="1200" dirty="0" smtClean="0">
              <a:solidFill>
                <a:schemeClr val="bg1"/>
              </a:solidFill>
            </a:rPr>
          </a:br>
          <a:r>
            <a:rPr lang="en-US" sz="1200" kern="1200" dirty="0" smtClean="0">
              <a:solidFill>
                <a:schemeClr val="bg1"/>
              </a:solidFill>
            </a:rPr>
            <a:t>Access</a:t>
          </a:r>
          <a:br>
            <a:rPr lang="en-US" sz="1200" kern="1200" dirty="0" smtClean="0">
              <a:solidFill>
                <a:schemeClr val="bg1"/>
              </a:solidFill>
            </a:rPr>
          </a:br>
          <a:r>
            <a:rPr lang="en-US" sz="1200" kern="1200" dirty="0" smtClean="0">
              <a:solidFill>
                <a:schemeClr val="bg1"/>
              </a:solidFill>
            </a:rPr>
            <a:t>Leads to Unequal Participation.</a:t>
          </a:r>
          <a:endParaRPr lang="en-US" sz="1200" kern="1200" dirty="0"/>
        </a:p>
      </dsp:txBody>
      <dsp:txXfrm>
        <a:off x="2709131" y="3321291"/>
        <a:ext cx="1115131" cy="1115131"/>
      </dsp:txXfrm>
    </dsp:sp>
    <dsp:sp modelId="{15878B22-B4DF-4678-A66C-9A0AB0665361}">
      <dsp:nvSpPr>
        <dsp:cNvPr id="0" name=""/>
        <dsp:cNvSpPr/>
      </dsp:nvSpPr>
      <dsp:spPr>
        <a:xfrm>
          <a:off x="1107395" y="-94049"/>
          <a:ext cx="4181632" cy="4181632"/>
        </a:xfrm>
        <a:prstGeom prst="circularArrow">
          <a:avLst>
            <a:gd name="adj1" fmla="val 5200"/>
            <a:gd name="adj2" fmla="val 335912"/>
            <a:gd name="adj3" fmla="val 7982080"/>
            <a:gd name="adj4" fmla="val 6317100"/>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D69204-5F8C-4558-BA6B-98B5153BCA66}">
      <dsp:nvSpPr>
        <dsp:cNvPr id="0" name=""/>
        <dsp:cNvSpPr/>
      </dsp:nvSpPr>
      <dsp:spPr>
        <a:xfrm>
          <a:off x="954591" y="2107723"/>
          <a:ext cx="1115131" cy="1115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Unequal Participation Reinforces Categorical Differences and Inequalities</a:t>
          </a:r>
          <a:endParaRPr lang="en-US" sz="1200" kern="1200" dirty="0"/>
        </a:p>
      </dsp:txBody>
      <dsp:txXfrm>
        <a:off x="954591" y="2107723"/>
        <a:ext cx="1115131" cy="1115131"/>
      </dsp:txXfrm>
    </dsp:sp>
    <dsp:sp modelId="{421AE7FC-88C9-429E-BDEC-09D2F30BFF92}">
      <dsp:nvSpPr>
        <dsp:cNvPr id="0" name=""/>
        <dsp:cNvSpPr/>
      </dsp:nvSpPr>
      <dsp:spPr>
        <a:xfrm>
          <a:off x="1185783" y="1171"/>
          <a:ext cx="4181632" cy="4181632"/>
        </a:xfrm>
        <a:prstGeom prst="circularArrow">
          <a:avLst>
            <a:gd name="adj1" fmla="val 5200"/>
            <a:gd name="adj2" fmla="val 335912"/>
            <a:gd name="adj3" fmla="val 12297854"/>
            <a:gd name="adj4" fmla="val 10770841"/>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8862B1-373B-4F19-87D8-A83384A76F53}">
      <dsp:nvSpPr>
        <dsp:cNvPr id="0" name=""/>
        <dsp:cNvSpPr/>
      </dsp:nvSpPr>
      <dsp:spPr>
        <a:xfrm>
          <a:off x="1628548" y="33497"/>
          <a:ext cx="1115131" cy="1115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Categorical Inequalities Create an Unequal Distribution of Resources</a:t>
          </a:r>
          <a:endParaRPr lang="en-US" sz="1200" kern="1200" dirty="0"/>
        </a:p>
      </dsp:txBody>
      <dsp:txXfrm>
        <a:off x="1628548" y="33497"/>
        <a:ext cx="1115131" cy="1115131"/>
      </dsp:txXfrm>
    </dsp:sp>
    <dsp:sp modelId="{4E71C1FB-70E4-4174-A467-3DFAA2D73E35}">
      <dsp:nvSpPr>
        <dsp:cNvPr id="0" name=""/>
        <dsp:cNvSpPr/>
      </dsp:nvSpPr>
      <dsp:spPr>
        <a:xfrm>
          <a:off x="1087102" y="27824"/>
          <a:ext cx="4181632" cy="4181632"/>
        </a:xfrm>
        <a:prstGeom prst="circularArrow">
          <a:avLst>
            <a:gd name="adj1" fmla="val 5200"/>
            <a:gd name="adj2" fmla="val 335912"/>
            <a:gd name="adj3" fmla="val 16883430"/>
            <a:gd name="adj4" fmla="val 15387828"/>
            <a:gd name="adj5" fmla="val 6067"/>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ltLang="en-US" dirty="0"/>
          </a:p>
        </p:txBody>
      </p:sp>
      <p:sp>
        <p:nvSpPr>
          <p:cNvPr id="491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ltLang="en-US" dirty="0"/>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91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ltLang="en-US" dirty="0"/>
          </a:p>
        </p:txBody>
      </p:sp>
      <p:sp>
        <p:nvSpPr>
          <p:cNvPr id="491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3498027A-9E25-41D2-BF26-3A97D162FC86}"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Technology and the User Interface (UI) are the gatekeepers</a:t>
            </a:r>
            <a:r>
              <a:rPr lang="en-US" baseline="0" dirty="0" smtClean="0"/>
              <a:t> of digital access.  In a world where increasingly more business, commerce, and government services are moving to the Internet, inaccessible technology will create “digital exclusion” of disabled persons.</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a:t>
            </a:fld>
            <a:endParaRPr lang="en-US" altLang="en-US" dirty="0"/>
          </a:p>
        </p:txBody>
      </p:sp>
    </p:spTree>
    <p:extLst>
      <p:ext uri="{BB962C8B-B14F-4D97-AF65-F5344CB8AC3E}">
        <p14:creationId xmlns:p14="http://schemas.microsoft.com/office/powerpoint/2010/main" val="446272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review of the </a:t>
            </a:r>
            <a:r>
              <a:rPr lang="en-US" b="1" i="1" dirty="0" smtClean="0"/>
              <a:t>Cycle of Digital Access and Social Inequity</a:t>
            </a:r>
            <a:r>
              <a:rPr lang="en-US" dirty="0" smtClean="0"/>
              <a:t>.</a:t>
            </a:r>
            <a:endParaRPr lang="en-US" b="1" u="sng" baseline="0" dirty="0" smtClean="0"/>
          </a:p>
          <a:p>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10</a:t>
            </a:fld>
            <a:endParaRPr lang="en-US" altLang="en-US" dirty="0"/>
          </a:p>
        </p:txBody>
      </p:sp>
    </p:spTree>
    <p:extLst>
      <p:ext uri="{BB962C8B-B14F-4D97-AF65-F5344CB8AC3E}">
        <p14:creationId xmlns:p14="http://schemas.microsoft.com/office/powerpoint/2010/main" val="2725672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current century, the World Health Organization (WHO) developed a classification system that</a:t>
            </a:r>
            <a:r>
              <a:rPr lang="en-US" baseline="0" dirty="0" smtClean="0"/>
              <a:t> recognizes four medical conditions that may determine the level of disability an individual may have functioning in the current world of environments.</a:t>
            </a:r>
            <a:r>
              <a:rPr lang="en-US" dirty="0" smtClean="0"/>
              <a:t> Source: </a:t>
            </a:r>
            <a:r>
              <a:rPr lang="en-US" sz="1200" b="0" i="0" kern="1200" dirty="0" smtClean="0">
                <a:solidFill>
                  <a:schemeClr val="tx1"/>
                </a:solidFill>
                <a:effectLst/>
                <a:latin typeface="Arial" panose="020B0604020202020204" pitchFamily="34" charset="0"/>
                <a:ea typeface="+mn-ea"/>
                <a:cs typeface="+mn-cs"/>
              </a:rPr>
              <a:t>The World Health Organization (WHO) Eleventh Revision of the International Classification of Diseases (ICD-11). This classification</a:t>
            </a:r>
            <a:r>
              <a:rPr lang="en-US" sz="1200" b="0" i="0" kern="1200" baseline="0" dirty="0" smtClean="0">
                <a:solidFill>
                  <a:schemeClr val="tx1"/>
                </a:solidFill>
                <a:effectLst/>
                <a:latin typeface="Arial" panose="020B0604020202020204" pitchFamily="34" charset="0"/>
                <a:ea typeface="+mn-ea"/>
                <a:cs typeface="+mn-cs"/>
              </a:rPr>
              <a:t> system is codifying the characteristics of rehabilitation and assistive technologies to “match up” with the needs for increased function of individuals with specific diagnoses under these three categories of “functional impairments”.</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498027A-9E25-41D2-BF26-3A97D162FC8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44156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US Department of Education, Rehabilitation Services Administration (RSA) recognized eight, functional capacities. If one-or-more of these human capacities are disrupted by the diagnosed disability, this individual qualifies for direct services by qualified, certified experts to help them in their quest for independence and employment. Note; in the event the individual is only interested in being more independent in their use of a particular technology, they may also qualify for “independent living” services, such as assistive technology or training in it’s application to their need. Source: 1973 Rehabilitation Act as amended.</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498027A-9E25-41D2-BF26-3A97D162FC8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99658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technologies are designed to facilitate human endeavors. If a person is limited in their use of a technology, then “assistive</a:t>
            </a:r>
            <a:r>
              <a:rPr lang="en-US" baseline="0" dirty="0" smtClean="0"/>
              <a:t> technology and services” may help them overcome this limitation.</a:t>
            </a:r>
          </a:p>
          <a:p>
            <a:r>
              <a:rPr lang="en-US" baseline="0" dirty="0" smtClean="0"/>
              <a:t>Hence, if a person can use a technology for their purposes, then it is “accessible” if not, then AT may help. In the design &amp; development of future technologies, the Americans with Disabilities Act as Amended (ADAA) attempts to codify what ‘accessible’ will mean in the future. One set of design principles that engineers and designers aspire to is Universal Design. Source: Ron Mace, Architect</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498027A-9E25-41D2-BF26-3A97D162FC8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10731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1979 the founding of the Rehabilitation Engineering Society of North America (RESNA) established</a:t>
            </a:r>
            <a:r>
              <a:rPr lang="en-US" baseline="0" dirty="0" smtClean="0"/>
              <a:t> </a:t>
            </a:r>
            <a:r>
              <a:rPr lang="en-US" dirty="0" smtClean="0"/>
              <a:t>a trans-disciplinary professional organization to set ethical and legal standards for the research, design,</a:t>
            </a:r>
            <a:r>
              <a:rPr lang="en-US" baseline="0" dirty="0" smtClean="0"/>
              <a:t> development and best practices of rehabilitative and assistive technology. The federally-funded programs for these efforts in the U.S. is under the control of the US Department of Health and Human Services, Administration for Community Living (ACL) of the US Department of Health [https://acl.gov].</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498027A-9E25-41D2-BF26-3A97D162FC8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238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Today, the influence Broadband and Internet Services have on participation in our society; mirror the way transportation and vehicle ownership changed America, over the last century.</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15</a:t>
            </a:fld>
            <a:endParaRPr lang="en-US" altLang="en-US" dirty="0"/>
          </a:p>
        </p:txBody>
      </p:sp>
    </p:spTree>
    <p:extLst>
      <p:ext uri="{BB962C8B-B14F-4D97-AF65-F5344CB8AC3E}">
        <p14:creationId xmlns:p14="http://schemas.microsoft.com/office/powerpoint/2010/main" val="37276853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today’s society, the</a:t>
            </a:r>
            <a:r>
              <a:rPr lang="en-US" baseline="0" dirty="0" smtClean="0"/>
              <a:t> </a:t>
            </a:r>
            <a:r>
              <a:rPr lang="en-US" dirty="0" smtClean="0"/>
              <a:t>transportation of goods and acquisition of information have combined to create a more mobile society.  People must be able to participate in both transportation and information services.</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16</a:t>
            </a:fld>
            <a:endParaRPr lang="en-US" altLang="en-US" dirty="0"/>
          </a:p>
        </p:txBody>
      </p:sp>
    </p:spTree>
    <p:extLst>
      <p:ext uri="{BB962C8B-B14F-4D97-AF65-F5344CB8AC3E}">
        <p14:creationId xmlns:p14="http://schemas.microsoft.com/office/powerpoint/2010/main" val="39678158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56E332-6231-434D-83F7-372BA961EF3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Individual independence manifests itself as people making their own choices, pursuing their own destiny; unhindered by social or economic limitations, outside their control.</a:t>
            </a:r>
            <a:endParaRPr lang="en-US" altLang="en-US" dirty="0"/>
          </a:p>
        </p:txBody>
      </p:sp>
    </p:spTree>
    <p:extLst>
      <p:ext uri="{BB962C8B-B14F-4D97-AF65-F5344CB8AC3E}">
        <p14:creationId xmlns:p14="http://schemas.microsoft.com/office/powerpoint/2010/main" val="4139600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18</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IT holds the key to escape the </a:t>
            </a:r>
            <a:r>
              <a:rPr lang="en-US" altLang="en-US" i="1" dirty="0" smtClean="0"/>
              <a:t>Cycle of Digital Access and Social Inequity</a:t>
            </a:r>
            <a:r>
              <a:rPr lang="en-US" altLang="en-US" dirty="0" smtClean="0"/>
              <a:t>, in four places.  </a:t>
            </a:r>
            <a:endParaRPr lang="en-US" altLang="en-US" dirty="0"/>
          </a:p>
        </p:txBody>
      </p:sp>
    </p:spTree>
    <p:extLst>
      <p:ext uri="{BB962C8B-B14F-4D97-AF65-F5344CB8AC3E}">
        <p14:creationId xmlns:p14="http://schemas.microsoft.com/office/powerpoint/2010/main" val="82965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Persons with disabilities need broadband access, like everyone else!  However, unlike the general public, They need Assistive and Adaptive Technology (AAT) to be able to use their</a:t>
            </a:r>
            <a:r>
              <a:rPr lang="en-US" baseline="0" dirty="0" smtClean="0"/>
              <a:t> connectivity.</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19</a:t>
            </a:fld>
            <a:endParaRPr lang="en-US" altLang="en-US" dirty="0"/>
          </a:p>
        </p:txBody>
      </p:sp>
    </p:spTree>
    <p:extLst>
      <p:ext uri="{BB962C8B-B14F-4D97-AF65-F5344CB8AC3E}">
        <p14:creationId xmlns:p14="http://schemas.microsoft.com/office/powerpoint/2010/main" val="28933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6E332-6231-434D-83F7-372BA961EF32}" type="slidenum">
              <a:rPr lang="en-US" altLang="en-US"/>
              <a:pPr/>
              <a:t>2</a:t>
            </a:fld>
            <a:endParaRPr lang="en-US" altLang="en-US" dirty="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i="0" dirty="0" smtClean="0"/>
              <a:t>This session will discuss how technology and the User Interface play the critical role</a:t>
            </a:r>
            <a:r>
              <a:rPr lang="en-US" altLang="en-US" i="0" baseline="0" dirty="0" smtClean="0"/>
              <a:t> of providing equal access to our digital society.  Without IT, digital exclusion creates a cycle of self-fulfilling circumstances to exclude disabled people from participating in society, and acts to further marginalize this population.</a:t>
            </a:r>
            <a:endParaRPr lang="en-US" altLang="en-US" i="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IT continues to change, many of the principles of Universal Design have been adopted.  Each of these principles has application to the design of the user interface, which will affect the capacity to fully communicate information and utilize related transportation services.</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20</a:t>
            </a:fld>
            <a:endParaRPr lang="en-US" altLang="en-US" dirty="0"/>
          </a:p>
        </p:txBody>
      </p:sp>
    </p:spTree>
    <p:extLst>
      <p:ext uri="{BB962C8B-B14F-4D97-AF65-F5344CB8AC3E}">
        <p14:creationId xmlns:p14="http://schemas.microsoft.com/office/powerpoint/2010/main" val="17863646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a:t>
            </a:r>
            <a:r>
              <a:rPr lang="en-US" baseline="0" dirty="0" smtClean="0"/>
              <a:t> information for the presenters of these materials.</a:t>
            </a:r>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22</a:t>
            </a:fld>
            <a:endParaRPr lang="en-US" altLang="en-US" dirty="0"/>
          </a:p>
        </p:txBody>
      </p:sp>
    </p:spTree>
    <p:extLst>
      <p:ext uri="{BB962C8B-B14F-4D97-AF65-F5344CB8AC3E}">
        <p14:creationId xmlns:p14="http://schemas.microsoft.com/office/powerpoint/2010/main" val="2345843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this discussion, inaccessible technology fuels he cycle by creating </a:t>
            </a:r>
            <a:r>
              <a:rPr lang="en-US" b="1" u="sng" baseline="0" dirty="0" smtClean="0"/>
              <a:t>Categorical Inequalities</a:t>
            </a:r>
            <a:r>
              <a:rPr lang="en-US" b="0" u="none" baseline="0" dirty="0" smtClean="0"/>
              <a:t>.  Individuals are split into “Haves” and “Have-Nots.”  n this discussion, this means access to information or services necessary to utilize transportation resources.</a:t>
            </a:r>
            <a:endParaRPr lang="en-US" b="1" u="sng" baseline="0" dirty="0" smtClean="0"/>
          </a:p>
          <a:p>
            <a:endParaRPr lang="en-US" dirty="0"/>
          </a:p>
        </p:txBody>
      </p:sp>
      <p:sp>
        <p:nvSpPr>
          <p:cNvPr id="4" name="Slide Number Placeholder 3"/>
          <p:cNvSpPr>
            <a:spLocks noGrp="1"/>
          </p:cNvSpPr>
          <p:nvPr>
            <p:ph type="sldNum" sz="quarter" idx="10"/>
          </p:nvPr>
        </p:nvSpPr>
        <p:spPr/>
        <p:txBody>
          <a:bodyPr/>
          <a:lstStyle/>
          <a:p>
            <a:fld id="{3498027A-9E25-41D2-BF26-3A97D162FC86}" type="slidenum">
              <a:rPr lang="en-US" altLang="en-US" smtClean="0"/>
              <a:pPr/>
              <a:t>3</a:t>
            </a:fld>
            <a:endParaRPr lang="en-US" altLang="en-US" dirty="0"/>
          </a:p>
        </p:txBody>
      </p:sp>
    </p:spTree>
    <p:extLst>
      <p:ext uri="{BB962C8B-B14F-4D97-AF65-F5344CB8AC3E}">
        <p14:creationId xmlns:p14="http://schemas.microsoft.com/office/powerpoint/2010/main" val="1987557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56E332-6231-434D-83F7-372BA961EF3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The Digital Divide creates a dichotomy of “haves and have-nots.”  It constructs a cyclical paradigm that once entered, becomes difficult to escape.  It starts in Step 1, with categorical inequities in society, which produce in an unequal distribution of resources, across those categories.</a:t>
            </a:r>
          </a:p>
          <a:p>
            <a:r>
              <a:rPr lang="en-US" altLang="en-US" dirty="0" smtClean="0"/>
              <a:t>These concepts are adapted from the work of </a:t>
            </a:r>
            <a:r>
              <a:rPr lang="nl-NL" altLang="en-US" dirty="0" smtClean="0"/>
              <a:t>Jan A. G. M. Van Dijk, University of Twente, Netherlands, the originator of the term, “Digital Divide.”</a:t>
            </a:r>
          </a:p>
          <a:p>
            <a:endParaRPr lang="en-US" altLang="en-US" dirty="0"/>
          </a:p>
        </p:txBody>
      </p:sp>
    </p:spTree>
    <p:extLst>
      <p:ext uri="{BB962C8B-B14F-4D97-AF65-F5344CB8AC3E}">
        <p14:creationId xmlns:p14="http://schemas.microsoft.com/office/powerpoint/2010/main" val="1752179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56E332-6231-434D-83F7-372BA961EF3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Categorical</a:t>
            </a:r>
            <a:r>
              <a:rPr lang="en-US" altLang="en-US" baseline="0" dirty="0" smtClean="0"/>
              <a:t> Inequities limit the societal resources and, therefore, the benefits of living in modern society.</a:t>
            </a:r>
            <a:endParaRPr lang="en-US" altLang="en-US" dirty="0"/>
          </a:p>
        </p:txBody>
      </p:sp>
    </p:spTree>
    <p:extLst>
      <p:ext uri="{BB962C8B-B14F-4D97-AF65-F5344CB8AC3E}">
        <p14:creationId xmlns:p14="http://schemas.microsoft.com/office/powerpoint/2010/main" val="2545054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56E332-6231-434D-83F7-372BA961EF3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Limited participation in the economic benefits of society means that</a:t>
            </a:r>
            <a:r>
              <a:rPr lang="en-US" altLang="en-US" baseline="0" dirty="0" smtClean="0"/>
              <a:t> persons with disabilities are often unable to afford the cost of assistive Technology, which will allow them to better participate in that society.</a:t>
            </a:r>
            <a:endParaRPr lang="en-US" altLang="en-US" dirty="0"/>
          </a:p>
        </p:txBody>
      </p:sp>
    </p:spTree>
    <p:extLst>
      <p:ext uri="{BB962C8B-B14F-4D97-AF65-F5344CB8AC3E}">
        <p14:creationId xmlns:p14="http://schemas.microsoft.com/office/powerpoint/2010/main" val="3334861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56E332-6231-434D-83F7-372BA961EF3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Different disabilities have different </a:t>
            </a:r>
            <a:r>
              <a:rPr lang="en-US" altLang="en-US" b="1" dirty="0" smtClean="0"/>
              <a:t>Functional Limitations</a:t>
            </a:r>
            <a:r>
              <a:rPr lang="en-US" altLang="en-US" dirty="0" smtClean="0"/>
              <a:t>.  Blind persons cannot read screens, the most common User Interface</a:t>
            </a:r>
            <a:r>
              <a:rPr lang="en-US" altLang="en-US" baseline="0" dirty="0" smtClean="0"/>
              <a:t> used in today’s technology.  </a:t>
            </a:r>
            <a:r>
              <a:rPr lang="en-US" altLang="en-US" dirty="0" smtClean="0"/>
              <a:t>The deaf cannot hear auditory cues,</a:t>
            </a:r>
            <a:r>
              <a:rPr lang="en-US" altLang="en-US" baseline="0" dirty="0" smtClean="0"/>
              <a:t> which are often used to call a user’s attention to a specific message.  Other disabilities have problems accessing key boards, mice, or other I/O devices.</a:t>
            </a:r>
            <a:endParaRPr lang="en-US" altLang="en-US" dirty="0"/>
          </a:p>
        </p:txBody>
      </p:sp>
    </p:spTree>
    <p:extLst>
      <p:ext uri="{BB962C8B-B14F-4D97-AF65-F5344CB8AC3E}">
        <p14:creationId xmlns:p14="http://schemas.microsoft.com/office/powerpoint/2010/main" val="3677085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56E332-6231-434D-83F7-372BA961EF3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1" kern="1200" dirty="0" smtClean="0">
                <a:solidFill>
                  <a:schemeClr val="tx1"/>
                </a:solidFill>
                <a:effectLst/>
                <a:latin typeface="Arial" panose="020B0604020202020204" pitchFamily="34" charset="0"/>
                <a:ea typeface="+mn-ea"/>
                <a:cs typeface="+mn-cs"/>
              </a:rPr>
              <a:t>Without access to the technology, it is difficult to participate in societal activities; commerce, recreation, education, healthcare, public discourse, voting, </a:t>
            </a:r>
            <a:r>
              <a:rPr lang="en-US" sz="1200" b="1" i="1" kern="1200" dirty="0" smtClean="0">
                <a:solidFill>
                  <a:schemeClr val="tx1"/>
                </a:solidFill>
                <a:effectLst/>
                <a:latin typeface="Arial" panose="020B0604020202020204" pitchFamily="34" charset="0"/>
                <a:ea typeface="+mn-ea"/>
                <a:cs typeface="+mn-cs"/>
              </a:rPr>
              <a:t>etc</a:t>
            </a:r>
            <a:r>
              <a:rPr lang="en-US" sz="1200" b="1" kern="1200" dirty="0" smtClean="0">
                <a:solidFill>
                  <a:schemeClr val="tx1"/>
                </a:solidFill>
                <a:effectLst/>
                <a:latin typeface="Arial" panose="020B0604020202020204" pitchFamily="34" charset="0"/>
                <a:ea typeface="+mn-ea"/>
                <a:cs typeface="+mn-cs"/>
              </a:rPr>
              <a:t>.  In Step 4, the lack of access to technology results in the exclusion from society of those whose interest are not part of the social discourse.</a:t>
            </a:r>
            <a:endParaRPr lang="en-US" sz="1200" kern="1200" dirty="0" smtClean="0">
              <a:solidFill>
                <a:schemeClr val="tx1"/>
              </a:solidFill>
              <a:effectLst/>
              <a:latin typeface="Arial" panose="020B0604020202020204" pitchFamily="34" charset="0"/>
              <a:ea typeface="+mn-ea"/>
              <a:cs typeface="+mn-cs"/>
            </a:endParaRPr>
          </a:p>
          <a:p>
            <a:endParaRPr lang="en-US" altLang="en-US" dirty="0"/>
          </a:p>
        </p:txBody>
      </p:sp>
    </p:spTree>
    <p:extLst>
      <p:ext uri="{BB962C8B-B14F-4D97-AF65-F5344CB8AC3E}">
        <p14:creationId xmlns:p14="http://schemas.microsoft.com/office/powerpoint/2010/main" val="938979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56E332-6231-434D-83F7-372BA961EF3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r>
              <a:rPr lang="en-US" altLang="en-US" dirty="0" smtClean="0"/>
              <a:t>Lack of participation leads to a lack of representation, and becomes self-perpetuating.  In Step 5, the lack of participation/representation in society reinforces the categorical stratification of that society.  Those with technology are on one side of the Digital Divide and are engaged, with heir interests in the forefront.  Those without are on the other side of the Digital Divide.  At this point in the cycle, people’s interests are lost, buried in obscurity, and not represented in social values.  If the cycle is never broken, it will continue to repeat.  Properly designed User Interfaces will provide Opportunity and Engagement.</a:t>
            </a:r>
            <a:endParaRPr lang="en-US" altLang="en-US" dirty="0"/>
          </a:p>
        </p:txBody>
      </p:sp>
    </p:spTree>
    <p:extLst>
      <p:ext uri="{BB962C8B-B14F-4D97-AF65-F5344CB8AC3E}">
        <p14:creationId xmlns:p14="http://schemas.microsoft.com/office/powerpoint/2010/main" val="411867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94F797E8-5766-4F65-B37D-558D08BB4644}" type="slidenum">
              <a:rPr lang="en-US" altLang="en-US"/>
              <a:pPr/>
              <a:t>‹#›</a:t>
            </a:fld>
            <a:endParaRPr lang="en-US" altLang="en-US" dirty="0"/>
          </a:p>
        </p:txBody>
      </p:sp>
    </p:spTree>
    <p:extLst>
      <p:ext uri="{BB962C8B-B14F-4D97-AF65-F5344CB8AC3E}">
        <p14:creationId xmlns:p14="http://schemas.microsoft.com/office/powerpoint/2010/main" val="1340350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CA050287-2B87-4247-8699-AE1C01A13C9B}" type="slidenum">
              <a:rPr lang="en-US" altLang="en-US"/>
              <a:pPr/>
              <a:t>‹#›</a:t>
            </a:fld>
            <a:endParaRPr lang="en-US" altLang="en-US" dirty="0"/>
          </a:p>
        </p:txBody>
      </p:sp>
    </p:spTree>
    <p:extLst>
      <p:ext uri="{BB962C8B-B14F-4D97-AF65-F5344CB8AC3E}">
        <p14:creationId xmlns:p14="http://schemas.microsoft.com/office/powerpoint/2010/main" val="959640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7015DBFB-6EC2-46E0-B4C1-F4B8A858522F}" type="slidenum">
              <a:rPr lang="en-US" altLang="en-US"/>
              <a:pPr/>
              <a:t>‹#›</a:t>
            </a:fld>
            <a:endParaRPr lang="en-US" altLang="en-US" dirty="0"/>
          </a:p>
        </p:txBody>
      </p:sp>
    </p:spTree>
    <p:extLst>
      <p:ext uri="{BB962C8B-B14F-4D97-AF65-F5344CB8AC3E}">
        <p14:creationId xmlns:p14="http://schemas.microsoft.com/office/powerpoint/2010/main" val="20903026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ltLang="en-US" dirty="0"/>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ltLang="en-US" dirty="0"/>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8E1D19E3-1874-494E-A87B-931CF59CEF24}" type="slidenum">
              <a:rPr lang="en-US" altLang="en-US"/>
              <a:pPr/>
              <a:t>‹#›</a:t>
            </a:fld>
            <a:endParaRPr lang="en-US" altLang="en-US" dirty="0"/>
          </a:p>
        </p:txBody>
      </p:sp>
    </p:spTree>
    <p:extLst>
      <p:ext uri="{BB962C8B-B14F-4D97-AF65-F5344CB8AC3E}">
        <p14:creationId xmlns:p14="http://schemas.microsoft.com/office/powerpoint/2010/main" val="1114360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A890DED-E8B5-4674-A123-482E5AEBCC5C}" type="slidenum">
              <a:rPr lang="en-US" altLang="en-US"/>
              <a:pPr/>
              <a:t>‹#›</a:t>
            </a:fld>
            <a:endParaRPr lang="en-US" altLang="en-US" dirty="0"/>
          </a:p>
        </p:txBody>
      </p:sp>
    </p:spTree>
    <p:extLst>
      <p:ext uri="{BB962C8B-B14F-4D97-AF65-F5344CB8AC3E}">
        <p14:creationId xmlns:p14="http://schemas.microsoft.com/office/powerpoint/2010/main" val="414464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D3EB7F8A-25D3-4D1D-894D-B83182315CB8}" type="slidenum">
              <a:rPr lang="en-US" altLang="en-US"/>
              <a:pPr/>
              <a:t>‹#›</a:t>
            </a:fld>
            <a:endParaRPr lang="en-US" altLang="en-US" dirty="0"/>
          </a:p>
        </p:txBody>
      </p:sp>
    </p:spTree>
    <p:extLst>
      <p:ext uri="{BB962C8B-B14F-4D97-AF65-F5344CB8AC3E}">
        <p14:creationId xmlns:p14="http://schemas.microsoft.com/office/powerpoint/2010/main" val="179174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16213A9B-04E6-4243-B63F-CE038BABB273}" type="slidenum">
              <a:rPr lang="en-US" altLang="en-US"/>
              <a:pPr/>
              <a:t>‹#›</a:t>
            </a:fld>
            <a:endParaRPr lang="en-US" altLang="en-US" dirty="0"/>
          </a:p>
        </p:txBody>
      </p:sp>
    </p:spTree>
    <p:extLst>
      <p:ext uri="{BB962C8B-B14F-4D97-AF65-F5344CB8AC3E}">
        <p14:creationId xmlns:p14="http://schemas.microsoft.com/office/powerpoint/2010/main" val="825534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DFA5F653-9308-4898-9020-75520345CD55}" type="slidenum">
              <a:rPr lang="en-US" altLang="en-US"/>
              <a:pPr/>
              <a:t>‹#›</a:t>
            </a:fld>
            <a:endParaRPr lang="en-US" altLang="en-US" dirty="0"/>
          </a:p>
        </p:txBody>
      </p:sp>
    </p:spTree>
    <p:extLst>
      <p:ext uri="{BB962C8B-B14F-4D97-AF65-F5344CB8AC3E}">
        <p14:creationId xmlns:p14="http://schemas.microsoft.com/office/powerpoint/2010/main" val="2991150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1BB36223-EECC-45EC-B4C8-68C770E286FE}" type="slidenum">
              <a:rPr lang="en-US" altLang="en-US"/>
              <a:pPr/>
              <a:t>‹#›</a:t>
            </a:fld>
            <a:endParaRPr lang="en-US" altLang="en-US" dirty="0"/>
          </a:p>
        </p:txBody>
      </p:sp>
    </p:spTree>
    <p:extLst>
      <p:ext uri="{BB962C8B-B14F-4D97-AF65-F5344CB8AC3E}">
        <p14:creationId xmlns:p14="http://schemas.microsoft.com/office/powerpoint/2010/main" val="3125675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C859392B-CF8A-402C-ACBD-C11BEE37724D}" type="slidenum">
              <a:rPr lang="en-US" altLang="en-US"/>
              <a:pPr/>
              <a:t>‹#›</a:t>
            </a:fld>
            <a:endParaRPr lang="en-US" altLang="en-US" dirty="0"/>
          </a:p>
        </p:txBody>
      </p:sp>
    </p:spTree>
    <p:extLst>
      <p:ext uri="{BB962C8B-B14F-4D97-AF65-F5344CB8AC3E}">
        <p14:creationId xmlns:p14="http://schemas.microsoft.com/office/powerpoint/2010/main" val="3828077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BA4FE4BC-5D85-4506-A9D8-2C6A2B1E8739}" type="slidenum">
              <a:rPr lang="en-US" altLang="en-US"/>
              <a:pPr/>
              <a:t>‹#›</a:t>
            </a:fld>
            <a:endParaRPr lang="en-US" altLang="en-US" dirty="0"/>
          </a:p>
        </p:txBody>
      </p:sp>
    </p:spTree>
    <p:extLst>
      <p:ext uri="{BB962C8B-B14F-4D97-AF65-F5344CB8AC3E}">
        <p14:creationId xmlns:p14="http://schemas.microsoft.com/office/powerpoint/2010/main" val="3890709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53A3B1E9-6EC0-4B0E-89C2-85C1DF1D2A2A}" type="slidenum">
              <a:rPr lang="en-US" altLang="en-US"/>
              <a:pPr/>
              <a:t>‹#›</a:t>
            </a:fld>
            <a:endParaRPr lang="en-US" altLang="en-US" dirty="0"/>
          </a:p>
        </p:txBody>
      </p:sp>
    </p:spTree>
    <p:extLst>
      <p:ext uri="{BB962C8B-B14F-4D97-AF65-F5344CB8AC3E}">
        <p14:creationId xmlns:p14="http://schemas.microsoft.com/office/powerpoint/2010/main" val="16131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lvl1pPr>
              <a:defRPr sz="1400">
                <a:solidFill>
                  <a:schemeClr val="tx1"/>
                </a:solidFill>
              </a:defRPr>
            </a:lvl1pPr>
          </a:lstStyle>
          <a:p>
            <a:endParaRPr lang="en-US" alt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lvl1pPr algn="ctr">
              <a:defRPr sz="1400">
                <a:solidFill>
                  <a:schemeClr val="tx1"/>
                </a:solidFill>
              </a:defRPr>
            </a:lvl1pPr>
          </a:lstStyle>
          <a:p>
            <a:endParaRPr lang="en-US"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lvl1pPr algn="r">
              <a:defRPr sz="1400">
                <a:solidFill>
                  <a:schemeClr val="tx1"/>
                </a:solidFill>
              </a:defRPr>
            </a:lvl1pPr>
          </a:lstStyle>
          <a:p>
            <a:fld id="{8D057B8F-301D-4FFC-820D-6230DEE68F18}"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resna.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digitalinclusion.org/definition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uw.edu/doit" TargetMode="Externa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mailto:jim.mitchell@la.gov"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hyperlink" Target="mailto:johnrschweitzer@gmail.com"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he Cycle of Digital Exclusion and Social Inequity"/>
          <p:cNvSpPr>
            <a:spLocks noGrp="1"/>
          </p:cNvSpPr>
          <p:nvPr>
            <p:ph type="title"/>
          </p:nvPr>
        </p:nvSpPr>
        <p:spPr>
          <a:xfrm>
            <a:off x="228600" y="76200"/>
            <a:ext cx="8915400" cy="1828800"/>
          </a:xfrm>
        </p:spPr>
        <p:txBody>
          <a:bodyPr/>
          <a:lstStyle/>
          <a:p>
            <a:r>
              <a:rPr lang="en-US" altLang="en-US" sz="3200" b="1" dirty="0">
                <a:solidFill>
                  <a:schemeClr val="bg1"/>
                </a:solidFill>
              </a:rPr>
              <a:t>Technology &amp; the User Interface;</a:t>
            </a:r>
            <a:br>
              <a:rPr lang="en-US" altLang="en-US" sz="3200" b="1" dirty="0">
                <a:solidFill>
                  <a:schemeClr val="bg1"/>
                </a:solidFill>
              </a:rPr>
            </a:br>
            <a:r>
              <a:rPr lang="en-US" altLang="en-US" sz="3200" b="1" dirty="0">
                <a:solidFill>
                  <a:schemeClr val="bg1"/>
                </a:solidFill>
              </a:rPr>
              <a:t>The Battleground of </a:t>
            </a:r>
            <a:br>
              <a:rPr lang="en-US" altLang="en-US" sz="3200" b="1" dirty="0">
                <a:solidFill>
                  <a:schemeClr val="bg1"/>
                </a:solidFill>
              </a:rPr>
            </a:br>
            <a:r>
              <a:rPr lang="en-US" altLang="en-US" sz="3200" b="1" dirty="0">
                <a:solidFill>
                  <a:schemeClr val="bg1"/>
                </a:solidFill>
              </a:rPr>
              <a:t>Digital Equity and Inclusion</a:t>
            </a:r>
            <a:endParaRPr lang="en-US" sz="3200" dirty="0"/>
          </a:p>
        </p:txBody>
      </p:sp>
      <p:sp>
        <p:nvSpPr>
          <p:cNvPr id="24" name="Rectangle 3"/>
          <p:cNvSpPr txBox="1">
            <a:spLocks noChangeArrowheads="1"/>
          </p:cNvSpPr>
          <p:nvPr/>
        </p:nvSpPr>
        <p:spPr bwMode="auto">
          <a:xfrm>
            <a:off x="0" y="6019800"/>
            <a:ext cx="906741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90000"/>
              </a:lnSpc>
              <a:buNone/>
            </a:pPr>
            <a:r>
              <a:rPr lang="en-US" altLang="en-US" sz="2000" dirty="0" smtClean="0">
                <a:solidFill>
                  <a:schemeClr val="bg1"/>
                </a:solidFill>
              </a:rPr>
              <a:t>Presented in the 2024 TRB Webinar Series:</a:t>
            </a:r>
          </a:p>
          <a:p>
            <a:pPr marL="0" indent="0" algn="ctr">
              <a:lnSpc>
                <a:spcPct val="90000"/>
              </a:lnSpc>
              <a:buNone/>
            </a:pPr>
            <a:r>
              <a:rPr lang="en-US" altLang="en-US" sz="2000" i="1" dirty="0" smtClean="0">
                <a:solidFill>
                  <a:schemeClr val="bg1"/>
                </a:solidFill>
              </a:rPr>
              <a:t>What Happens When Our Technology Solutions Do Not Work </a:t>
            </a:r>
            <a:r>
              <a:rPr lang="en-US" altLang="en-US" sz="2000" i="1" dirty="0">
                <a:solidFill>
                  <a:schemeClr val="bg1"/>
                </a:solidFill>
              </a:rPr>
              <a:t>for </a:t>
            </a:r>
            <a:r>
              <a:rPr lang="en-US" altLang="en-US" sz="2000" i="1" dirty="0" smtClean="0">
                <a:solidFill>
                  <a:schemeClr val="bg1"/>
                </a:solidFill>
              </a:rPr>
              <a:t>Everyone</a:t>
            </a:r>
            <a:r>
              <a:rPr lang="en-US" altLang="en-US" sz="2000" dirty="0" smtClean="0">
                <a:solidFill>
                  <a:schemeClr val="bg1"/>
                </a:solidFill>
              </a:rPr>
              <a:t>?</a:t>
            </a:r>
            <a:endParaRPr lang="en-US" altLang="en-US" sz="2000" dirty="0">
              <a:solidFill>
                <a:schemeClr val="bg1"/>
              </a:solidFill>
            </a:endParaRPr>
          </a:p>
        </p:txBody>
      </p:sp>
      <p:sp>
        <p:nvSpPr>
          <p:cNvPr id="27" name="Rectangle 3"/>
          <p:cNvSpPr txBox="1">
            <a:spLocks noChangeArrowheads="1"/>
          </p:cNvSpPr>
          <p:nvPr/>
        </p:nvSpPr>
        <p:spPr bwMode="auto">
          <a:xfrm>
            <a:off x="152400" y="2438400"/>
            <a:ext cx="906741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5" tIns="45708" rIns="91415" bIns="45708" numCol="1" anchor="t" anchorCtr="0" compatLnSpc="1">
            <a:prstTxWarp prst="textNoShape">
              <a:avLst/>
            </a:prstTxWarp>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90000"/>
              </a:lnSpc>
              <a:buNone/>
            </a:pPr>
            <a:r>
              <a:rPr lang="en-US" altLang="en-US" sz="2000" dirty="0">
                <a:solidFill>
                  <a:schemeClr val="bg1"/>
                </a:solidFill>
              </a:rPr>
              <a:t>James E. Mitchell, Ph. D.</a:t>
            </a:r>
          </a:p>
          <a:p>
            <a:pPr marL="0" indent="0" algn="ctr">
              <a:lnSpc>
                <a:spcPct val="90000"/>
              </a:lnSpc>
              <a:buNone/>
            </a:pPr>
            <a:r>
              <a:rPr lang="en-US" altLang="en-US" sz="2000" dirty="0">
                <a:solidFill>
                  <a:schemeClr val="bg1"/>
                </a:solidFill>
              </a:rPr>
              <a:t>Louisiana Governor’s Advisory Council on Disability Affairs</a:t>
            </a:r>
          </a:p>
          <a:p>
            <a:pPr marL="0" indent="0" algn="ctr">
              <a:lnSpc>
                <a:spcPct val="90000"/>
              </a:lnSpc>
              <a:buNone/>
            </a:pPr>
            <a:r>
              <a:rPr lang="en-US" altLang="en-US" sz="2000" dirty="0">
                <a:solidFill>
                  <a:schemeClr val="bg1"/>
                </a:solidFill>
              </a:rPr>
              <a:t>IT Statewide Senior GIS Applications Developer</a:t>
            </a:r>
          </a:p>
          <a:p>
            <a:pPr marL="0" indent="0" algn="ctr">
              <a:lnSpc>
                <a:spcPct val="90000"/>
              </a:lnSpc>
              <a:buNone/>
            </a:pPr>
            <a:r>
              <a:rPr lang="en-US" altLang="en-US" sz="2000" dirty="0">
                <a:solidFill>
                  <a:schemeClr val="bg1"/>
                </a:solidFill>
              </a:rPr>
              <a:t>Louisiana Office of Technology Services at </a:t>
            </a:r>
            <a:r>
              <a:rPr lang="en-US" altLang="en-US" sz="2000" dirty="0" smtClean="0">
                <a:solidFill>
                  <a:schemeClr val="bg1"/>
                </a:solidFill>
              </a:rPr>
              <a:t>LADOTD</a:t>
            </a:r>
          </a:p>
          <a:p>
            <a:pPr marL="0" indent="0" algn="ctr">
              <a:lnSpc>
                <a:spcPct val="90000"/>
              </a:lnSpc>
              <a:buNone/>
            </a:pPr>
            <a:endParaRPr lang="en-US" altLang="en-US" sz="2000" dirty="0">
              <a:solidFill>
                <a:schemeClr val="bg1"/>
              </a:solidFill>
            </a:endParaRPr>
          </a:p>
          <a:p>
            <a:pPr marL="0" indent="0" algn="ctr">
              <a:lnSpc>
                <a:spcPct val="90000"/>
              </a:lnSpc>
              <a:buNone/>
            </a:pPr>
            <a:r>
              <a:rPr lang="en-US" altLang="en-US" sz="2000" dirty="0">
                <a:solidFill>
                  <a:schemeClr val="bg1"/>
                </a:solidFill>
              </a:rPr>
              <a:t>John R. Schweitzer, Ph. D.</a:t>
            </a:r>
          </a:p>
          <a:p>
            <a:pPr marL="0" indent="0" algn="ctr">
              <a:lnSpc>
                <a:spcPct val="90000"/>
              </a:lnSpc>
              <a:buNone/>
            </a:pPr>
            <a:r>
              <a:rPr lang="en-US" altLang="en-US" sz="2000" dirty="0">
                <a:solidFill>
                  <a:schemeClr val="bg1"/>
                </a:solidFill>
              </a:rPr>
              <a:t>Assistive Technology Consultant</a:t>
            </a:r>
            <a:br>
              <a:rPr lang="en-US" altLang="en-US" sz="2000" dirty="0">
                <a:solidFill>
                  <a:schemeClr val="bg1"/>
                </a:solidFill>
              </a:rPr>
            </a:br>
            <a:r>
              <a:rPr lang="en-US" altLang="en-US" sz="2000" dirty="0">
                <a:solidFill>
                  <a:schemeClr val="bg1"/>
                </a:solidFill>
              </a:rPr>
              <a:t>The Stairmaster Wheelchair, LLC</a:t>
            </a:r>
            <a:br>
              <a:rPr lang="en-US" altLang="en-US" sz="2000" dirty="0">
                <a:solidFill>
                  <a:schemeClr val="bg1"/>
                </a:solidFill>
              </a:rPr>
            </a:br>
            <a:r>
              <a:rPr lang="en-US" altLang="en-US" sz="2000" dirty="0">
                <a:solidFill>
                  <a:schemeClr val="bg1"/>
                </a:solidFill>
              </a:rPr>
              <a:t>Adjunct Professor</a:t>
            </a:r>
            <a:br>
              <a:rPr lang="en-US" altLang="en-US" sz="2000" dirty="0">
                <a:solidFill>
                  <a:schemeClr val="bg1"/>
                </a:solidFill>
              </a:rPr>
            </a:br>
            <a:r>
              <a:rPr lang="en-US" altLang="en-US" sz="2000" dirty="0">
                <a:solidFill>
                  <a:schemeClr val="bg1"/>
                </a:solidFill>
              </a:rPr>
              <a:t>Southern University, Baton Rouge</a:t>
            </a:r>
          </a:p>
        </p:txBody>
      </p:sp>
    </p:spTree>
    <p:extLst>
      <p:ext uri="{BB962C8B-B14F-4D97-AF65-F5344CB8AC3E}">
        <p14:creationId xmlns:p14="http://schemas.microsoft.com/office/powerpoint/2010/main" val="351741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he Cycle of Digital Exclusion and Social Inequity"/>
          <p:cNvSpPr>
            <a:spLocks noGrp="1"/>
          </p:cNvSpPr>
          <p:nvPr>
            <p:ph type="title"/>
          </p:nvPr>
        </p:nvSpPr>
        <p:spPr>
          <a:xfrm>
            <a:off x="76200" y="61870"/>
            <a:ext cx="8991600" cy="1143000"/>
          </a:xfrm>
        </p:spPr>
        <p:txBody>
          <a:bodyPr/>
          <a:lstStyle/>
          <a:p>
            <a:r>
              <a:rPr lang="en-US" sz="3200" dirty="0">
                <a:solidFill>
                  <a:srgbClr val="FFFFFF"/>
                </a:solidFill>
              </a:rPr>
              <a:t>The Cycle </a:t>
            </a:r>
            <a:r>
              <a:rPr lang="en-US" sz="3200" dirty="0" smtClean="0">
                <a:solidFill>
                  <a:srgbClr val="FFFFFF"/>
                </a:solidFill>
              </a:rPr>
              <a:t>of</a:t>
            </a:r>
            <a:br>
              <a:rPr lang="en-US" sz="3200" dirty="0" smtClean="0">
                <a:solidFill>
                  <a:srgbClr val="FFFFFF"/>
                </a:solidFill>
              </a:rPr>
            </a:br>
            <a:r>
              <a:rPr lang="en-US" sz="3200" dirty="0" smtClean="0">
                <a:solidFill>
                  <a:srgbClr val="FFFFFF"/>
                </a:solidFill>
              </a:rPr>
              <a:t>Digital Access </a:t>
            </a:r>
            <a:r>
              <a:rPr lang="en-US" sz="3200" dirty="0">
                <a:solidFill>
                  <a:srgbClr val="FFFFFF"/>
                </a:solidFill>
              </a:rPr>
              <a:t>and Social Inequity</a:t>
            </a:r>
            <a:endParaRPr lang="en-US" sz="3200" dirty="0"/>
          </a:p>
        </p:txBody>
      </p:sp>
      <p:grpSp>
        <p:nvGrpSpPr>
          <p:cNvPr id="31" name="Group 30" descr="This cycle was introduced in a previous presentation &quot;Broadband Outreach Using Digital Independence Navigators (BOUDIN).  It describes how inequities are reinforced an ingrained in society, as people are marginalized adn excluded from participation.  In the context of broadband services and persons with disabilities, Digital Navigators can play an integral role in escaping this cycle. " title="The Cycle of Digital Exclusion and Social Inequity"/>
          <p:cNvGrpSpPr/>
          <p:nvPr/>
        </p:nvGrpSpPr>
        <p:grpSpPr>
          <a:xfrm>
            <a:off x="432164" y="1660023"/>
            <a:ext cx="8358309" cy="4833960"/>
            <a:chOff x="432164" y="1595386"/>
            <a:chExt cx="8358309" cy="4833960"/>
          </a:xfrm>
        </p:grpSpPr>
        <p:graphicFrame>
          <p:nvGraphicFramePr>
            <p:cNvPr id="5" name="Diagram 4"/>
            <p:cNvGraphicFramePr/>
            <p:nvPr>
              <p:extLst>
                <p:ext uri="{D42A27DB-BD31-4B8C-83A1-F6EECF244321}">
                  <p14:modId xmlns:p14="http://schemas.microsoft.com/office/powerpoint/2010/main" val="3995188574"/>
                </p:ext>
              </p:extLst>
            </p:nvPr>
          </p:nvGraphicFramePr>
          <p:xfrm>
            <a:off x="1371600" y="1676400"/>
            <a:ext cx="6553200" cy="450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0" name="Group 9"/>
            <p:cNvGrpSpPr/>
            <p:nvPr/>
          </p:nvGrpSpPr>
          <p:grpSpPr>
            <a:xfrm>
              <a:off x="6092956" y="1595386"/>
              <a:ext cx="1926200" cy="623719"/>
              <a:chOff x="6202760" y="1885595"/>
              <a:chExt cx="1926200" cy="623719"/>
            </a:xfrm>
          </p:grpSpPr>
          <p:sp>
            <p:nvSpPr>
              <p:cNvPr id="8" name="Striped Right Arrow 7"/>
              <p:cNvSpPr/>
              <p:nvPr/>
            </p:nvSpPr>
            <p:spPr bwMode="auto">
              <a:xfrm rot="19804299">
                <a:off x="6202760" y="1940689"/>
                <a:ext cx="1677238" cy="568625"/>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9" name="TextBox 8"/>
              <p:cNvSpPr txBox="1"/>
              <p:nvPr/>
            </p:nvSpPr>
            <p:spPr>
              <a:xfrm rot="19694310">
                <a:off x="6294369" y="1885595"/>
                <a:ext cx="1834591" cy="400110"/>
              </a:xfrm>
              <a:prstGeom prst="rect">
                <a:avLst/>
              </a:prstGeom>
              <a:noFill/>
            </p:spPr>
            <p:txBody>
              <a:bodyPr wrap="square" rtlCol="0">
                <a:spAutoFit/>
              </a:bodyPr>
              <a:lstStyle/>
              <a:p>
                <a:r>
                  <a:rPr lang="en-US" sz="2000" b="1" dirty="0" smtClean="0">
                    <a:solidFill>
                      <a:srgbClr val="FF0000"/>
                    </a:solidFill>
                  </a:rPr>
                  <a:t>IT ESCAPE</a:t>
                </a:r>
                <a:endParaRPr lang="en-US" sz="2000" b="1" dirty="0">
                  <a:solidFill>
                    <a:srgbClr val="FF0000"/>
                  </a:solidFill>
                </a:endParaRPr>
              </a:p>
            </p:txBody>
          </p:sp>
        </p:grpSp>
        <p:grpSp>
          <p:nvGrpSpPr>
            <p:cNvPr id="14" name="Group 13"/>
            <p:cNvGrpSpPr/>
            <p:nvPr/>
          </p:nvGrpSpPr>
          <p:grpSpPr>
            <a:xfrm>
              <a:off x="2591360" y="5912414"/>
              <a:ext cx="1774054" cy="516932"/>
              <a:chOff x="-538477" y="5339846"/>
              <a:chExt cx="1774054" cy="568625"/>
            </a:xfrm>
          </p:grpSpPr>
          <p:sp>
            <p:nvSpPr>
              <p:cNvPr id="12" name="Striped Right Arrow 11"/>
              <p:cNvSpPr/>
              <p:nvPr/>
            </p:nvSpPr>
            <p:spPr bwMode="auto">
              <a:xfrm rot="19804299" flipH="1" flipV="1">
                <a:off x="-538477" y="5339846"/>
                <a:ext cx="1597392" cy="568625"/>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13" name="TextBox 12"/>
              <p:cNvSpPr txBox="1"/>
              <p:nvPr/>
            </p:nvSpPr>
            <p:spPr>
              <a:xfrm rot="9055746" flipH="1" flipV="1">
                <a:off x="-478791" y="5359981"/>
                <a:ext cx="1714368" cy="440121"/>
              </a:xfrm>
              <a:prstGeom prst="rect">
                <a:avLst/>
              </a:prstGeom>
              <a:noFill/>
            </p:spPr>
            <p:txBody>
              <a:bodyPr wrap="square" rtlCol="0">
                <a:spAutoFit/>
              </a:bodyPr>
              <a:lstStyle/>
              <a:p>
                <a:r>
                  <a:rPr lang="en-US" sz="2000" b="1" dirty="0" smtClean="0">
                    <a:solidFill>
                      <a:srgbClr val="FF0000"/>
                    </a:solidFill>
                  </a:rPr>
                  <a:t>IT ESCAPE</a:t>
                </a:r>
                <a:endParaRPr lang="en-US" sz="2000" b="1" dirty="0">
                  <a:solidFill>
                    <a:srgbClr val="FF0000"/>
                  </a:solidFill>
                </a:endParaRPr>
              </a:p>
            </p:txBody>
          </p:sp>
        </p:grpSp>
        <p:grpSp>
          <p:nvGrpSpPr>
            <p:cNvPr id="15" name="Group 14"/>
            <p:cNvGrpSpPr/>
            <p:nvPr/>
          </p:nvGrpSpPr>
          <p:grpSpPr>
            <a:xfrm>
              <a:off x="432164" y="4736143"/>
              <a:ext cx="2015489" cy="575840"/>
              <a:chOff x="-716473" y="5574343"/>
              <a:chExt cx="2015489" cy="575840"/>
            </a:xfrm>
          </p:grpSpPr>
          <p:sp>
            <p:nvSpPr>
              <p:cNvPr id="16" name="Striped Right Arrow 15"/>
              <p:cNvSpPr/>
              <p:nvPr/>
            </p:nvSpPr>
            <p:spPr bwMode="auto">
              <a:xfrm rot="19804299" flipH="1" flipV="1">
                <a:off x="-716473" y="5581558"/>
                <a:ext cx="1943512" cy="568625"/>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17" name="TextBox 16"/>
              <p:cNvSpPr txBox="1"/>
              <p:nvPr/>
            </p:nvSpPr>
            <p:spPr>
              <a:xfrm rot="8885248" flipH="1" flipV="1">
                <a:off x="-503917" y="5574343"/>
                <a:ext cx="1802933" cy="400110"/>
              </a:xfrm>
              <a:prstGeom prst="rect">
                <a:avLst/>
              </a:prstGeom>
              <a:noFill/>
            </p:spPr>
            <p:txBody>
              <a:bodyPr wrap="square" rtlCol="0">
                <a:spAutoFit/>
              </a:bodyPr>
              <a:lstStyle/>
              <a:p>
                <a:r>
                  <a:rPr lang="en-US" sz="2000" b="1" dirty="0" smtClean="0">
                    <a:solidFill>
                      <a:srgbClr val="FF0000"/>
                    </a:solidFill>
                  </a:rPr>
                  <a:t>IT ESCAPE</a:t>
                </a:r>
                <a:endParaRPr lang="en-US" sz="2000" b="1" dirty="0">
                  <a:solidFill>
                    <a:srgbClr val="FF0000"/>
                  </a:solidFill>
                </a:endParaRPr>
              </a:p>
            </p:txBody>
          </p:sp>
        </p:grpSp>
        <p:grpSp>
          <p:nvGrpSpPr>
            <p:cNvPr id="30" name="Group 29"/>
            <p:cNvGrpSpPr/>
            <p:nvPr/>
          </p:nvGrpSpPr>
          <p:grpSpPr>
            <a:xfrm>
              <a:off x="6988240" y="4772081"/>
              <a:ext cx="1802233" cy="568625"/>
              <a:chOff x="6988240" y="4772081"/>
              <a:chExt cx="1802233" cy="568625"/>
            </a:xfrm>
          </p:grpSpPr>
          <p:sp>
            <p:nvSpPr>
              <p:cNvPr id="28" name="Striped Right Arrow 27"/>
              <p:cNvSpPr/>
              <p:nvPr/>
            </p:nvSpPr>
            <p:spPr bwMode="auto">
              <a:xfrm rot="1795701" flipV="1">
                <a:off x="6988240" y="4772081"/>
                <a:ext cx="1695591" cy="568625"/>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29" name="TextBox 28"/>
              <p:cNvSpPr txBox="1"/>
              <p:nvPr/>
            </p:nvSpPr>
            <p:spPr>
              <a:xfrm rot="12630168" flipV="1">
                <a:off x="7042408" y="4921368"/>
                <a:ext cx="1748065" cy="400110"/>
              </a:xfrm>
              <a:prstGeom prst="rect">
                <a:avLst/>
              </a:prstGeom>
              <a:noFill/>
            </p:spPr>
            <p:txBody>
              <a:bodyPr wrap="square" rtlCol="0">
                <a:spAutoFit/>
              </a:bodyPr>
              <a:lstStyle/>
              <a:p>
                <a:r>
                  <a:rPr lang="en-US" sz="2000" b="1" dirty="0" smtClean="0">
                    <a:solidFill>
                      <a:srgbClr val="FF0000"/>
                    </a:solidFill>
                  </a:rPr>
                  <a:t>IT ESCAPE</a:t>
                </a:r>
                <a:endParaRPr lang="en-US" sz="2000" b="1" dirty="0">
                  <a:solidFill>
                    <a:srgbClr val="FF0000"/>
                  </a:solidFill>
                </a:endParaRPr>
              </a:p>
            </p:txBody>
          </p:sp>
        </p:grpSp>
      </p:grpSp>
      <p:sp>
        <p:nvSpPr>
          <p:cNvPr id="33" name="TextBox 32"/>
          <p:cNvSpPr txBox="1"/>
          <p:nvPr/>
        </p:nvSpPr>
        <p:spPr>
          <a:xfrm>
            <a:off x="3639494" y="2895600"/>
            <a:ext cx="1905000" cy="1938992"/>
          </a:xfrm>
          <a:prstGeom prst="rect">
            <a:avLst/>
          </a:prstGeom>
          <a:noFill/>
        </p:spPr>
        <p:txBody>
          <a:bodyPr wrap="square" rtlCol="0">
            <a:spAutoFit/>
          </a:bodyPr>
          <a:lstStyle/>
          <a:p>
            <a:pPr algn="ctr"/>
            <a:r>
              <a:rPr lang="en-US" sz="2000" dirty="0" smtClean="0"/>
              <a:t>The  Information Technology Exists to Solve these Problems</a:t>
            </a:r>
            <a:endParaRPr lang="en-US" sz="2000" dirty="0"/>
          </a:p>
        </p:txBody>
      </p:sp>
      <p:grpSp>
        <p:nvGrpSpPr>
          <p:cNvPr id="6" name="Group 5"/>
          <p:cNvGrpSpPr/>
          <p:nvPr/>
        </p:nvGrpSpPr>
        <p:grpSpPr>
          <a:xfrm>
            <a:off x="296253" y="1143000"/>
            <a:ext cx="2827947" cy="2328854"/>
            <a:chOff x="754984" y="1676400"/>
            <a:chExt cx="2102557" cy="1321671"/>
          </a:xfrm>
        </p:grpSpPr>
        <p:sp>
          <p:nvSpPr>
            <p:cNvPr id="19" name="Striped Right Arrow 18"/>
            <p:cNvSpPr/>
            <p:nvPr/>
          </p:nvSpPr>
          <p:spPr bwMode="auto">
            <a:xfrm flipV="1">
              <a:off x="762000" y="1676400"/>
              <a:ext cx="2095541" cy="1209016"/>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4" name="TextBox 3"/>
            <p:cNvSpPr txBox="1"/>
            <p:nvPr/>
          </p:nvSpPr>
          <p:spPr>
            <a:xfrm>
              <a:off x="754984" y="1982408"/>
              <a:ext cx="2064989" cy="1015663"/>
            </a:xfrm>
            <a:prstGeom prst="rect">
              <a:avLst/>
            </a:prstGeom>
            <a:noFill/>
          </p:spPr>
          <p:txBody>
            <a:bodyPr wrap="none" rtlCol="0">
              <a:spAutoFit/>
            </a:bodyPr>
            <a:lstStyle/>
            <a:p>
              <a:pPr algn="ctr"/>
              <a:r>
                <a:rPr lang="en-US" sz="2000" b="1" dirty="0" smtClean="0">
                  <a:solidFill>
                    <a:schemeClr val="tx1"/>
                  </a:solidFill>
                </a:rPr>
                <a:t>Inaccessible</a:t>
              </a:r>
              <a:br>
                <a:rPr lang="en-US" sz="2000" b="1" dirty="0" smtClean="0">
                  <a:solidFill>
                    <a:schemeClr val="tx1"/>
                  </a:solidFill>
                </a:rPr>
              </a:br>
              <a:r>
                <a:rPr lang="en-US" sz="2000" b="1" dirty="0" smtClean="0">
                  <a:solidFill>
                    <a:schemeClr val="tx1"/>
                  </a:solidFill>
                </a:rPr>
                <a:t>Technology</a:t>
              </a:r>
              <a:br>
                <a:rPr lang="en-US" sz="2000" b="1" dirty="0" smtClean="0">
                  <a:solidFill>
                    <a:schemeClr val="tx1"/>
                  </a:solidFill>
                </a:rPr>
              </a:br>
              <a:r>
                <a:rPr lang="en-US" sz="2000" b="1" dirty="0" smtClean="0">
                  <a:solidFill>
                    <a:schemeClr val="tx1"/>
                  </a:solidFill>
                </a:rPr>
                <a:t>Fuels the Cycle</a:t>
              </a:r>
              <a:endParaRPr lang="en-US" sz="2000" b="1" dirty="0">
                <a:solidFill>
                  <a:schemeClr val="tx1"/>
                </a:solidFill>
              </a:endParaRPr>
            </a:p>
          </p:txBody>
        </p:sp>
      </p:grpSp>
    </p:spTree>
    <p:extLst>
      <p:ext uri="{BB962C8B-B14F-4D97-AF65-F5344CB8AC3E}">
        <p14:creationId xmlns:p14="http://schemas.microsoft.com/office/powerpoint/2010/main" val="13525704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sz="3200" dirty="0" smtClean="0">
                <a:solidFill>
                  <a:schemeClr val="bg1"/>
                </a:solidFill>
              </a:rPr>
              <a:t>The International Classification </a:t>
            </a:r>
            <a:r>
              <a:rPr lang="en-US" sz="3200" dirty="0">
                <a:solidFill>
                  <a:schemeClr val="bg1"/>
                </a:solidFill>
              </a:rPr>
              <a:t>of </a:t>
            </a:r>
            <a:r>
              <a:rPr lang="en-US" sz="3200" dirty="0" smtClean="0">
                <a:solidFill>
                  <a:schemeClr val="bg1"/>
                </a:solidFill>
              </a:rPr>
              <a:t>Functioning, Disability, &amp; Health</a:t>
            </a:r>
            <a:r>
              <a:rPr lang="en-US" sz="3200" dirty="0">
                <a:solidFill>
                  <a:schemeClr val="bg1"/>
                </a:solidFill>
              </a:rPr>
              <a:t/>
            </a:r>
            <a:br>
              <a:rPr lang="en-US" sz="3200" dirty="0">
                <a:solidFill>
                  <a:schemeClr val="bg1"/>
                </a:solidFill>
              </a:rPr>
            </a:br>
            <a:endParaRPr lang="en-US" sz="3200" dirty="0">
              <a:solidFill>
                <a:schemeClr val="bg1"/>
              </a:solidFill>
            </a:endParaRPr>
          </a:p>
        </p:txBody>
      </p:sp>
      <p:sp>
        <p:nvSpPr>
          <p:cNvPr id="3" name="Content Placeholder 2"/>
          <p:cNvSpPr>
            <a:spLocks noGrp="1"/>
          </p:cNvSpPr>
          <p:nvPr>
            <p:ph idx="1"/>
          </p:nvPr>
        </p:nvSpPr>
        <p:spPr>
          <a:xfrm>
            <a:off x="914400" y="1828800"/>
            <a:ext cx="7315200" cy="2362200"/>
          </a:xfrm>
        </p:spPr>
        <p:txBody>
          <a:bodyPr/>
          <a:lstStyle/>
          <a:p>
            <a:pPr lvl="1"/>
            <a:endParaRPr lang="en-US" sz="2000" dirty="0">
              <a:solidFill>
                <a:schemeClr val="bg1"/>
              </a:solidFill>
            </a:endParaRPr>
          </a:p>
          <a:p>
            <a:pPr lvl="1"/>
            <a:r>
              <a:rPr lang="en-US" sz="2000" dirty="0">
                <a:solidFill>
                  <a:schemeClr val="bg1"/>
                </a:solidFill>
              </a:rPr>
              <a:t>Sensory </a:t>
            </a:r>
            <a:r>
              <a:rPr lang="en-US" sz="2000" dirty="0" smtClean="0">
                <a:solidFill>
                  <a:schemeClr val="bg1"/>
                </a:solidFill>
              </a:rPr>
              <a:t>Impairments</a:t>
            </a:r>
          </a:p>
          <a:p>
            <a:pPr lvl="1"/>
            <a:r>
              <a:rPr lang="en-US" sz="2000" dirty="0">
                <a:solidFill>
                  <a:schemeClr val="bg1"/>
                </a:solidFill>
              </a:rPr>
              <a:t>Physical Impairments</a:t>
            </a:r>
          </a:p>
          <a:p>
            <a:pPr lvl="1"/>
            <a:r>
              <a:rPr lang="en-US" sz="2000" dirty="0">
                <a:solidFill>
                  <a:schemeClr val="bg1"/>
                </a:solidFill>
              </a:rPr>
              <a:t>Cognitive </a:t>
            </a:r>
            <a:r>
              <a:rPr lang="en-US" sz="2000" dirty="0" smtClean="0">
                <a:solidFill>
                  <a:schemeClr val="bg1"/>
                </a:solidFill>
              </a:rPr>
              <a:t>Impairments</a:t>
            </a:r>
            <a:endParaRPr lang="en-US" sz="2000" dirty="0">
              <a:solidFill>
                <a:schemeClr val="bg1"/>
              </a:solidFill>
            </a:endParaRPr>
          </a:p>
          <a:p>
            <a:pPr marL="457200" lvl="1" indent="0">
              <a:buNone/>
            </a:pPr>
            <a:endParaRPr lang="en-US" sz="2000" dirty="0" smtClean="0">
              <a:solidFill>
                <a:schemeClr val="bg1"/>
              </a:solidFill>
            </a:endParaRPr>
          </a:p>
          <a:p>
            <a:pPr marL="457200" lvl="1" indent="0">
              <a:buNone/>
            </a:pPr>
            <a:r>
              <a:rPr lang="en-US" sz="2000" dirty="0" smtClean="0">
                <a:solidFill>
                  <a:schemeClr val="bg1"/>
                </a:solidFill>
              </a:rPr>
              <a:t/>
            </a:r>
            <a:br>
              <a:rPr lang="en-US" sz="2000" dirty="0" smtClean="0">
                <a:solidFill>
                  <a:schemeClr val="bg1"/>
                </a:solidFill>
              </a:rPr>
            </a:br>
            <a:r>
              <a:rPr lang="en-US" sz="2000" dirty="0" smtClean="0">
                <a:solidFill>
                  <a:schemeClr val="bg1"/>
                </a:solidFill>
              </a:rPr>
              <a:t>Technology must address these limitations by </a:t>
            </a:r>
            <a:r>
              <a:rPr lang="en-US" sz="2000" dirty="0">
                <a:solidFill>
                  <a:schemeClr val="bg1"/>
                </a:solidFill>
              </a:rPr>
              <a:t>adopting the </a:t>
            </a:r>
            <a:r>
              <a:rPr lang="en-US" sz="2000" dirty="0" smtClean="0">
                <a:solidFill>
                  <a:schemeClr val="bg1"/>
                </a:solidFill>
              </a:rPr>
              <a:t>principles of Universal Design.</a:t>
            </a:r>
          </a:p>
        </p:txBody>
      </p:sp>
      <p:sp>
        <p:nvSpPr>
          <p:cNvPr id="4" name="TextBox 3"/>
          <p:cNvSpPr txBox="1"/>
          <p:nvPr/>
        </p:nvSpPr>
        <p:spPr>
          <a:xfrm>
            <a:off x="476081" y="5257800"/>
            <a:ext cx="84582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Source: The World Health Organization (WHO)</a:t>
            </a:r>
            <a:endParaRPr kumimoji="0" lang="en-US" sz="44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83978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1219200"/>
          </a:xfrm>
        </p:spPr>
        <p:txBody>
          <a:bodyPr/>
          <a:lstStyle/>
          <a:p>
            <a:r>
              <a:rPr lang="en-US" sz="3600" dirty="0" smtClean="0">
                <a:solidFill>
                  <a:schemeClr val="bg1"/>
                </a:solidFill>
              </a:rPr>
              <a:t>Technology Needs to Facilitate</a:t>
            </a:r>
            <a:br>
              <a:rPr lang="en-US" sz="3600" dirty="0" smtClean="0">
                <a:solidFill>
                  <a:schemeClr val="bg1"/>
                </a:solidFill>
              </a:rPr>
            </a:br>
            <a:r>
              <a:rPr lang="en-US" sz="3600" dirty="0" smtClean="0">
                <a:solidFill>
                  <a:schemeClr val="bg1"/>
                </a:solidFill>
              </a:rPr>
              <a:t>Functional Capacities</a:t>
            </a:r>
            <a:endParaRPr lang="en-US" sz="3600" dirty="0">
              <a:solidFill>
                <a:schemeClr val="bg1"/>
              </a:solidFill>
            </a:endParaRPr>
          </a:p>
        </p:txBody>
      </p:sp>
      <p:sp>
        <p:nvSpPr>
          <p:cNvPr id="3" name="Content Placeholder 2"/>
          <p:cNvSpPr>
            <a:spLocks noGrp="1"/>
          </p:cNvSpPr>
          <p:nvPr>
            <p:ph idx="1"/>
          </p:nvPr>
        </p:nvSpPr>
        <p:spPr>
          <a:xfrm>
            <a:off x="2362200" y="1676400"/>
            <a:ext cx="4191000" cy="3657600"/>
          </a:xfrm>
        </p:spPr>
        <p:txBody>
          <a:bodyPr/>
          <a:lstStyle/>
          <a:p>
            <a:pPr lvl="1"/>
            <a:r>
              <a:rPr lang="en-US" sz="2400" dirty="0" smtClean="0">
                <a:solidFill>
                  <a:schemeClr val="bg1"/>
                </a:solidFill>
              </a:rPr>
              <a:t>Communication </a:t>
            </a:r>
            <a:endParaRPr lang="en-US" sz="2400" dirty="0">
              <a:solidFill>
                <a:schemeClr val="bg1"/>
              </a:solidFill>
            </a:endParaRPr>
          </a:p>
          <a:p>
            <a:pPr lvl="1"/>
            <a:r>
              <a:rPr lang="en-US" sz="2400" dirty="0" smtClean="0">
                <a:solidFill>
                  <a:schemeClr val="bg1"/>
                </a:solidFill>
              </a:rPr>
              <a:t>Interpersonal </a:t>
            </a:r>
            <a:r>
              <a:rPr lang="en-US" sz="2400" dirty="0">
                <a:solidFill>
                  <a:schemeClr val="bg1"/>
                </a:solidFill>
              </a:rPr>
              <a:t>Skills</a:t>
            </a:r>
          </a:p>
          <a:p>
            <a:pPr lvl="1"/>
            <a:r>
              <a:rPr lang="en-US" sz="2400" dirty="0" smtClean="0">
                <a:solidFill>
                  <a:schemeClr val="bg1"/>
                </a:solidFill>
              </a:rPr>
              <a:t>Mobility</a:t>
            </a:r>
            <a:endParaRPr lang="en-US" sz="2400" dirty="0">
              <a:solidFill>
                <a:schemeClr val="bg1"/>
              </a:solidFill>
            </a:endParaRPr>
          </a:p>
          <a:p>
            <a:pPr lvl="1"/>
            <a:r>
              <a:rPr lang="en-US" sz="2400" dirty="0" smtClean="0">
                <a:solidFill>
                  <a:schemeClr val="bg1"/>
                </a:solidFill>
              </a:rPr>
              <a:t>Motor </a:t>
            </a:r>
            <a:r>
              <a:rPr lang="en-US" sz="2400" dirty="0">
                <a:solidFill>
                  <a:schemeClr val="bg1"/>
                </a:solidFill>
              </a:rPr>
              <a:t>Skills</a:t>
            </a:r>
          </a:p>
          <a:p>
            <a:pPr lvl="1"/>
            <a:r>
              <a:rPr lang="en-US" sz="2400" dirty="0" smtClean="0">
                <a:solidFill>
                  <a:schemeClr val="bg1"/>
                </a:solidFill>
              </a:rPr>
              <a:t>Self </a:t>
            </a:r>
            <a:r>
              <a:rPr lang="en-US" sz="2400" dirty="0">
                <a:solidFill>
                  <a:schemeClr val="bg1"/>
                </a:solidFill>
              </a:rPr>
              <a:t>Care </a:t>
            </a:r>
          </a:p>
          <a:p>
            <a:pPr lvl="1"/>
            <a:r>
              <a:rPr lang="en-US" sz="2400" dirty="0" smtClean="0">
                <a:solidFill>
                  <a:schemeClr val="bg1"/>
                </a:solidFill>
              </a:rPr>
              <a:t>Self-Direction</a:t>
            </a:r>
            <a:endParaRPr lang="en-US" sz="2400" dirty="0">
              <a:solidFill>
                <a:schemeClr val="bg1"/>
              </a:solidFill>
            </a:endParaRPr>
          </a:p>
          <a:p>
            <a:pPr lvl="1"/>
            <a:r>
              <a:rPr lang="en-US" sz="2400" dirty="0" smtClean="0">
                <a:solidFill>
                  <a:schemeClr val="bg1"/>
                </a:solidFill>
              </a:rPr>
              <a:t>Work </a:t>
            </a:r>
            <a:r>
              <a:rPr lang="en-US" sz="2400" dirty="0">
                <a:solidFill>
                  <a:schemeClr val="bg1"/>
                </a:solidFill>
              </a:rPr>
              <a:t>Skills</a:t>
            </a:r>
          </a:p>
          <a:p>
            <a:pPr lvl="1"/>
            <a:r>
              <a:rPr lang="en-US" sz="2400" dirty="0" smtClean="0">
                <a:solidFill>
                  <a:schemeClr val="bg1"/>
                </a:solidFill>
              </a:rPr>
              <a:t>Work Tolerance</a:t>
            </a:r>
          </a:p>
        </p:txBody>
      </p:sp>
      <p:sp>
        <p:nvSpPr>
          <p:cNvPr id="4" name="TextBox 3"/>
          <p:cNvSpPr txBox="1"/>
          <p:nvPr/>
        </p:nvSpPr>
        <p:spPr>
          <a:xfrm>
            <a:off x="1752600" y="5334000"/>
            <a:ext cx="6172200" cy="106680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4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
        <p:nvSpPr>
          <p:cNvPr id="6" name="TextBox 5"/>
          <p:cNvSpPr txBox="1"/>
          <p:nvPr/>
        </p:nvSpPr>
        <p:spPr>
          <a:xfrm>
            <a:off x="76200" y="5722203"/>
            <a:ext cx="9067800" cy="46166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From the Rehabilitation Act of 1973</a:t>
            </a:r>
            <a:r>
              <a:rPr kumimoji="0" lang="en-US" sz="2400" b="0" i="0" u="none" strike="noStrike" kern="1200" cap="none" spc="0" normalizeH="0" noProof="0" dirty="0" smtClean="0">
                <a:ln>
                  <a:noFill/>
                </a:ln>
                <a:solidFill>
                  <a:srgbClr val="FFFFFF"/>
                </a:solidFill>
                <a:effectLst/>
                <a:uLnTx/>
                <a:uFillTx/>
                <a:latin typeface="Arial" panose="020B0604020202020204" pitchFamily="34" charset="0"/>
                <a:ea typeface="+mn-ea"/>
                <a:cs typeface="+mn-cs"/>
              </a:rPr>
              <a:t> (PL 93-112)</a:t>
            </a:r>
            <a:r>
              <a:rPr kumimoji="0" lang="en-US" sz="24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as</a:t>
            </a:r>
            <a:r>
              <a:rPr kumimoji="0" lang="en-US" sz="2400" b="0" i="0" u="none" strike="noStrike" kern="1200" cap="none" spc="0" normalizeH="0" noProof="0" dirty="0" smtClean="0">
                <a:ln>
                  <a:noFill/>
                </a:ln>
                <a:solidFill>
                  <a:srgbClr val="FFFFFF"/>
                </a:solidFill>
                <a:effectLst/>
                <a:uLnTx/>
                <a:uFillTx/>
                <a:latin typeface="Arial" panose="020B0604020202020204" pitchFamily="34" charset="0"/>
                <a:ea typeface="+mn-ea"/>
                <a:cs typeface="+mn-cs"/>
              </a:rPr>
              <a:t> Amended</a:t>
            </a:r>
            <a:endPar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219445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447800"/>
          </a:xfrm>
        </p:spPr>
        <p:txBody>
          <a:bodyPr>
            <a:normAutofit/>
          </a:bodyPr>
          <a:lstStyle/>
          <a:p>
            <a:pPr algn="ctr"/>
            <a:r>
              <a:rPr lang="en-US" sz="4400" b="1" dirty="0" smtClean="0">
                <a:solidFill>
                  <a:schemeClr val="bg1"/>
                </a:solidFill>
              </a:rPr>
              <a:t>What is Assistive </a:t>
            </a:r>
            <a:r>
              <a:rPr lang="en-US" sz="4400" b="1" dirty="0">
                <a:solidFill>
                  <a:schemeClr val="bg1"/>
                </a:solidFill>
              </a:rPr>
              <a:t>Technology</a:t>
            </a:r>
            <a:endParaRPr lang="en-US" sz="4400" dirty="0">
              <a:solidFill>
                <a:schemeClr val="bg1"/>
              </a:solidFill>
            </a:endParaRPr>
          </a:p>
        </p:txBody>
      </p:sp>
      <p:sp>
        <p:nvSpPr>
          <p:cNvPr id="3" name="Content Placeholder 2"/>
          <p:cNvSpPr>
            <a:spLocks noGrp="1"/>
          </p:cNvSpPr>
          <p:nvPr>
            <p:ph idx="1"/>
          </p:nvPr>
        </p:nvSpPr>
        <p:spPr>
          <a:xfrm>
            <a:off x="1752600" y="2438400"/>
            <a:ext cx="6477000" cy="2645664"/>
          </a:xfrm>
        </p:spPr>
        <p:txBody>
          <a:bodyPr>
            <a:normAutofit fontScale="92500" lnSpcReduction="10000"/>
          </a:bodyPr>
          <a:lstStyle/>
          <a:p>
            <a:endParaRPr lang="en-US" sz="3600" dirty="0" smtClean="0"/>
          </a:p>
          <a:p>
            <a:pPr marL="0" indent="0">
              <a:buNone/>
            </a:pPr>
            <a:r>
              <a:rPr lang="en-US" sz="3600" dirty="0" smtClean="0">
                <a:solidFill>
                  <a:schemeClr val="bg1"/>
                </a:solidFill>
              </a:rPr>
              <a:t>AT means, “technology </a:t>
            </a:r>
            <a:r>
              <a:rPr lang="en-US" sz="3600" dirty="0">
                <a:solidFill>
                  <a:schemeClr val="bg1"/>
                </a:solidFill>
              </a:rPr>
              <a:t>designed to be utilized in an assistive technology device or assistive technology </a:t>
            </a:r>
            <a:r>
              <a:rPr lang="en-US" sz="3600" dirty="0" smtClean="0">
                <a:solidFill>
                  <a:schemeClr val="bg1"/>
                </a:solidFill>
              </a:rPr>
              <a:t>service.” </a:t>
            </a:r>
            <a:endParaRPr lang="en-US" sz="3600" i="1" dirty="0" smtClean="0">
              <a:solidFill>
                <a:schemeClr val="bg1"/>
              </a:solidFill>
            </a:endParaRPr>
          </a:p>
        </p:txBody>
      </p:sp>
      <p:sp>
        <p:nvSpPr>
          <p:cNvPr id="5" name="Rectangle 4"/>
          <p:cNvSpPr/>
          <p:nvPr/>
        </p:nvSpPr>
        <p:spPr>
          <a:xfrm>
            <a:off x="0" y="6091535"/>
            <a:ext cx="9144000" cy="461665"/>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Source:  </a:t>
            </a:r>
            <a:r>
              <a:rPr kumimoji="0" lang="en-US" sz="2400" b="0" i="1"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Assistive </a:t>
            </a:r>
            <a:r>
              <a:rPr kumimoji="0" lang="en-US" sz="2400" b="0" i="1" u="none" strike="noStrike" kern="1200" cap="none" spc="0" normalizeH="0" baseline="0" noProof="0" dirty="0">
                <a:ln>
                  <a:noFill/>
                </a:ln>
                <a:solidFill>
                  <a:srgbClr val="FFFFFF"/>
                </a:solidFill>
                <a:effectLst/>
                <a:uLnTx/>
                <a:uFillTx/>
                <a:latin typeface="Arial" panose="020B0604020202020204" pitchFamily="34" charset="0"/>
                <a:ea typeface="+mn-ea"/>
                <a:cs typeface="+mn-cs"/>
              </a:rPr>
              <a:t>Technology Act of </a:t>
            </a:r>
            <a:r>
              <a:rPr kumimoji="0" lang="en-US" sz="2400" b="0" i="1"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2004</a:t>
            </a:r>
            <a:r>
              <a:rPr kumimoji="0" lang="en-US" sz="24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(P.L</a:t>
            </a:r>
            <a:r>
              <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 </a:t>
            </a:r>
            <a:r>
              <a:rPr kumimoji="0" lang="en-US" sz="24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108-364)</a:t>
            </a:r>
            <a:endParaRPr kumimoji="0" lang="en-US" sz="24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46993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1447800"/>
          </a:xfrm>
        </p:spPr>
        <p:txBody>
          <a:bodyPr>
            <a:normAutofit fontScale="90000"/>
          </a:bodyPr>
          <a:lstStyle/>
          <a:p>
            <a:pPr algn="ctr"/>
            <a:r>
              <a:rPr lang="en-US" sz="4400" dirty="0" smtClean="0">
                <a:solidFill>
                  <a:schemeClr val="bg1"/>
                </a:solidFill>
              </a:rPr>
              <a:t>Assistive Technology Commonly Used by People with Disabilities</a:t>
            </a:r>
            <a:r>
              <a:rPr lang="en-US" dirty="0" smtClean="0"/>
              <a:t/>
            </a:r>
            <a:br>
              <a:rPr lang="en-US" dirty="0" smtClean="0"/>
            </a:br>
            <a:endParaRPr lang="en-US" dirty="0"/>
          </a:p>
        </p:txBody>
      </p:sp>
      <p:sp>
        <p:nvSpPr>
          <p:cNvPr id="3" name="Content Placeholder 2"/>
          <p:cNvSpPr>
            <a:spLocks noGrp="1"/>
          </p:cNvSpPr>
          <p:nvPr>
            <p:ph idx="1"/>
          </p:nvPr>
        </p:nvSpPr>
        <p:spPr>
          <a:xfrm>
            <a:off x="152400" y="1676400"/>
            <a:ext cx="8839200" cy="4648200"/>
          </a:xfrm>
        </p:spPr>
        <p:txBody>
          <a:bodyPr>
            <a:noAutofit/>
          </a:bodyPr>
          <a:lstStyle/>
          <a:p>
            <a:r>
              <a:rPr lang="en-US" dirty="0" smtClean="0">
                <a:solidFill>
                  <a:schemeClr val="bg1"/>
                </a:solidFill>
              </a:rPr>
              <a:t>Wheelchairs</a:t>
            </a:r>
          </a:p>
          <a:p>
            <a:r>
              <a:rPr lang="en-US" dirty="0">
                <a:solidFill>
                  <a:schemeClr val="bg1"/>
                </a:solidFill>
              </a:rPr>
              <a:t>Orthotics/Prosthetics</a:t>
            </a:r>
          </a:p>
          <a:p>
            <a:r>
              <a:rPr lang="en-US" dirty="0" smtClean="0">
                <a:solidFill>
                  <a:schemeClr val="bg1"/>
                </a:solidFill>
              </a:rPr>
              <a:t>Vehicle Modifications</a:t>
            </a:r>
          </a:p>
          <a:p>
            <a:r>
              <a:rPr lang="en-US" dirty="0" smtClean="0">
                <a:solidFill>
                  <a:schemeClr val="bg1"/>
                </a:solidFill>
              </a:rPr>
              <a:t>Low </a:t>
            </a:r>
            <a:r>
              <a:rPr lang="en-US" dirty="0">
                <a:solidFill>
                  <a:schemeClr val="bg1"/>
                </a:solidFill>
              </a:rPr>
              <a:t>o</a:t>
            </a:r>
            <a:r>
              <a:rPr lang="en-US" dirty="0" smtClean="0">
                <a:solidFill>
                  <a:schemeClr val="bg1"/>
                </a:solidFill>
              </a:rPr>
              <a:t>r No </a:t>
            </a:r>
            <a:r>
              <a:rPr lang="en-US" dirty="0">
                <a:solidFill>
                  <a:schemeClr val="bg1"/>
                </a:solidFill>
              </a:rPr>
              <a:t>Vision Aids</a:t>
            </a:r>
          </a:p>
          <a:p>
            <a:r>
              <a:rPr lang="en-US" dirty="0" smtClean="0">
                <a:solidFill>
                  <a:schemeClr val="bg1"/>
                </a:solidFill>
              </a:rPr>
              <a:t>Alternative/Augmentative Communication (AAC) </a:t>
            </a:r>
          </a:p>
          <a:p>
            <a:r>
              <a:rPr lang="en-US" dirty="0" smtClean="0">
                <a:solidFill>
                  <a:schemeClr val="bg1"/>
                </a:solidFill>
              </a:rPr>
              <a:t>Other Assistive Technology Devices</a:t>
            </a:r>
            <a:endParaRPr lang="en-US" sz="2000" dirty="0" smtClean="0">
              <a:solidFill>
                <a:schemeClr val="bg1"/>
              </a:solidFill>
            </a:endParaRPr>
          </a:p>
          <a:p>
            <a:pPr marL="0" indent="0" algn="ctr">
              <a:buNone/>
            </a:pPr>
            <a:r>
              <a:rPr lang="en-US" sz="2000" dirty="0" smtClean="0">
                <a:solidFill>
                  <a:schemeClr val="bg1"/>
                </a:solidFill>
              </a:rPr>
              <a:t/>
            </a:r>
            <a:br>
              <a:rPr lang="en-US" sz="2000" dirty="0" smtClean="0">
                <a:solidFill>
                  <a:schemeClr val="bg1"/>
                </a:solidFill>
              </a:rPr>
            </a:br>
            <a:r>
              <a:rPr lang="en-US" sz="2400" dirty="0" smtClean="0">
                <a:solidFill>
                  <a:schemeClr val="bg1"/>
                </a:solidFill>
              </a:rPr>
              <a:t>Rehabilitation Engineering Society of North America</a:t>
            </a:r>
            <a:br>
              <a:rPr lang="en-US" sz="2400" dirty="0" smtClean="0">
                <a:solidFill>
                  <a:schemeClr val="bg1"/>
                </a:solidFill>
              </a:rPr>
            </a:br>
            <a:r>
              <a:rPr lang="en-US" sz="2400" dirty="0" smtClean="0">
                <a:solidFill>
                  <a:schemeClr val="bg1"/>
                </a:solidFill>
                <a:hlinkClick r:id="rId3"/>
              </a:rPr>
              <a:t>https://resna.org</a:t>
            </a:r>
            <a:endParaRPr lang="en-US" sz="2400" dirty="0">
              <a:solidFill>
                <a:schemeClr val="bg1"/>
              </a:solidFill>
            </a:endParaRPr>
          </a:p>
          <a:p>
            <a:pPr marL="0" indent="0">
              <a:buNone/>
            </a:pPr>
            <a:endParaRPr lang="en-US" sz="2400" dirty="0" smtClean="0">
              <a:solidFill>
                <a:schemeClr val="bg1"/>
              </a:solidFill>
            </a:endParaRPr>
          </a:p>
          <a:p>
            <a:endParaRPr lang="en-US" dirty="0" smtClean="0">
              <a:solidFill>
                <a:schemeClr val="bg1"/>
              </a:solidFill>
            </a:endParaRPr>
          </a:p>
        </p:txBody>
      </p:sp>
    </p:spTree>
    <p:extLst>
      <p:ext uri="{BB962C8B-B14F-4D97-AF65-F5344CB8AC3E}">
        <p14:creationId xmlns:p14="http://schemas.microsoft.com/office/powerpoint/2010/main" val="35106335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9" y="228600"/>
            <a:ext cx="8991600" cy="1219200"/>
          </a:xfrm>
        </p:spPr>
        <p:txBody>
          <a:bodyPr/>
          <a:lstStyle/>
          <a:p>
            <a:r>
              <a:rPr lang="en-US" sz="3600" dirty="0" smtClean="0">
                <a:solidFill>
                  <a:schemeClr val="bg1"/>
                </a:solidFill>
              </a:rPr>
              <a:t>What is Digital Equity?</a:t>
            </a:r>
            <a:br>
              <a:rPr lang="en-US" sz="3600" dirty="0" smtClean="0">
                <a:solidFill>
                  <a:schemeClr val="bg1"/>
                </a:solidFill>
              </a:rPr>
            </a:br>
            <a:r>
              <a:rPr lang="en-US" sz="3600" dirty="0" smtClean="0">
                <a:solidFill>
                  <a:schemeClr val="bg1"/>
                </a:solidFill>
              </a:rPr>
              <a:t>How Does Transportation</a:t>
            </a:r>
            <a:br>
              <a:rPr lang="en-US" sz="3600" dirty="0" smtClean="0">
                <a:solidFill>
                  <a:schemeClr val="bg1"/>
                </a:solidFill>
              </a:rPr>
            </a:br>
            <a:r>
              <a:rPr lang="en-US" sz="3600" dirty="0" smtClean="0">
                <a:solidFill>
                  <a:schemeClr val="bg1"/>
                </a:solidFill>
              </a:rPr>
              <a:t>Affect the Cycle?</a:t>
            </a:r>
            <a:endParaRPr lang="en-US" sz="3600" dirty="0">
              <a:solidFill>
                <a:schemeClr val="bg1"/>
              </a:solidFill>
            </a:endParaRPr>
          </a:p>
        </p:txBody>
      </p:sp>
      <p:sp>
        <p:nvSpPr>
          <p:cNvPr id="3" name="Content Placeholder 2"/>
          <p:cNvSpPr>
            <a:spLocks noGrp="1"/>
          </p:cNvSpPr>
          <p:nvPr>
            <p:ph idx="1"/>
          </p:nvPr>
        </p:nvSpPr>
        <p:spPr>
          <a:xfrm>
            <a:off x="0" y="1727367"/>
            <a:ext cx="9067800" cy="5021997"/>
          </a:xfrm>
        </p:spPr>
        <p:txBody>
          <a:bodyPr/>
          <a:lstStyle/>
          <a:p>
            <a:pPr marL="457200" lvl="1" indent="0" algn="ctr">
              <a:buNone/>
            </a:pPr>
            <a:r>
              <a:rPr lang="en-US" sz="2400" dirty="0" smtClean="0">
                <a:solidFill>
                  <a:schemeClr val="bg1"/>
                </a:solidFill>
              </a:rPr>
              <a:t>“</a:t>
            </a:r>
            <a:r>
              <a:rPr lang="en-US" sz="2400" dirty="0" smtClean="0">
                <a:solidFill>
                  <a:schemeClr val="bg1"/>
                </a:solidFill>
              </a:rPr>
              <a:t>The condition in which all individuals and communities have the information technology capacity needed for full participation in our society, democracy, and economy.”</a:t>
            </a:r>
            <a:br>
              <a:rPr lang="en-US" sz="2400" dirty="0" smtClean="0">
                <a:solidFill>
                  <a:schemeClr val="bg1"/>
                </a:solidFill>
              </a:rPr>
            </a:br>
            <a:endParaRPr lang="en-US" sz="1000" dirty="0" smtClean="0">
              <a:solidFill>
                <a:schemeClr val="bg1"/>
              </a:solidFill>
            </a:endParaRPr>
          </a:p>
          <a:p>
            <a:pPr marL="457200" lvl="1" indent="0" algn="ctr">
              <a:buNone/>
            </a:pPr>
            <a:r>
              <a:rPr lang="en-US" sz="2400" dirty="0" smtClean="0">
                <a:solidFill>
                  <a:schemeClr val="bg1"/>
                </a:solidFill>
              </a:rPr>
              <a:t>From the National Digital Inclusion Alliance (2022) </a:t>
            </a:r>
            <a:r>
              <a:rPr lang="en-US" sz="2400" dirty="0" smtClean="0">
                <a:solidFill>
                  <a:srgbClr val="FFFF00"/>
                </a:solidFill>
                <a:hlinkClick r:id="rId3"/>
              </a:rPr>
              <a:t>https://</a:t>
            </a:r>
            <a:r>
              <a:rPr lang="en-US" sz="2400" dirty="0" smtClean="0">
                <a:solidFill>
                  <a:srgbClr val="FFFF00"/>
                </a:solidFill>
                <a:hlinkClick r:id="rId3"/>
              </a:rPr>
              <a:t>www.digitalinclusion.org/definitions</a:t>
            </a:r>
            <a:r>
              <a:rPr lang="en-US" sz="2400" dirty="0" smtClean="0">
                <a:solidFill>
                  <a:srgbClr val="FFFF00"/>
                </a:solidFill>
              </a:rPr>
              <a:t/>
            </a:r>
            <a:br>
              <a:rPr lang="en-US" sz="2400" dirty="0" smtClean="0">
                <a:solidFill>
                  <a:srgbClr val="FFFF00"/>
                </a:solidFill>
              </a:rPr>
            </a:br>
            <a:endParaRPr lang="en-US" sz="1800" dirty="0" smtClean="0">
              <a:solidFill>
                <a:schemeClr val="bg1"/>
              </a:solidFill>
            </a:endParaRPr>
          </a:p>
          <a:p>
            <a:pPr marL="457200" lvl="1" indent="0">
              <a:buNone/>
            </a:pPr>
            <a:r>
              <a:rPr lang="en-US" sz="2200" dirty="0" smtClean="0">
                <a:solidFill>
                  <a:schemeClr val="bg1"/>
                </a:solidFill>
              </a:rPr>
              <a:t>Imagine a World Without Access to Highways or Transportation.  </a:t>
            </a:r>
          </a:p>
          <a:p>
            <a:pPr lvl="1"/>
            <a:r>
              <a:rPr lang="en-US" sz="2200" dirty="0" smtClean="0">
                <a:solidFill>
                  <a:schemeClr val="bg1"/>
                </a:solidFill>
              </a:rPr>
              <a:t>Today, participation in society involves an interplay between physical mobility and information access.  </a:t>
            </a:r>
          </a:p>
          <a:p>
            <a:pPr lvl="1"/>
            <a:r>
              <a:rPr lang="en-US" sz="2200" dirty="0" smtClean="0">
                <a:solidFill>
                  <a:schemeClr val="bg1"/>
                </a:solidFill>
              </a:rPr>
              <a:t>Much of the use of traditional roads and high ways has been replaced with access through the “Information Super Highway.”  </a:t>
            </a:r>
          </a:p>
          <a:p>
            <a:pPr lvl="1"/>
            <a:r>
              <a:rPr lang="en-US" sz="2200" dirty="0" smtClean="0">
                <a:solidFill>
                  <a:schemeClr val="bg1"/>
                </a:solidFill>
              </a:rPr>
              <a:t>Many goods and services that were only available if you left your home are only now accessible through the Internet.</a:t>
            </a:r>
          </a:p>
          <a:p>
            <a:pPr marL="457200" lvl="1" indent="0">
              <a:buNone/>
            </a:pPr>
            <a:endParaRPr lang="en-US" sz="2200" b="1" dirty="0" smtClean="0">
              <a:solidFill>
                <a:schemeClr val="bg1"/>
              </a:solidFill>
            </a:endParaRPr>
          </a:p>
        </p:txBody>
      </p:sp>
    </p:spTree>
    <p:extLst>
      <p:ext uri="{BB962C8B-B14F-4D97-AF65-F5344CB8AC3E}">
        <p14:creationId xmlns:p14="http://schemas.microsoft.com/office/powerpoint/2010/main" val="2471613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20612" cy="1219200"/>
          </a:xfrm>
        </p:spPr>
        <p:txBody>
          <a:bodyPr/>
          <a:lstStyle/>
          <a:p>
            <a:r>
              <a:rPr lang="en-US" sz="3600" dirty="0" smtClean="0">
                <a:solidFill>
                  <a:schemeClr val="bg1"/>
                </a:solidFill>
              </a:rPr>
              <a:t>How Have Transportation and Digital Technology Combined in Our Society</a:t>
            </a:r>
            <a:endParaRPr lang="en-US" sz="3600" dirty="0">
              <a:solidFill>
                <a:schemeClr val="bg1"/>
              </a:solidFill>
            </a:endParaRPr>
          </a:p>
        </p:txBody>
      </p:sp>
      <p:sp>
        <p:nvSpPr>
          <p:cNvPr id="3" name="Content Placeholder 2"/>
          <p:cNvSpPr>
            <a:spLocks noGrp="1"/>
          </p:cNvSpPr>
          <p:nvPr>
            <p:ph idx="1"/>
          </p:nvPr>
        </p:nvSpPr>
        <p:spPr>
          <a:xfrm>
            <a:off x="0" y="1219200"/>
            <a:ext cx="9120612" cy="4572000"/>
          </a:xfrm>
        </p:spPr>
        <p:txBody>
          <a:bodyPr/>
          <a:lstStyle/>
          <a:p>
            <a:pPr marL="457200" lvl="1" indent="0" algn="ctr">
              <a:buNone/>
            </a:pPr>
            <a:endParaRPr lang="en-US" sz="2400" dirty="0" smtClean="0">
              <a:solidFill>
                <a:schemeClr val="bg1"/>
              </a:solidFill>
            </a:endParaRPr>
          </a:p>
          <a:p>
            <a:pPr marL="457200" lvl="1" indent="0">
              <a:buNone/>
            </a:pPr>
            <a:endParaRPr lang="en-US" sz="1100" dirty="0" smtClean="0">
              <a:solidFill>
                <a:schemeClr val="bg1"/>
              </a:solidFill>
            </a:endParaRPr>
          </a:p>
          <a:p>
            <a:pPr marL="457200" lvl="1" indent="0">
              <a:buNone/>
            </a:pPr>
            <a:r>
              <a:rPr lang="en-US" sz="2000" b="1" dirty="0">
                <a:solidFill>
                  <a:schemeClr val="bg1"/>
                </a:solidFill>
              </a:rPr>
              <a:t>As Transportation </a:t>
            </a:r>
            <a:r>
              <a:rPr lang="en-US" sz="2000" b="1" dirty="0" smtClean="0">
                <a:solidFill>
                  <a:schemeClr val="bg1"/>
                </a:solidFill>
              </a:rPr>
              <a:t>evolved</a:t>
            </a:r>
            <a:r>
              <a:rPr lang="en-US" sz="2000" b="1" dirty="0">
                <a:solidFill>
                  <a:schemeClr val="bg1"/>
                </a:solidFill>
              </a:rPr>
              <a:t>, </a:t>
            </a:r>
            <a:r>
              <a:rPr lang="en-US" sz="2000" b="1" dirty="0" smtClean="0">
                <a:solidFill>
                  <a:schemeClr val="bg1"/>
                </a:solidFill>
              </a:rPr>
              <a:t>society and people </a:t>
            </a:r>
            <a:r>
              <a:rPr lang="en-US" sz="2000" b="1" dirty="0">
                <a:solidFill>
                  <a:schemeClr val="bg1"/>
                </a:solidFill>
              </a:rPr>
              <a:t>have become more mobile.  The disabled have not been </a:t>
            </a:r>
            <a:r>
              <a:rPr lang="en-US" sz="2000" b="1" dirty="0" smtClean="0">
                <a:solidFill>
                  <a:schemeClr val="bg1"/>
                </a:solidFill>
              </a:rPr>
              <a:t>able participate </a:t>
            </a:r>
            <a:r>
              <a:rPr lang="en-US" sz="2000" b="1" dirty="0">
                <a:solidFill>
                  <a:schemeClr val="bg1"/>
                </a:solidFill>
              </a:rPr>
              <a:t>in </a:t>
            </a:r>
            <a:r>
              <a:rPr lang="en-US" sz="2000" b="1" dirty="0" smtClean="0">
                <a:solidFill>
                  <a:schemeClr val="bg1"/>
                </a:solidFill>
              </a:rPr>
              <a:t>this.  For decades, </a:t>
            </a:r>
            <a:r>
              <a:rPr lang="en-US" sz="2000" b="1" dirty="0">
                <a:solidFill>
                  <a:schemeClr val="bg1"/>
                </a:solidFill>
              </a:rPr>
              <a:t>public </a:t>
            </a:r>
            <a:r>
              <a:rPr lang="en-US" sz="2000" b="1" dirty="0" smtClean="0">
                <a:solidFill>
                  <a:schemeClr val="bg1"/>
                </a:solidFill>
              </a:rPr>
              <a:t>transportation was not accessible to people using wheelchairs.  Accessible vehicles have only been available for the past 40 years.</a:t>
            </a:r>
            <a:endParaRPr lang="en-US" sz="2000" b="1" dirty="0">
              <a:solidFill>
                <a:schemeClr val="bg1"/>
              </a:solidFill>
            </a:endParaRPr>
          </a:p>
          <a:p>
            <a:pPr marL="457200" lvl="1" indent="0">
              <a:buNone/>
            </a:pPr>
            <a:endParaRPr lang="en-US" sz="2000" b="1" dirty="0">
              <a:solidFill>
                <a:schemeClr val="bg1"/>
              </a:solidFill>
            </a:endParaRPr>
          </a:p>
          <a:p>
            <a:pPr marL="457200" lvl="1" indent="0">
              <a:buNone/>
            </a:pPr>
            <a:r>
              <a:rPr lang="en-US" sz="2000" b="1" dirty="0">
                <a:solidFill>
                  <a:schemeClr val="bg1"/>
                </a:solidFill>
              </a:rPr>
              <a:t>As technology has evolved, assistive technology has followed, providing </a:t>
            </a:r>
            <a:r>
              <a:rPr lang="en-US" sz="2000" b="1" dirty="0" smtClean="0">
                <a:solidFill>
                  <a:schemeClr val="bg1"/>
                </a:solidFill>
              </a:rPr>
              <a:t>access by overcoming the functional limitations of disabled persons.</a:t>
            </a:r>
            <a:r>
              <a:rPr lang="en-US" sz="2000" dirty="0" smtClean="0">
                <a:solidFill>
                  <a:schemeClr val="bg1"/>
                </a:solidFill>
              </a:rPr>
              <a:t/>
            </a:r>
            <a:br>
              <a:rPr lang="en-US" sz="2000" dirty="0" smtClean="0">
                <a:solidFill>
                  <a:schemeClr val="bg1"/>
                </a:solidFill>
              </a:rPr>
            </a:br>
            <a:endParaRPr lang="en-US" sz="2000" dirty="0">
              <a:solidFill>
                <a:schemeClr val="bg1"/>
              </a:solidFill>
            </a:endParaRPr>
          </a:p>
          <a:p>
            <a:pPr marL="457200" lvl="1" indent="0" algn="ctr">
              <a:buNone/>
            </a:pPr>
            <a:r>
              <a:rPr lang="en-US" sz="2000" b="1" dirty="0" smtClean="0">
                <a:solidFill>
                  <a:schemeClr val="bg1"/>
                </a:solidFill>
              </a:rPr>
              <a:t>IN TODAY’S MOBILE SOCIETY,</a:t>
            </a:r>
          </a:p>
          <a:p>
            <a:pPr marL="457200" lvl="1" indent="0" algn="ctr">
              <a:buNone/>
            </a:pPr>
            <a:r>
              <a:rPr lang="en-US" sz="2000" b="1" dirty="0" smtClean="0">
                <a:solidFill>
                  <a:schemeClr val="bg1"/>
                </a:solidFill>
              </a:rPr>
              <a:t>TRANSPORTATION AND TECHNOLOGY ACCESS ARE ESSENTIAL</a:t>
            </a:r>
          </a:p>
        </p:txBody>
      </p:sp>
    </p:spTree>
    <p:extLst>
      <p:ext uri="{BB962C8B-B14F-4D97-AF65-F5344CB8AC3E}">
        <p14:creationId xmlns:p14="http://schemas.microsoft.com/office/powerpoint/2010/main" val="1196282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274638"/>
            <a:ext cx="9067800" cy="1554162"/>
          </a:xfrm>
        </p:spPr>
        <p:txBody>
          <a:bodyPr/>
          <a:lstStyle/>
          <a:p>
            <a:r>
              <a:rPr lang="en-US" altLang="en-US" sz="4000" dirty="0">
                <a:solidFill>
                  <a:schemeClr val="bg1"/>
                </a:solidFill>
              </a:rPr>
              <a:t>Why Does Transportation Technology Need </a:t>
            </a:r>
            <a:r>
              <a:rPr lang="en-US" altLang="en-US" sz="4000" dirty="0" smtClean="0">
                <a:solidFill>
                  <a:schemeClr val="bg1"/>
                </a:solidFill>
              </a:rPr>
              <a:t>to </a:t>
            </a:r>
            <a:r>
              <a:rPr lang="en-US" altLang="en-US" sz="4000" dirty="0">
                <a:solidFill>
                  <a:schemeClr val="bg1"/>
                </a:solidFill>
              </a:rPr>
              <a:t>Promote Independence</a:t>
            </a:r>
            <a:r>
              <a:rPr lang="en-US" altLang="en-US" sz="4000" dirty="0" smtClean="0">
                <a:solidFill>
                  <a:schemeClr val="bg1"/>
                </a:solidFill>
              </a:rPr>
              <a:t/>
            </a:r>
            <a:br>
              <a:rPr lang="en-US" altLang="en-US" sz="4000" dirty="0" smtClean="0">
                <a:solidFill>
                  <a:schemeClr val="bg1"/>
                </a:solidFill>
              </a:rPr>
            </a:br>
            <a:endParaRPr lang="en-US" altLang="en-US" sz="4000" dirty="0">
              <a:solidFill>
                <a:schemeClr val="bg1"/>
              </a:solidFill>
            </a:endParaRPr>
          </a:p>
        </p:txBody>
      </p:sp>
      <p:sp>
        <p:nvSpPr>
          <p:cNvPr id="33795" name="Rectangle 3"/>
          <p:cNvSpPr>
            <a:spLocks noGrp="1" noChangeArrowheads="1"/>
          </p:cNvSpPr>
          <p:nvPr>
            <p:ph type="body" idx="1"/>
          </p:nvPr>
        </p:nvSpPr>
        <p:spPr>
          <a:xfrm>
            <a:off x="152400" y="1951037"/>
            <a:ext cx="8915400" cy="4525963"/>
          </a:xfrm>
        </p:spPr>
        <p:txBody>
          <a:bodyPr/>
          <a:lstStyle/>
          <a:p>
            <a:pPr>
              <a:lnSpc>
                <a:spcPct val="80000"/>
              </a:lnSpc>
            </a:pPr>
            <a:r>
              <a:rPr lang="en-US" altLang="en-US" sz="2800" dirty="0" smtClean="0">
                <a:solidFill>
                  <a:schemeClr val="bg1"/>
                </a:solidFill>
              </a:rPr>
              <a:t>Children converting their interests, through education, into a career goal of their choice.</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a:lnSpc>
                <a:spcPct val="80000"/>
              </a:lnSpc>
            </a:pPr>
            <a:r>
              <a:rPr lang="en-US" altLang="en-US" sz="2800" dirty="0" smtClean="0">
                <a:solidFill>
                  <a:schemeClr val="bg1"/>
                </a:solidFill>
              </a:rPr>
              <a:t>People participating fully in society in a manner of their own choosing.</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a:lnSpc>
                <a:spcPct val="80000"/>
              </a:lnSpc>
            </a:pPr>
            <a:r>
              <a:rPr lang="en-US" altLang="en-US" sz="2800" dirty="0" smtClean="0">
                <a:solidFill>
                  <a:schemeClr val="bg1"/>
                </a:solidFill>
              </a:rPr>
              <a:t>People engaged in their children’s schools, local libraries, and other community activities.</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a:lnSpc>
                <a:spcPct val="80000"/>
              </a:lnSpc>
            </a:pPr>
            <a:r>
              <a:rPr lang="en-US" altLang="en-US" sz="2800" dirty="0" smtClean="0">
                <a:solidFill>
                  <a:schemeClr val="bg1"/>
                </a:solidFill>
              </a:rPr>
              <a:t>People who are engaged in life, participating in society, and making a contribution to them.</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p:txBody>
      </p:sp>
    </p:spTree>
    <p:extLst>
      <p:ext uri="{BB962C8B-B14F-4D97-AF65-F5344CB8AC3E}">
        <p14:creationId xmlns:p14="http://schemas.microsoft.com/office/powerpoint/2010/main" val="3181716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46036"/>
            <a:ext cx="8991600" cy="1874836"/>
          </a:xfrm>
        </p:spPr>
        <p:txBody>
          <a:bodyPr/>
          <a:lstStyle/>
          <a:p>
            <a:r>
              <a:rPr lang="en-US" altLang="en-US" sz="3600" dirty="0" smtClean="0">
                <a:solidFill>
                  <a:schemeClr val="bg1"/>
                </a:solidFill>
              </a:rPr>
              <a:t>Transportation &amp; IT Play Integral Roles to Enable  Disabled People to</a:t>
            </a:r>
            <a:br>
              <a:rPr lang="en-US" altLang="en-US" sz="3600" dirty="0" smtClean="0">
                <a:solidFill>
                  <a:schemeClr val="bg1"/>
                </a:solidFill>
              </a:rPr>
            </a:br>
            <a:r>
              <a:rPr lang="en-US" altLang="en-US" sz="3600" dirty="0" smtClean="0">
                <a:solidFill>
                  <a:schemeClr val="bg1"/>
                </a:solidFill>
              </a:rPr>
              <a:t>Escape the Cycle</a:t>
            </a:r>
            <a:endParaRPr lang="en-US" altLang="en-US" sz="3600" dirty="0">
              <a:solidFill>
                <a:schemeClr val="bg1"/>
              </a:solidFill>
            </a:endParaRPr>
          </a:p>
        </p:txBody>
      </p:sp>
      <p:sp>
        <p:nvSpPr>
          <p:cNvPr id="33795" name="Rectangle 3"/>
          <p:cNvSpPr>
            <a:spLocks noGrp="1" noChangeArrowheads="1"/>
          </p:cNvSpPr>
          <p:nvPr>
            <p:ph type="body" idx="1"/>
          </p:nvPr>
        </p:nvSpPr>
        <p:spPr>
          <a:xfrm>
            <a:off x="381000" y="2133600"/>
            <a:ext cx="8382000" cy="4525963"/>
          </a:xfrm>
        </p:spPr>
        <p:txBody>
          <a:bodyPr/>
          <a:lstStyle/>
          <a:p>
            <a:pPr marL="0" indent="0">
              <a:lnSpc>
                <a:spcPct val="80000"/>
              </a:lnSpc>
              <a:buNone/>
            </a:pPr>
            <a:r>
              <a:rPr lang="en-US" altLang="en-US" sz="2400" dirty="0" smtClean="0">
                <a:solidFill>
                  <a:schemeClr val="bg1"/>
                </a:solidFill>
              </a:rPr>
              <a:t>There are Four Opportunities for IT to Help Disabled People Cross the Digital Divide:</a:t>
            </a:r>
          </a:p>
          <a:p>
            <a:pPr marL="0" indent="0">
              <a:lnSpc>
                <a:spcPct val="80000"/>
              </a:lnSpc>
              <a:buNone/>
            </a:pPr>
            <a:endParaRPr lang="en-US" altLang="en-US" sz="2400" dirty="0">
              <a:solidFill>
                <a:schemeClr val="bg1"/>
              </a:solidFill>
            </a:endParaRPr>
          </a:p>
          <a:p>
            <a:pPr marL="0" indent="0">
              <a:lnSpc>
                <a:spcPct val="80000"/>
              </a:lnSpc>
              <a:buNone/>
            </a:pPr>
            <a:r>
              <a:rPr lang="en-US" altLang="en-US" sz="2400" u="sng" dirty="0" smtClean="0">
                <a:solidFill>
                  <a:schemeClr val="bg1"/>
                </a:solidFill>
              </a:rPr>
              <a:t>Direct Effects:</a:t>
            </a:r>
          </a:p>
          <a:p>
            <a:pPr>
              <a:lnSpc>
                <a:spcPct val="80000"/>
              </a:lnSpc>
            </a:pPr>
            <a:r>
              <a:rPr lang="en-US" altLang="en-US" sz="2400" dirty="0" smtClean="0">
                <a:solidFill>
                  <a:schemeClr val="bg1"/>
                </a:solidFill>
              </a:rPr>
              <a:t>Provide Resources (Hardware, Software, Training) to Increase Societal Access</a:t>
            </a:r>
          </a:p>
          <a:p>
            <a:pPr>
              <a:lnSpc>
                <a:spcPct val="80000"/>
              </a:lnSpc>
            </a:pPr>
            <a:r>
              <a:rPr lang="en-US" altLang="en-US" sz="2400" dirty="0" smtClean="0">
                <a:solidFill>
                  <a:schemeClr val="bg1"/>
                </a:solidFill>
              </a:rPr>
              <a:t>Increase Participation Through Accessible Technology</a:t>
            </a:r>
          </a:p>
          <a:p>
            <a:pPr>
              <a:lnSpc>
                <a:spcPct val="80000"/>
              </a:lnSpc>
            </a:pPr>
            <a:r>
              <a:rPr lang="en-US" altLang="en-US" sz="2400" dirty="0" smtClean="0">
                <a:solidFill>
                  <a:schemeClr val="bg1"/>
                </a:solidFill>
              </a:rPr>
              <a:t>Decrease Categorical Inequities through Increased Access</a:t>
            </a:r>
            <a:br>
              <a:rPr lang="en-US" altLang="en-US" sz="2400" dirty="0" smtClean="0">
                <a:solidFill>
                  <a:schemeClr val="bg1"/>
                </a:solidFill>
              </a:rPr>
            </a:br>
            <a:endParaRPr lang="en-US" altLang="en-US" sz="2400" dirty="0" smtClean="0">
              <a:solidFill>
                <a:schemeClr val="bg1"/>
              </a:solidFill>
            </a:endParaRPr>
          </a:p>
          <a:p>
            <a:pPr marL="0" indent="0">
              <a:lnSpc>
                <a:spcPct val="80000"/>
              </a:lnSpc>
              <a:buNone/>
            </a:pPr>
            <a:r>
              <a:rPr lang="en-US" altLang="en-US" sz="2400" u="sng" dirty="0" smtClean="0">
                <a:solidFill>
                  <a:schemeClr val="bg1"/>
                </a:solidFill>
              </a:rPr>
              <a:t>Indirect Effects</a:t>
            </a:r>
            <a:r>
              <a:rPr lang="en-US" altLang="en-US" sz="2400" dirty="0" smtClean="0">
                <a:solidFill>
                  <a:schemeClr val="bg1"/>
                </a:solidFill>
              </a:rPr>
              <a:t>:</a:t>
            </a:r>
            <a:endParaRPr lang="en-US" altLang="en-US" sz="2400" dirty="0">
              <a:solidFill>
                <a:schemeClr val="bg1"/>
              </a:solidFill>
            </a:endParaRPr>
          </a:p>
          <a:p>
            <a:pPr>
              <a:lnSpc>
                <a:spcPct val="80000"/>
              </a:lnSpc>
            </a:pPr>
            <a:r>
              <a:rPr lang="en-US" altLang="en-US" sz="2400" dirty="0">
                <a:solidFill>
                  <a:schemeClr val="bg1"/>
                </a:solidFill>
              </a:rPr>
              <a:t>Access to Disability </a:t>
            </a:r>
            <a:r>
              <a:rPr lang="en-US" altLang="en-US" sz="2400" dirty="0" smtClean="0">
                <a:solidFill>
                  <a:schemeClr val="bg1"/>
                </a:solidFill>
              </a:rPr>
              <a:t>Resources (Agencies, Programs, and Community Resources) </a:t>
            </a:r>
            <a:endParaRPr lang="en-US" altLang="en-US" sz="2400" dirty="0">
              <a:solidFill>
                <a:schemeClr val="bg1"/>
              </a:solidFill>
            </a:endParaRPr>
          </a:p>
        </p:txBody>
      </p:sp>
    </p:spTree>
    <p:extLst>
      <p:ext uri="{BB962C8B-B14F-4D97-AF65-F5344CB8AC3E}">
        <p14:creationId xmlns:p14="http://schemas.microsoft.com/office/powerpoint/2010/main" val="17852006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792162"/>
          </a:xfrm>
        </p:spPr>
        <p:txBody>
          <a:bodyPr/>
          <a:lstStyle/>
          <a:p>
            <a:r>
              <a:rPr lang="en-US" sz="3200" dirty="0" smtClean="0">
                <a:solidFill>
                  <a:schemeClr val="bg1"/>
                </a:solidFill>
              </a:rPr>
              <a:t>Fundamental Concepts of Digital Equity Related to Persons with Disabilities</a:t>
            </a:r>
            <a:r>
              <a:rPr lang="en-US" sz="3200" dirty="0">
                <a:solidFill>
                  <a:schemeClr val="bg1"/>
                </a:solidFill>
              </a:rPr>
              <a:t/>
            </a:r>
            <a:br>
              <a:rPr lang="en-US" sz="3200" dirty="0">
                <a:solidFill>
                  <a:schemeClr val="bg1"/>
                </a:solidFill>
              </a:rPr>
            </a:br>
            <a:endParaRPr lang="en-US" sz="3200" dirty="0">
              <a:solidFill>
                <a:schemeClr val="bg1"/>
              </a:solidFill>
            </a:endParaRPr>
          </a:p>
        </p:txBody>
      </p:sp>
      <p:sp>
        <p:nvSpPr>
          <p:cNvPr id="3" name="Content Placeholder 2"/>
          <p:cNvSpPr>
            <a:spLocks noGrp="1"/>
          </p:cNvSpPr>
          <p:nvPr>
            <p:ph idx="1"/>
          </p:nvPr>
        </p:nvSpPr>
        <p:spPr>
          <a:xfrm>
            <a:off x="228600" y="1371600"/>
            <a:ext cx="8582025" cy="5334000"/>
          </a:xfrm>
        </p:spPr>
        <p:txBody>
          <a:bodyPr/>
          <a:lstStyle/>
          <a:p>
            <a:pPr marL="0" indent="0">
              <a:buNone/>
            </a:pPr>
            <a:r>
              <a:rPr lang="en-US" sz="2800" dirty="0" smtClean="0">
                <a:solidFill>
                  <a:schemeClr val="bg1"/>
                </a:solidFill>
              </a:rPr>
              <a:t>People with disabilities:</a:t>
            </a:r>
          </a:p>
          <a:p>
            <a:r>
              <a:rPr lang="en-US" sz="2800" dirty="0" smtClean="0">
                <a:solidFill>
                  <a:schemeClr val="bg1"/>
                </a:solidFill>
              </a:rPr>
              <a:t>Need the same access to connectivity, economic, social, and transportation services afforded the general public</a:t>
            </a:r>
            <a:br>
              <a:rPr lang="en-US" sz="2800" dirty="0" smtClean="0">
                <a:solidFill>
                  <a:schemeClr val="bg1"/>
                </a:solidFill>
              </a:rPr>
            </a:br>
            <a:endParaRPr lang="en-US" sz="2800" dirty="0" smtClean="0">
              <a:solidFill>
                <a:schemeClr val="bg1"/>
              </a:solidFill>
            </a:endParaRPr>
          </a:p>
          <a:p>
            <a:r>
              <a:rPr lang="en-US" sz="2800" dirty="0" smtClean="0">
                <a:solidFill>
                  <a:schemeClr val="bg1"/>
                </a:solidFill>
              </a:rPr>
              <a:t>Have </a:t>
            </a:r>
            <a:r>
              <a:rPr lang="en-US" sz="2800" dirty="0">
                <a:solidFill>
                  <a:schemeClr val="bg1"/>
                </a:solidFill>
              </a:rPr>
              <a:t>the same </a:t>
            </a:r>
            <a:r>
              <a:rPr lang="en-US" sz="2800" dirty="0" smtClean="0">
                <a:solidFill>
                  <a:schemeClr val="bg1"/>
                </a:solidFill>
              </a:rPr>
              <a:t>need to access goods and services in an increasingly digital society </a:t>
            </a:r>
            <a:br>
              <a:rPr lang="en-US" sz="2800" dirty="0" smtClean="0">
                <a:solidFill>
                  <a:schemeClr val="bg1"/>
                </a:solidFill>
              </a:rPr>
            </a:br>
            <a:endParaRPr lang="en-US" sz="1600" dirty="0" smtClean="0">
              <a:solidFill>
                <a:schemeClr val="bg1"/>
              </a:solidFill>
            </a:endParaRPr>
          </a:p>
          <a:p>
            <a:pPr marL="0" indent="0" algn="ctr">
              <a:buNone/>
            </a:pPr>
            <a:r>
              <a:rPr lang="en-US" sz="2800" b="1" u="sng" dirty="0" smtClean="0">
                <a:solidFill>
                  <a:schemeClr val="bg1"/>
                </a:solidFill>
              </a:rPr>
              <a:t>However</a:t>
            </a:r>
            <a:r>
              <a:rPr lang="en-US" sz="2800" dirty="0" smtClean="0">
                <a:solidFill>
                  <a:schemeClr val="bg1"/>
                </a:solidFill>
              </a:rPr>
              <a:t>, people </a:t>
            </a:r>
            <a:r>
              <a:rPr lang="en-US" sz="2800" dirty="0">
                <a:solidFill>
                  <a:schemeClr val="bg1"/>
                </a:solidFill>
              </a:rPr>
              <a:t>with </a:t>
            </a:r>
            <a:r>
              <a:rPr lang="en-US" sz="2800" dirty="0" smtClean="0">
                <a:solidFill>
                  <a:schemeClr val="bg1"/>
                </a:solidFill>
              </a:rPr>
              <a:t>disabilities must bridge the “Technology Gap.”  This requires Assistive Technology (AT) to use broadband services.</a:t>
            </a:r>
            <a:endParaRPr lang="en-US" sz="2800" dirty="0">
              <a:solidFill>
                <a:schemeClr val="bg1"/>
              </a:solidFill>
            </a:endParaRPr>
          </a:p>
        </p:txBody>
      </p:sp>
    </p:spTree>
    <p:extLst>
      <p:ext uri="{BB962C8B-B14F-4D97-AF65-F5344CB8AC3E}">
        <p14:creationId xmlns:p14="http://schemas.microsoft.com/office/powerpoint/2010/main" val="698610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304800"/>
            <a:ext cx="8229600" cy="1143000"/>
          </a:xfrm>
        </p:spPr>
        <p:txBody>
          <a:bodyPr/>
          <a:lstStyle/>
          <a:p>
            <a:r>
              <a:rPr lang="en-US" altLang="en-US" sz="3200" b="1" dirty="0">
                <a:solidFill>
                  <a:schemeClr val="bg1"/>
                </a:solidFill>
              </a:rPr>
              <a:t>Topics in this </a:t>
            </a:r>
            <a:r>
              <a:rPr lang="en-US" altLang="en-US" sz="3200" b="1" dirty="0" smtClean="0">
                <a:solidFill>
                  <a:schemeClr val="bg1"/>
                </a:solidFill>
              </a:rPr>
              <a:t>Presentation</a:t>
            </a:r>
            <a:endParaRPr lang="en-US" altLang="en-US" sz="3200" b="1" dirty="0">
              <a:solidFill>
                <a:schemeClr val="bg1"/>
              </a:solidFill>
            </a:endParaRPr>
          </a:p>
        </p:txBody>
      </p:sp>
      <p:sp>
        <p:nvSpPr>
          <p:cNvPr id="33795" name="Rectangle 3"/>
          <p:cNvSpPr>
            <a:spLocks noGrp="1" noChangeArrowheads="1"/>
          </p:cNvSpPr>
          <p:nvPr>
            <p:ph type="body" idx="1"/>
          </p:nvPr>
        </p:nvSpPr>
        <p:spPr>
          <a:xfrm>
            <a:off x="762000" y="2408237"/>
            <a:ext cx="7848600" cy="4297363"/>
          </a:xfrm>
        </p:spPr>
        <p:txBody>
          <a:bodyPr/>
          <a:lstStyle/>
          <a:p>
            <a:pPr marL="400050" lvl="1" indent="0">
              <a:lnSpc>
                <a:spcPct val="80000"/>
              </a:lnSpc>
              <a:buNone/>
            </a:pPr>
            <a:r>
              <a:rPr lang="en-US" altLang="en-US" sz="2400" dirty="0" smtClean="0">
                <a:solidFill>
                  <a:schemeClr val="bg1"/>
                </a:solidFill>
              </a:rPr>
              <a:t>The Cycle of Digital Access and Social Inequity</a:t>
            </a:r>
          </a:p>
          <a:p>
            <a:pPr marL="400050" lvl="1" indent="0">
              <a:lnSpc>
                <a:spcPct val="80000"/>
              </a:lnSpc>
              <a:buNone/>
            </a:pPr>
            <a:endParaRPr lang="en-US" altLang="en-US" sz="2400" i="1" dirty="0">
              <a:solidFill>
                <a:schemeClr val="bg1"/>
              </a:solidFill>
            </a:endParaRPr>
          </a:p>
          <a:p>
            <a:pPr marL="400050" lvl="1" indent="0">
              <a:lnSpc>
                <a:spcPct val="80000"/>
              </a:lnSpc>
              <a:buNone/>
            </a:pPr>
            <a:r>
              <a:rPr lang="en-US" altLang="en-US" sz="2400" dirty="0">
                <a:solidFill>
                  <a:schemeClr val="bg1"/>
                </a:solidFill>
              </a:rPr>
              <a:t>The </a:t>
            </a:r>
            <a:r>
              <a:rPr lang="en-US" altLang="en-US" sz="2400" dirty="0" smtClean="0">
                <a:solidFill>
                  <a:schemeClr val="bg1"/>
                </a:solidFill>
              </a:rPr>
              <a:t>interrelationship </a:t>
            </a:r>
            <a:r>
              <a:rPr lang="en-US" altLang="en-US" sz="2400" dirty="0">
                <a:solidFill>
                  <a:schemeClr val="bg1"/>
                </a:solidFill>
              </a:rPr>
              <a:t>between Information Technology and Social Equity</a:t>
            </a:r>
          </a:p>
          <a:p>
            <a:pPr marL="400050" lvl="1" indent="0">
              <a:lnSpc>
                <a:spcPct val="80000"/>
              </a:lnSpc>
              <a:buNone/>
            </a:pPr>
            <a:endParaRPr lang="en-US" altLang="en-US" sz="2400" dirty="0">
              <a:solidFill>
                <a:schemeClr val="bg1"/>
              </a:solidFill>
            </a:endParaRPr>
          </a:p>
          <a:p>
            <a:pPr marL="400050" lvl="1" indent="0">
              <a:lnSpc>
                <a:spcPct val="80000"/>
              </a:lnSpc>
              <a:buNone/>
            </a:pPr>
            <a:r>
              <a:rPr lang="en-US" altLang="en-US" sz="2400" dirty="0">
                <a:solidFill>
                  <a:schemeClr val="bg1"/>
                </a:solidFill>
              </a:rPr>
              <a:t>Functional Limitations </a:t>
            </a:r>
            <a:r>
              <a:rPr lang="en-US" altLang="en-US" sz="2400" dirty="0" smtClean="0">
                <a:solidFill>
                  <a:schemeClr val="bg1"/>
                </a:solidFill>
              </a:rPr>
              <a:t>and Digital Exclusion </a:t>
            </a:r>
          </a:p>
          <a:p>
            <a:pPr marL="400050" lvl="1" indent="0">
              <a:lnSpc>
                <a:spcPct val="80000"/>
              </a:lnSpc>
              <a:buNone/>
            </a:pPr>
            <a:endParaRPr lang="en-US" altLang="en-US" sz="2400" dirty="0">
              <a:solidFill>
                <a:schemeClr val="bg1"/>
              </a:solidFill>
            </a:endParaRPr>
          </a:p>
          <a:p>
            <a:pPr marL="400050" lvl="1" indent="0">
              <a:lnSpc>
                <a:spcPct val="80000"/>
              </a:lnSpc>
              <a:buNone/>
            </a:pPr>
            <a:r>
              <a:rPr lang="en-US" altLang="en-US" sz="2400" dirty="0" smtClean="0">
                <a:solidFill>
                  <a:schemeClr val="bg1"/>
                </a:solidFill>
              </a:rPr>
              <a:t>Equity and Inclusion Do Not Mean Opportunity and Engagement</a:t>
            </a:r>
            <a:br>
              <a:rPr lang="en-US" altLang="en-US" sz="2400" dirty="0" smtClean="0">
                <a:solidFill>
                  <a:schemeClr val="bg1"/>
                </a:solidFill>
              </a:rPr>
            </a:br>
            <a:endParaRPr lang="en-US" altLang="en-US" sz="2400" dirty="0" smtClean="0">
              <a:solidFill>
                <a:schemeClr val="bg1"/>
              </a:solidFill>
            </a:endParaRPr>
          </a:p>
          <a:p>
            <a:pPr marL="400050" lvl="1" indent="0">
              <a:lnSpc>
                <a:spcPct val="80000"/>
              </a:lnSpc>
              <a:buNone/>
            </a:pPr>
            <a:r>
              <a:rPr lang="en-US" altLang="en-US" sz="2400" dirty="0" smtClean="0">
                <a:solidFill>
                  <a:schemeClr val="bg1"/>
                </a:solidFill>
              </a:rPr>
              <a:t>How Digital Equity and Transportation Combine in Our Mobile Society</a:t>
            </a:r>
            <a:endParaRPr lang="en-US" altLang="en-US" sz="2400"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5D2BA-E1AB-4F90-D1BA-F8B2E0E53319}"/>
              </a:ext>
            </a:extLst>
          </p:cNvPr>
          <p:cNvSpPr>
            <a:spLocks noGrp="1"/>
          </p:cNvSpPr>
          <p:nvPr>
            <p:ph type="title"/>
          </p:nvPr>
        </p:nvSpPr>
        <p:spPr>
          <a:xfrm>
            <a:off x="152400" y="274638"/>
            <a:ext cx="8915400" cy="1706562"/>
          </a:xfrm>
        </p:spPr>
        <p:txBody>
          <a:bodyPr/>
          <a:lstStyle/>
          <a:p>
            <a:r>
              <a:rPr lang="en-US" sz="4000" dirty="0" smtClean="0">
                <a:solidFill>
                  <a:schemeClr val="bg1"/>
                </a:solidFill>
              </a:rPr>
              <a:t>All IT </a:t>
            </a:r>
            <a:r>
              <a:rPr lang="en-US" sz="4000" dirty="0">
                <a:solidFill>
                  <a:schemeClr val="bg1"/>
                </a:solidFill>
              </a:rPr>
              <a:t>&amp; </a:t>
            </a:r>
            <a:r>
              <a:rPr lang="en-US" sz="4000" dirty="0" smtClean="0">
                <a:solidFill>
                  <a:schemeClr val="bg1"/>
                </a:solidFill>
              </a:rPr>
              <a:t>Transportation Projects</a:t>
            </a:r>
            <a:br>
              <a:rPr lang="en-US" sz="4000" dirty="0" smtClean="0">
                <a:solidFill>
                  <a:schemeClr val="bg1"/>
                </a:solidFill>
              </a:rPr>
            </a:br>
            <a:r>
              <a:rPr lang="en-US" sz="4000" dirty="0" smtClean="0">
                <a:solidFill>
                  <a:schemeClr val="bg1"/>
                </a:solidFill>
              </a:rPr>
              <a:t>Should Incorporate</a:t>
            </a:r>
            <a:br>
              <a:rPr lang="en-US" sz="4000" dirty="0" smtClean="0">
                <a:solidFill>
                  <a:schemeClr val="bg1"/>
                </a:solidFill>
              </a:rPr>
            </a:br>
            <a:r>
              <a:rPr lang="en-US" sz="4000" dirty="0" smtClean="0">
                <a:solidFill>
                  <a:schemeClr val="bg1"/>
                </a:solidFill>
              </a:rPr>
              <a:t> </a:t>
            </a:r>
            <a:r>
              <a:rPr lang="en-US" sz="4000" dirty="0">
                <a:solidFill>
                  <a:schemeClr val="bg1"/>
                </a:solidFill>
              </a:rPr>
              <a:t>Universal Design Principles</a:t>
            </a:r>
          </a:p>
        </p:txBody>
      </p:sp>
      <p:sp>
        <p:nvSpPr>
          <p:cNvPr id="3" name="Content Placeholder 2">
            <a:extLst>
              <a:ext uri="{FF2B5EF4-FFF2-40B4-BE49-F238E27FC236}">
                <a16:creationId xmlns:a16="http://schemas.microsoft.com/office/drawing/2014/main" id="{0B07C494-9CC8-7935-D0F5-CCCBC542F2F0}"/>
              </a:ext>
            </a:extLst>
          </p:cNvPr>
          <p:cNvSpPr>
            <a:spLocks noGrp="1"/>
          </p:cNvSpPr>
          <p:nvPr>
            <p:ph idx="1"/>
          </p:nvPr>
        </p:nvSpPr>
        <p:spPr>
          <a:xfrm>
            <a:off x="457200" y="2209800"/>
            <a:ext cx="8458200" cy="4373562"/>
          </a:xfrm>
        </p:spPr>
        <p:txBody>
          <a:bodyPr/>
          <a:lstStyle/>
          <a:p>
            <a:r>
              <a:rPr lang="en-US" sz="3600" dirty="0">
                <a:solidFill>
                  <a:schemeClr val="bg1"/>
                </a:solidFill>
              </a:rPr>
              <a:t>Architect Ron Mace proposed the 7 Universal </a:t>
            </a:r>
            <a:r>
              <a:rPr lang="en-US" sz="3600" dirty="0" smtClean="0">
                <a:solidFill>
                  <a:schemeClr val="bg1"/>
                </a:solidFill>
              </a:rPr>
              <a:t>Design (UD) </a:t>
            </a:r>
            <a:r>
              <a:rPr lang="en-US" sz="3600" dirty="0">
                <a:solidFill>
                  <a:schemeClr val="bg1"/>
                </a:solidFill>
              </a:rPr>
              <a:t>Principles in the </a:t>
            </a:r>
            <a:r>
              <a:rPr lang="en-US" sz="3600" dirty="0" smtClean="0">
                <a:solidFill>
                  <a:schemeClr val="bg1"/>
                </a:solidFill>
              </a:rPr>
              <a:t>1980s.</a:t>
            </a:r>
            <a:endParaRPr lang="en-US" sz="3600" dirty="0">
              <a:solidFill>
                <a:schemeClr val="bg1"/>
              </a:solidFill>
            </a:endParaRPr>
          </a:p>
          <a:p>
            <a:r>
              <a:rPr lang="en-US" sz="3600" dirty="0" smtClean="0">
                <a:solidFill>
                  <a:schemeClr val="bg1"/>
                </a:solidFill>
              </a:rPr>
              <a:t>Applying Universal Design principles will minimize </a:t>
            </a:r>
            <a:r>
              <a:rPr lang="en-US" sz="3600" dirty="0">
                <a:solidFill>
                  <a:schemeClr val="bg1"/>
                </a:solidFill>
              </a:rPr>
              <a:t>the </a:t>
            </a:r>
            <a:r>
              <a:rPr lang="en-US" sz="3600" dirty="0" smtClean="0">
                <a:solidFill>
                  <a:schemeClr val="bg1"/>
                </a:solidFill>
              </a:rPr>
              <a:t>digital </a:t>
            </a:r>
            <a:r>
              <a:rPr lang="en-US" sz="3600" dirty="0">
                <a:solidFill>
                  <a:schemeClr val="bg1"/>
                </a:solidFill>
              </a:rPr>
              <a:t>exclusion of those with functional limitations.</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567014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9EA57-CE61-69A5-392F-CAF423FD96DB}"/>
              </a:ext>
            </a:extLst>
          </p:cNvPr>
          <p:cNvSpPr>
            <a:spLocks noGrp="1"/>
          </p:cNvSpPr>
          <p:nvPr>
            <p:ph type="title"/>
          </p:nvPr>
        </p:nvSpPr>
        <p:spPr/>
        <p:txBody>
          <a:bodyPr/>
          <a:lstStyle/>
          <a:p>
            <a:r>
              <a:rPr lang="en-US" sz="4000" dirty="0">
                <a:solidFill>
                  <a:schemeClr val="bg1"/>
                </a:solidFill>
              </a:rPr>
              <a:t/>
            </a:r>
            <a:br>
              <a:rPr lang="en-US" sz="4000" dirty="0">
                <a:solidFill>
                  <a:schemeClr val="bg1"/>
                </a:solidFill>
              </a:rPr>
            </a:br>
            <a:r>
              <a:rPr lang="en-US" sz="4000" dirty="0">
                <a:solidFill>
                  <a:schemeClr val="bg1"/>
                </a:solidFill>
              </a:rPr>
              <a:t/>
            </a:r>
            <a:br>
              <a:rPr lang="en-US" sz="4000" dirty="0">
                <a:solidFill>
                  <a:schemeClr val="bg1"/>
                </a:solidFill>
              </a:rPr>
            </a:br>
            <a:r>
              <a:rPr lang="en-US" sz="4000" dirty="0" smtClean="0">
                <a:solidFill>
                  <a:schemeClr val="bg1"/>
                </a:solidFill>
              </a:rPr>
              <a:t>The Seven </a:t>
            </a:r>
            <a:r>
              <a:rPr lang="en-US" sz="4000" dirty="0">
                <a:solidFill>
                  <a:schemeClr val="bg1"/>
                </a:solidFill>
              </a:rPr>
              <a:t>Principles </a:t>
            </a:r>
            <a:r>
              <a:rPr lang="en-US" sz="4000" dirty="0" smtClean="0">
                <a:solidFill>
                  <a:schemeClr val="bg1"/>
                </a:solidFill>
              </a:rPr>
              <a:t>of</a:t>
            </a:r>
            <a:br>
              <a:rPr lang="en-US" sz="4000" dirty="0" smtClean="0">
                <a:solidFill>
                  <a:schemeClr val="bg1"/>
                </a:solidFill>
              </a:rPr>
            </a:br>
            <a:r>
              <a:rPr lang="en-US" sz="4000" dirty="0" smtClean="0">
                <a:solidFill>
                  <a:schemeClr val="bg1"/>
                </a:solidFill>
              </a:rPr>
              <a:t>Universal </a:t>
            </a:r>
            <a:r>
              <a:rPr lang="en-US" sz="4000" dirty="0">
                <a:solidFill>
                  <a:schemeClr val="bg1"/>
                </a:solidFill>
              </a:rPr>
              <a:t>Design</a:t>
            </a:r>
            <a:br>
              <a:rPr lang="en-US" sz="4000" dirty="0">
                <a:solidFill>
                  <a:schemeClr val="bg1"/>
                </a:solidFill>
              </a:rPr>
            </a:br>
            <a:endParaRPr lang="en-US" sz="4000" dirty="0">
              <a:solidFill>
                <a:schemeClr val="bg1"/>
              </a:solidFill>
            </a:endParaRPr>
          </a:p>
        </p:txBody>
      </p:sp>
      <p:sp>
        <p:nvSpPr>
          <p:cNvPr id="3" name="TextBox 2">
            <a:extLst>
              <a:ext uri="{FF2B5EF4-FFF2-40B4-BE49-F238E27FC236}">
                <a16:creationId xmlns:a16="http://schemas.microsoft.com/office/drawing/2014/main" id="{8C7B8289-70A7-52BB-F6A9-F85983E39B45}"/>
              </a:ext>
            </a:extLst>
          </p:cNvPr>
          <p:cNvSpPr txBox="1"/>
          <p:nvPr/>
        </p:nvSpPr>
        <p:spPr>
          <a:xfrm>
            <a:off x="457200" y="2286000"/>
            <a:ext cx="8534400" cy="4955203"/>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		</a:t>
            </a: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1</a:t>
            </a:r>
            <a:r>
              <a:rPr kumimoji="0" lang="en-US" sz="32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Equitable </a:t>
            </a: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Use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		2</a:t>
            </a:r>
            <a:r>
              <a:rPr kumimoji="0" lang="en-US" sz="32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Flexibility </a:t>
            </a: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in Use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		3</a:t>
            </a:r>
            <a:r>
              <a:rPr kumimoji="0" lang="en-US" sz="32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Simple </a:t>
            </a: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&amp; Intuitive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		4</a:t>
            </a:r>
            <a:r>
              <a:rPr kumimoji="0" lang="en-US" sz="32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Perceptible </a:t>
            </a: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Information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		5</a:t>
            </a:r>
            <a:r>
              <a:rPr kumimoji="0" lang="en-US" sz="32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Tolerance </a:t>
            </a: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for Error</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		6</a:t>
            </a:r>
            <a:r>
              <a:rPr kumimoji="0" lang="en-US" sz="32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Low </a:t>
            </a: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Physical Effort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		7</a:t>
            </a:r>
            <a:r>
              <a:rPr kumimoji="0" lang="en-US" sz="32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Size </a:t>
            </a:r>
            <a:r>
              <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&amp; Space for </a:t>
            </a:r>
            <a:r>
              <a:rPr kumimoji="0" lang="en-US" sz="32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Access</a:t>
            </a:r>
            <a:br>
              <a:rPr kumimoji="0" lang="en-US" sz="32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br>
            <a:endParaRPr kumimoji="0" lang="en-US" sz="32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rPr>
              <a:t>Reference S. </a:t>
            </a:r>
            <a:r>
              <a:rPr kumimoji="0" lang="en-US" sz="28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Burgstahler</a:t>
            </a:r>
            <a:r>
              <a:rPr lang="en-US" sz="2800" dirty="0">
                <a:solidFill>
                  <a:srgbClr val="FFFFFF"/>
                </a:solidFill>
              </a:rPr>
              <a:t>,</a:t>
            </a:r>
            <a:r>
              <a:rPr kumimoji="0" lang="en-US" sz="2800" b="0" i="0" u="none" strike="noStrike" kern="1200" cap="none" spc="0" normalizeH="0" baseline="0" noProof="0" dirty="0" smtClean="0">
                <a:ln>
                  <a:noFill/>
                </a:ln>
                <a:solidFill>
                  <a:srgbClr val="FFFFFF"/>
                </a:solidFill>
                <a:effectLst/>
                <a:uLnTx/>
                <a:uFillTx/>
                <a:latin typeface="Arial" panose="020B0604020202020204" pitchFamily="34" charset="0"/>
                <a:ea typeface="+mn-ea"/>
                <a:cs typeface="+mn-cs"/>
              </a:rPr>
              <a:t> </a:t>
            </a:r>
            <a:r>
              <a:rPr kumimoji="0" lang="en-US" sz="2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hlinkClick r:id="rId2"/>
              </a:rPr>
              <a:t>www.uw.edu/doit</a:t>
            </a:r>
            <a:endParaRPr kumimoji="0" lang="en-US" sz="2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800"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636332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76200"/>
            <a:ext cx="9296400" cy="784702"/>
          </a:xfrm>
          <a:prstGeom prst="rect">
            <a:avLst/>
          </a:prstGeom>
        </p:spPr>
        <p:txBody>
          <a:bodyPr wrap="square">
            <a:spAutoFit/>
          </a:bodyPr>
          <a:lstStyle/>
          <a:p>
            <a:pPr marL="0" marR="0" algn="ctr">
              <a:lnSpc>
                <a:spcPct val="107000"/>
              </a:lnSpc>
              <a:spcBef>
                <a:spcPts val="0"/>
              </a:spcBef>
              <a:spcAft>
                <a:spcPts val="0"/>
              </a:spcAft>
            </a:pPr>
            <a:r>
              <a:rPr lang="en-US" b="1" dirty="0" smtClean="0">
                <a:latin typeface="Calibri" panose="020F0502020204030204" pitchFamily="34" charset="0"/>
                <a:ea typeface="Calibri" panose="020F0502020204030204" pitchFamily="34" charset="0"/>
                <a:cs typeface="Times New Roman" panose="02020603050405020304" pitchFamily="18" charset="0"/>
              </a:rPr>
              <a:t>Contact Information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419100" y="1213277"/>
            <a:ext cx="8153400" cy="5339923"/>
          </a:xfrm>
          <a:prstGeom prst="rect">
            <a:avLst/>
          </a:prstGeom>
          <a:noFill/>
        </p:spPr>
        <p:txBody>
          <a:bodyPr wrap="square" rtlCol="0">
            <a:spAutoFit/>
          </a:bodyPr>
          <a:lstStyle/>
          <a:p>
            <a:pPr lvl="0" algn="ctr">
              <a:lnSpc>
                <a:spcPct val="90000"/>
              </a:lnSpc>
              <a:spcBef>
                <a:spcPct val="20000"/>
              </a:spcBef>
            </a:pPr>
            <a:r>
              <a:rPr lang="en-US" altLang="en-US" sz="2200" dirty="0">
                <a:solidFill>
                  <a:srgbClr val="FFFFFF"/>
                </a:solidFill>
                <a:latin typeface="Arial"/>
              </a:rPr>
              <a:t>James E. Mitchell, Ph. D</a:t>
            </a:r>
            <a:r>
              <a:rPr lang="en-US" altLang="en-US" sz="2200" dirty="0" smtClean="0">
                <a:solidFill>
                  <a:srgbClr val="FFFFFF"/>
                </a:solidFill>
                <a:latin typeface="Arial"/>
              </a:rPr>
              <a:t>.</a:t>
            </a:r>
            <a:endParaRPr lang="en-US" altLang="en-US" sz="2200" dirty="0">
              <a:solidFill>
                <a:srgbClr val="FFFFFF"/>
              </a:solidFill>
              <a:latin typeface="Arial"/>
            </a:endParaRPr>
          </a:p>
          <a:p>
            <a:pPr lvl="0" algn="ctr">
              <a:lnSpc>
                <a:spcPct val="90000"/>
              </a:lnSpc>
              <a:spcBef>
                <a:spcPct val="20000"/>
              </a:spcBef>
            </a:pPr>
            <a:r>
              <a:rPr lang="en-US" altLang="en-US" sz="2200" dirty="0">
                <a:solidFill>
                  <a:srgbClr val="FFFFFF"/>
                </a:solidFill>
                <a:latin typeface="Arial"/>
              </a:rPr>
              <a:t>Governor’s Advisory Council on Disability Affairs</a:t>
            </a:r>
            <a:endParaRPr lang="en-US" altLang="en-US" sz="2200" dirty="0" smtClean="0">
              <a:solidFill>
                <a:srgbClr val="FFFFFF"/>
              </a:solidFill>
              <a:latin typeface="Arial"/>
            </a:endParaRPr>
          </a:p>
          <a:p>
            <a:pPr lvl="0" algn="ctr">
              <a:lnSpc>
                <a:spcPct val="90000"/>
              </a:lnSpc>
              <a:spcBef>
                <a:spcPct val="20000"/>
              </a:spcBef>
            </a:pPr>
            <a:r>
              <a:rPr lang="en-US" altLang="en-US" sz="2200" dirty="0" smtClean="0">
                <a:solidFill>
                  <a:srgbClr val="FFFFFF"/>
                </a:solidFill>
                <a:latin typeface="Arial"/>
              </a:rPr>
              <a:t>Louisiana Office of Technology Services</a:t>
            </a:r>
            <a:endParaRPr lang="en-US" altLang="en-US" sz="2200" dirty="0">
              <a:solidFill>
                <a:srgbClr val="FFFFFF"/>
              </a:solidFill>
              <a:latin typeface="Arial"/>
            </a:endParaRPr>
          </a:p>
          <a:p>
            <a:pPr lvl="0" algn="ctr">
              <a:lnSpc>
                <a:spcPct val="90000"/>
              </a:lnSpc>
              <a:spcBef>
                <a:spcPct val="20000"/>
              </a:spcBef>
            </a:pPr>
            <a:r>
              <a:rPr lang="en-US" altLang="en-US" sz="2200" dirty="0">
                <a:solidFill>
                  <a:srgbClr val="FFFFFF"/>
                </a:solidFill>
                <a:latin typeface="Arial"/>
              </a:rPr>
              <a:t>IT Statewide Senior GIS </a:t>
            </a:r>
            <a:r>
              <a:rPr lang="en-US" altLang="en-US" sz="2200" dirty="0" smtClean="0">
                <a:solidFill>
                  <a:srgbClr val="FFFFFF"/>
                </a:solidFill>
                <a:latin typeface="Arial"/>
              </a:rPr>
              <a:t>Applications Developer</a:t>
            </a:r>
            <a:br>
              <a:rPr lang="en-US" altLang="en-US" sz="2200" dirty="0" smtClean="0">
                <a:solidFill>
                  <a:srgbClr val="FFFFFF"/>
                </a:solidFill>
                <a:latin typeface="Arial"/>
              </a:rPr>
            </a:br>
            <a:endParaRPr lang="en-US" altLang="en-US" sz="2200" dirty="0">
              <a:solidFill>
                <a:srgbClr val="FFFFFF"/>
              </a:solidFill>
              <a:latin typeface="Arial"/>
            </a:endParaRPr>
          </a:p>
          <a:p>
            <a:pPr algn="ctr">
              <a:lnSpc>
                <a:spcPct val="90000"/>
              </a:lnSpc>
              <a:spcBef>
                <a:spcPct val="20000"/>
              </a:spcBef>
            </a:pPr>
            <a:r>
              <a:rPr lang="en-US" altLang="en-US" sz="2200" dirty="0">
                <a:solidFill>
                  <a:srgbClr val="00B0F0"/>
                </a:solidFill>
                <a:latin typeface="Arial"/>
                <a:hlinkClick r:id="rId3"/>
              </a:rPr>
              <a:t>jim.mitchell@la.gov</a:t>
            </a:r>
            <a:endParaRPr lang="en-US" altLang="en-US" sz="2200" dirty="0">
              <a:solidFill>
                <a:srgbClr val="00B0F0"/>
              </a:solidFill>
              <a:latin typeface="Arial"/>
            </a:endParaRPr>
          </a:p>
          <a:p>
            <a:pPr lvl="0" algn="ctr">
              <a:lnSpc>
                <a:spcPct val="90000"/>
              </a:lnSpc>
              <a:spcBef>
                <a:spcPct val="20000"/>
              </a:spcBef>
            </a:pPr>
            <a:endParaRPr lang="en-US" altLang="en-US" sz="2200" dirty="0">
              <a:solidFill>
                <a:srgbClr val="FFFFFF"/>
              </a:solidFill>
              <a:latin typeface="Arial"/>
            </a:endParaRPr>
          </a:p>
          <a:p>
            <a:pPr lvl="0" algn="ctr">
              <a:lnSpc>
                <a:spcPct val="90000"/>
              </a:lnSpc>
              <a:spcBef>
                <a:spcPct val="20000"/>
              </a:spcBef>
            </a:pPr>
            <a:r>
              <a:rPr lang="en-US" altLang="en-US" sz="2200" dirty="0">
                <a:solidFill>
                  <a:srgbClr val="FFFFFF"/>
                </a:solidFill>
                <a:latin typeface="Arial"/>
              </a:rPr>
              <a:t>John R. Schweitzer, Ph. D</a:t>
            </a:r>
            <a:r>
              <a:rPr lang="en-US" altLang="en-US" sz="2200" dirty="0" smtClean="0">
                <a:solidFill>
                  <a:srgbClr val="FFFFFF"/>
                </a:solidFill>
                <a:latin typeface="Arial"/>
              </a:rPr>
              <a:t>.</a:t>
            </a:r>
          </a:p>
          <a:p>
            <a:pPr lvl="0" algn="ctr">
              <a:lnSpc>
                <a:spcPct val="90000"/>
              </a:lnSpc>
              <a:spcBef>
                <a:spcPct val="20000"/>
              </a:spcBef>
            </a:pPr>
            <a:r>
              <a:rPr lang="en-US" altLang="en-US" sz="2200" dirty="0">
                <a:solidFill>
                  <a:srgbClr val="FFFFFF"/>
                </a:solidFill>
                <a:latin typeface="Arial"/>
              </a:rPr>
              <a:t>Assistive Technology </a:t>
            </a:r>
            <a:r>
              <a:rPr lang="en-US" altLang="en-US" sz="2200" dirty="0" smtClean="0">
                <a:solidFill>
                  <a:srgbClr val="FFFFFF"/>
                </a:solidFill>
                <a:latin typeface="Arial"/>
              </a:rPr>
              <a:t>Consultant</a:t>
            </a:r>
            <a:br>
              <a:rPr lang="en-US" altLang="en-US" sz="2200" dirty="0" smtClean="0">
                <a:solidFill>
                  <a:srgbClr val="FFFFFF"/>
                </a:solidFill>
                <a:latin typeface="Arial"/>
              </a:rPr>
            </a:br>
            <a:r>
              <a:rPr lang="en-US" altLang="en-US" sz="2200" dirty="0" smtClean="0">
                <a:solidFill>
                  <a:srgbClr val="FFFFFF"/>
                </a:solidFill>
                <a:latin typeface="Arial"/>
              </a:rPr>
              <a:t>The </a:t>
            </a:r>
            <a:r>
              <a:rPr lang="en-US" altLang="en-US" sz="2200" dirty="0">
                <a:solidFill>
                  <a:srgbClr val="FFFFFF"/>
                </a:solidFill>
                <a:latin typeface="Arial"/>
              </a:rPr>
              <a:t>Stairmaster Wheelchair, </a:t>
            </a:r>
            <a:r>
              <a:rPr lang="en-US" altLang="en-US" sz="2200" dirty="0" smtClean="0">
                <a:solidFill>
                  <a:srgbClr val="FFFFFF"/>
                </a:solidFill>
                <a:latin typeface="Arial"/>
              </a:rPr>
              <a:t>LLC</a:t>
            </a:r>
            <a:br>
              <a:rPr lang="en-US" altLang="en-US" sz="2200" dirty="0" smtClean="0">
                <a:solidFill>
                  <a:srgbClr val="FFFFFF"/>
                </a:solidFill>
                <a:latin typeface="Arial"/>
              </a:rPr>
            </a:br>
            <a:r>
              <a:rPr lang="en-US" altLang="en-US" sz="2200" dirty="0" smtClean="0">
                <a:solidFill>
                  <a:srgbClr val="FFFFFF"/>
                </a:solidFill>
                <a:latin typeface="Arial"/>
              </a:rPr>
              <a:t>Adjunct Professor</a:t>
            </a:r>
            <a:br>
              <a:rPr lang="en-US" altLang="en-US" sz="2200" dirty="0" smtClean="0">
                <a:solidFill>
                  <a:srgbClr val="FFFFFF"/>
                </a:solidFill>
                <a:latin typeface="Arial"/>
              </a:rPr>
            </a:br>
            <a:r>
              <a:rPr lang="en-US" altLang="en-US" sz="2200" dirty="0" smtClean="0">
                <a:solidFill>
                  <a:srgbClr val="FFFFFF"/>
                </a:solidFill>
                <a:latin typeface="Arial"/>
              </a:rPr>
              <a:t>Southern </a:t>
            </a:r>
            <a:r>
              <a:rPr lang="en-US" altLang="en-US" sz="2200" dirty="0">
                <a:solidFill>
                  <a:srgbClr val="FFFFFF"/>
                </a:solidFill>
                <a:latin typeface="Arial"/>
              </a:rPr>
              <a:t>University, Baton Rouge</a:t>
            </a:r>
          </a:p>
          <a:p>
            <a:pPr lvl="0" algn="ctr">
              <a:lnSpc>
                <a:spcPct val="90000"/>
              </a:lnSpc>
              <a:spcBef>
                <a:spcPct val="20000"/>
              </a:spcBef>
            </a:pPr>
            <a:endParaRPr lang="en-US" altLang="en-US" sz="2200" dirty="0" smtClean="0">
              <a:solidFill>
                <a:srgbClr val="FFFFFF"/>
              </a:solidFill>
              <a:latin typeface="Arial"/>
            </a:endParaRPr>
          </a:p>
          <a:p>
            <a:pPr algn="ctr">
              <a:lnSpc>
                <a:spcPct val="90000"/>
              </a:lnSpc>
              <a:spcBef>
                <a:spcPct val="20000"/>
              </a:spcBef>
            </a:pPr>
            <a:r>
              <a:rPr lang="en-US" altLang="en-US" sz="2200" dirty="0" smtClean="0">
                <a:solidFill>
                  <a:srgbClr val="00B0F0"/>
                </a:solidFill>
                <a:latin typeface="Arial"/>
                <a:hlinkClick r:id="rId4"/>
              </a:rPr>
              <a:t>johnrschweitzer@gmail.com</a:t>
            </a:r>
            <a:endParaRPr lang="en-US" altLang="en-US" sz="2200" dirty="0">
              <a:solidFill>
                <a:srgbClr val="00B0F0"/>
              </a:solidFill>
              <a:latin typeface="Arial"/>
            </a:endParaRPr>
          </a:p>
          <a:p>
            <a:pPr lvl="0" algn="ctr">
              <a:lnSpc>
                <a:spcPct val="90000"/>
              </a:lnSpc>
              <a:spcBef>
                <a:spcPct val="20000"/>
              </a:spcBef>
            </a:pPr>
            <a:endParaRPr lang="en-US" altLang="en-US" sz="2200" dirty="0">
              <a:solidFill>
                <a:srgbClr val="00B0F0"/>
              </a:solidFill>
              <a:latin typeface="Arial"/>
            </a:endParaRPr>
          </a:p>
        </p:txBody>
      </p:sp>
    </p:spTree>
    <p:extLst>
      <p:ext uri="{BB962C8B-B14F-4D97-AF65-F5344CB8AC3E}">
        <p14:creationId xmlns:p14="http://schemas.microsoft.com/office/powerpoint/2010/main" val="3563650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The Cycle of Digital Exclusion and Social Inequity"/>
          <p:cNvSpPr>
            <a:spLocks noGrp="1"/>
          </p:cNvSpPr>
          <p:nvPr>
            <p:ph type="title"/>
          </p:nvPr>
        </p:nvSpPr>
        <p:spPr>
          <a:xfrm>
            <a:off x="76200" y="61870"/>
            <a:ext cx="8991600" cy="1143000"/>
          </a:xfrm>
        </p:spPr>
        <p:txBody>
          <a:bodyPr/>
          <a:lstStyle/>
          <a:p>
            <a:r>
              <a:rPr lang="en-US" sz="3200" dirty="0">
                <a:solidFill>
                  <a:srgbClr val="FFFFFF"/>
                </a:solidFill>
              </a:rPr>
              <a:t>The Cycle </a:t>
            </a:r>
            <a:r>
              <a:rPr lang="en-US" sz="3200" dirty="0" smtClean="0">
                <a:solidFill>
                  <a:srgbClr val="FFFFFF"/>
                </a:solidFill>
              </a:rPr>
              <a:t>of</a:t>
            </a:r>
            <a:br>
              <a:rPr lang="en-US" sz="3200" dirty="0" smtClean="0">
                <a:solidFill>
                  <a:srgbClr val="FFFFFF"/>
                </a:solidFill>
              </a:rPr>
            </a:br>
            <a:r>
              <a:rPr lang="en-US" sz="3200" dirty="0" smtClean="0">
                <a:solidFill>
                  <a:srgbClr val="FFFFFF"/>
                </a:solidFill>
              </a:rPr>
              <a:t>Digital Access </a:t>
            </a:r>
            <a:r>
              <a:rPr lang="en-US" sz="3200" dirty="0">
                <a:solidFill>
                  <a:srgbClr val="FFFFFF"/>
                </a:solidFill>
              </a:rPr>
              <a:t>and Social Inequity</a:t>
            </a:r>
            <a:endParaRPr lang="en-US" sz="3200" dirty="0"/>
          </a:p>
        </p:txBody>
      </p:sp>
      <p:grpSp>
        <p:nvGrpSpPr>
          <p:cNvPr id="31" name="Group 30" descr="This cycle was introduced in a previous presentation &quot;Broadband Outreach Using Digital Independence Navigators (BOUDIN).  It describes how inequities are reinforced an ingrained in society, as people are marginalized adn excluded from participation.  In the context of broadband services and persons with disabilities, Digital Navigators can play an integral role in escaping this cycle. " title="The Cycle of Digital Exclusion and Social Inequity"/>
          <p:cNvGrpSpPr/>
          <p:nvPr/>
        </p:nvGrpSpPr>
        <p:grpSpPr>
          <a:xfrm>
            <a:off x="432164" y="1660023"/>
            <a:ext cx="8358309" cy="4833960"/>
            <a:chOff x="432164" y="1595386"/>
            <a:chExt cx="8358309" cy="4833960"/>
          </a:xfrm>
        </p:grpSpPr>
        <p:graphicFrame>
          <p:nvGraphicFramePr>
            <p:cNvPr id="5" name="Diagram 4"/>
            <p:cNvGraphicFramePr/>
            <p:nvPr>
              <p:extLst>
                <p:ext uri="{D42A27DB-BD31-4B8C-83A1-F6EECF244321}">
                  <p14:modId xmlns:p14="http://schemas.microsoft.com/office/powerpoint/2010/main" val="3995188574"/>
                </p:ext>
              </p:extLst>
            </p:nvPr>
          </p:nvGraphicFramePr>
          <p:xfrm>
            <a:off x="1371600" y="1676400"/>
            <a:ext cx="6553200" cy="450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0" name="Group 9"/>
            <p:cNvGrpSpPr/>
            <p:nvPr/>
          </p:nvGrpSpPr>
          <p:grpSpPr>
            <a:xfrm>
              <a:off x="6092956" y="1595386"/>
              <a:ext cx="1926200" cy="623719"/>
              <a:chOff x="6202760" y="1885595"/>
              <a:chExt cx="1926200" cy="623719"/>
            </a:xfrm>
          </p:grpSpPr>
          <p:sp>
            <p:nvSpPr>
              <p:cNvPr id="8" name="Striped Right Arrow 7"/>
              <p:cNvSpPr/>
              <p:nvPr/>
            </p:nvSpPr>
            <p:spPr bwMode="auto">
              <a:xfrm rot="19804299">
                <a:off x="6202760" y="1940689"/>
                <a:ext cx="1677238" cy="568625"/>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9" name="TextBox 8"/>
              <p:cNvSpPr txBox="1"/>
              <p:nvPr/>
            </p:nvSpPr>
            <p:spPr>
              <a:xfrm rot="19694310">
                <a:off x="6294369" y="1885595"/>
                <a:ext cx="1834591" cy="400110"/>
              </a:xfrm>
              <a:prstGeom prst="rect">
                <a:avLst/>
              </a:prstGeom>
              <a:noFill/>
            </p:spPr>
            <p:txBody>
              <a:bodyPr wrap="square" rtlCol="0">
                <a:spAutoFit/>
              </a:bodyPr>
              <a:lstStyle/>
              <a:p>
                <a:r>
                  <a:rPr lang="en-US" sz="2000" b="1" dirty="0" smtClean="0">
                    <a:solidFill>
                      <a:srgbClr val="FF0000"/>
                    </a:solidFill>
                  </a:rPr>
                  <a:t>IT ESCAPE</a:t>
                </a:r>
                <a:endParaRPr lang="en-US" sz="2000" b="1" dirty="0">
                  <a:solidFill>
                    <a:srgbClr val="FF0000"/>
                  </a:solidFill>
                </a:endParaRPr>
              </a:p>
            </p:txBody>
          </p:sp>
        </p:grpSp>
        <p:grpSp>
          <p:nvGrpSpPr>
            <p:cNvPr id="14" name="Group 13"/>
            <p:cNvGrpSpPr/>
            <p:nvPr/>
          </p:nvGrpSpPr>
          <p:grpSpPr>
            <a:xfrm>
              <a:off x="2591360" y="5912414"/>
              <a:ext cx="1774054" cy="516932"/>
              <a:chOff x="-538477" y="5339846"/>
              <a:chExt cx="1774054" cy="568625"/>
            </a:xfrm>
          </p:grpSpPr>
          <p:sp>
            <p:nvSpPr>
              <p:cNvPr id="12" name="Striped Right Arrow 11"/>
              <p:cNvSpPr/>
              <p:nvPr/>
            </p:nvSpPr>
            <p:spPr bwMode="auto">
              <a:xfrm rot="19804299" flipH="1" flipV="1">
                <a:off x="-538477" y="5339846"/>
                <a:ext cx="1597392" cy="568625"/>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13" name="TextBox 12"/>
              <p:cNvSpPr txBox="1"/>
              <p:nvPr/>
            </p:nvSpPr>
            <p:spPr>
              <a:xfrm rot="9055746" flipH="1" flipV="1">
                <a:off x="-478791" y="5359981"/>
                <a:ext cx="1714368" cy="440121"/>
              </a:xfrm>
              <a:prstGeom prst="rect">
                <a:avLst/>
              </a:prstGeom>
              <a:noFill/>
            </p:spPr>
            <p:txBody>
              <a:bodyPr wrap="square" rtlCol="0">
                <a:spAutoFit/>
              </a:bodyPr>
              <a:lstStyle/>
              <a:p>
                <a:r>
                  <a:rPr lang="en-US" sz="2000" b="1" dirty="0" smtClean="0">
                    <a:solidFill>
                      <a:srgbClr val="FF0000"/>
                    </a:solidFill>
                  </a:rPr>
                  <a:t>IT ESCAPE</a:t>
                </a:r>
                <a:endParaRPr lang="en-US" sz="2000" b="1" dirty="0">
                  <a:solidFill>
                    <a:srgbClr val="FF0000"/>
                  </a:solidFill>
                </a:endParaRPr>
              </a:p>
            </p:txBody>
          </p:sp>
        </p:grpSp>
        <p:grpSp>
          <p:nvGrpSpPr>
            <p:cNvPr id="15" name="Group 14"/>
            <p:cNvGrpSpPr/>
            <p:nvPr/>
          </p:nvGrpSpPr>
          <p:grpSpPr>
            <a:xfrm>
              <a:off x="432164" y="4736143"/>
              <a:ext cx="2015489" cy="575840"/>
              <a:chOff x="-716473" y="5574343"/>
              <a:chExt cx="2015489" cy="575840"/>
            </a:xfrm>
          </p:grpSpPr>
          <p:sp>
            <p:nvSpPr>
              <p:cNvPr id="16" name="Striped Right Arrow 15"/>
              <p:cNvSpPr/>
              <p:nvPr/>
            </p:nvSpPr>
            <p:spPr bwMode="auto">
              <a:xfrm rot="19804299" flipH="1" flipV="1">
                <a:off x="-716473" y="5581558"/>
                <a:ext cx="1943512" cy="568625"/>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17" name="TextBox 16"/>
              <p:cNvSpPr txBox="1"/>
              <p:nvPr/>
            </p:nvSpPr>
            <p:spPr>
              <a:xfrm rot="8885248" flipH="1" flipV="1">
                <a:off x="-503917" y="5574343"/>
                <a:ext cx="1802933" cy="400110"/>
              </a:xfrm>
              <a:prstGeom prst="rect">
                <a:avLst/>
              </a:prstGeom>
              <a:noFill/>
            </p:spPr>
            <p:txBody>
              <a:bodyPr wrap="square" rtlCol="0">
                <a:spAutoFit/>
              </a:bodyPr>
              <a:lstStyle/>
              <a:p>
                <a:r>
                  <a:rPr lang="en-US" sz="2000" b="1" dirty="0" smtClean="0">
                    <a:solidFill>
                      <a:srgbClr val="FF0000"/>
                    </a:solidFill>
                  </a:rPr>
                  <a:t>IT ESCAPE</a:t>
                </a:r>
                <a:endParaRPr lang="en-US" sz="2000" b="1" dirty="0">
                  <a:solidFill>
                    <a:srgbClr val="FF0000"/>
                  </a:solidFill>
                </a:endParaRPr>
              </a:p>
            </p:txBody>
          </p:sp>
        </p:grpSp>
        <p:grpSp>
          <p:nvGrpSpPr>
            <p:cNvPr id="30" name="Group 29"/>
            <p:cNvGrpSpPr/>
            <p:nvPr/>
          </p:nvGrpSpPr>
          <p:grpSpPr>
            <a:xfrm>
              <a:off x="6988240" y="4772081"/>
              <a:ext cx="1802233" cy="568625"/>
              <a:chOff x="6988240" y="4772081"/>
              <a:chExt cx="1802233" cy="568625"/>
            </a:xfrm>
          </p:grpSpPr>
          <p:sp>
            <p:nvSpPr>
              <p:cNvPr id="28" name="Striped Right Arrow 27"/>
              <p:cNvSpPr/>
              <p:nvPr/>
            </p:nvSpPr>
            <p:spPr bwMode="auto">
              <a:xfrm rot="1795701" flipV="1">
                <a:off x="6988240" y="4772081"/>
                <a:ext cx="1695591" cy="568625"/>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29" name="TextBox 28"/>
              <p:cNvSpPr txBox="1"/>
              <p:nvPr/>
            </p:nvSpPr>
            <p:spPr>
              <a:xfrm rot="12630168" flipV="1">
                <a:off x="7042408" y="4921368"/>
                <a:ext cx="1748065" cy="400110"/>
              </a:xfrm>
              <a:prstGeom prst="rect">
                <a:avLst/>
              </a:prstGeom>
              <a:noFill/>
            </p:spPr>
            <p:txBody>
              <a:bodyPr wrap="square" rtlCol="0">
                <a:spAutoFit/>
              </a:bodyPr>
              <a:lstStyle/>
              <a:p>
                <a:r>
                  <a:rPr lang="en-US" sz="2000" b="1" dirty="0" smtClean="0">
                    <a:solidFill>
                      <a:srgbClr val="FF0000"/>
                    </a:solidFill>
                  </a:rPr>
                  <a:t>IT ESCAPE</a:t>
                </a:r>
                <a:endParaRPr lang="en-US" sz="2000" b="1" dirty="0">
                  <a:solidFill>
                    <a:srgbClr val="FF0000"/>
                  </a:solidFill>
                </a:endParaRPr>
              </a:p>
            </p:txBody>
          </p:sp>
        </p:grpSp>
      </p:grpSp>
      <p:sp>
        <p:nvSpPr>
          <p:cNvPr id="33" name="TextBox 32"/>
          <p:cNvSpPr txBox="1"/>
          <p:nvPr/>
        </p:nvSpPr>
        <p:spPr>
          <a:xfrm>
            <a:off x="3639494" y="2895600"/>
            <a:ext cx="1905000" cy="1938992"/>
          </a:xfrm>
          <a:prstGeom prst="rect">
            <a:avLst/>
          </a:prstGeom>
          <a:noFill/>
        </p:spPr>
        <p:txBody>
          <a:bodyPr wrap="square" rtlCol="0">
            <a:spAutoFit/>
          </a:bodyPr>
          <a:lstStyle/>
          <a:p>
            <a:pPr algn="ctr"/>
            <a:r>
              <a:rPr lang="en-US" sz="2000" dirty="0" smtClean="0"/>
              <a:t>The  Information Technology Exists to Solve these Problems</a:t>
            </a:r>
            <a:endParaRPr lang="en-US" sz="2000" dirty="0"/>
          </a:p>
        </p:txBody>
      </p:sp>
      <p:grpSp>
        <p:nvGrpSpPr>
          <p:cNvPr id="6" name="Group 5"/>
          <p:cNvGrpSpPr/>
          <p:nvPr/>
        </p:nvGrpSpPr>
        <p:grpSpPr>
          <a:xfrm>
            <a:off x="296253" y="1143000"/>
            <a:ext cx="2827947" cy="2328854"/>
            <a:chOff x="754984" y="1676400"/>
            <a:chExt cx="2102557" cy="1321671"/>
          </a:xfrm>
        </p:grpSpPr>
        <p:sp>
          <p:nvSpPr>
            <p:cNvPr id="19" name="Striped Right Arrow 18"/>
            <p:cNvSpPr/>
            <p:nvPr/>
          </p:nvSpPr>
          <p:spPr bwMode="auto">
            <a:xfrm flipV="1">
              <a:off x="762000" y="1676400"/>
              <a:ext cx="2095541" cy="1209016"/>
            </a:xfrm>
            <a:prstGeom prst="striped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bg1"/>
                </a:solidFill>
                <a:effectLst/>
                <a:latin typeface="Arial" panose="020B0604020202020204" pitchFamily="34" charset="0"/>
              </a:endParaRPr>
            </a:p>
          </p:txBody>
        </p:sp>
        <p:sp>
          <p:nvSpPr>
            <p:cNvPr id="4" name="TextBox 3"/>
            <p:cNvSpPr txBox="1"/>
            <p:nvPr/>
          </p:nvSpPr>
          <p:spPr>
            <a:xfrm>
              <a:off x="754984" y="1982408"/>
              <a:ext cx="2064989" cy="1015663"/>
            </a:xfrm>
            <a:prstGeom prst="rect">
              <a:avLst/>
            </a:prstGeom>
            <a:noFill/>
          </p:spPr>
          <p:txBody>
            <a:bodyPr wrap="none" rtlCol="0">
              <a:spAutoFit/>
            </a:bodyPr>
            <a:lstStyle/>
            <a:p>
              <a:pPr algn="ctr"/>
              <a:r>
                <a:rPr lang="en-US" sz="2000" b="1" dirty="0" smtClean="0">
                  <a:solidFill>
                    <a:schemeClr val="tx1"/>
                  </a:solidFill>
                </a:rPr>
                <a:t>Inaccessible</a:t>
              </a:r>
              <a:br>
                <a:rPr lang="en-US" sz="2000" b="1" dirty="0" smtClean="0">
                  <a:solidFill>
                    <a:schemeClr val="tx1"/>
                  </a:solidFill>
                </a:rPr>
              </a:br>
              <a:r>
                <a:rPr lang="en-US" sz="2000" b="1" dirty="0" smtClean="0">
                  <a:solidFill>
                    <a:schemeClr val="tx1"/>
                  </a:solidFill>
                </a:rPr>
                <a:t>Technology</a:t>
              </a:r>
              <a:br>
                <a:rPr lang="en-US" sz="2000" b="1" dirty="0" smtClean="0">
                  <a:solidFill>
                    <a:schemeClr val="tx1"/>
                  </a:solidFill>
                </a:rPr>
              </a:br>
              <a:r>
                <a:rPr lang="en-US" sz="2000" b="1" dirty="0" smtClean="0">
                  <a:solidFill>
                    <a:schemeClr val="tx1"/>
                  </a:solidFill>
                </a:rPr>
                <a:t>Fuels the Cycle</a:t>
              </a:r>
              <a:endParaRPr lang="en-US" sz="2000" b="1" dirty="0">
                <a:solidFill>
                  <a:schemeClr val="tx1"/>
                </a:solidFill>
              </a:endParaRPr>
            </a:p>
          </p:txBody>
        </p:sp>
      </p:grpSp>
    </p:spTree>
    <p:extLst>
      <p:ext uri="{BB962C8B-B14F-4D97-AF65-F5344CB8AC3E}">
        <p14:creationId xmlns:p14="http://schemas.microsoft.com/office/powerpoint/2010/main" val="1746969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1219200"/>
            <a:ext cx="8915400" cy="609600"/>
          </a:xfrm>
        </p:spPr>
        <p:txBody>
          <a:bodyPr/>
          <a:lstStyle/>
          <a:p>
            <a:pPr lvl="0">
              <a:lnSpc>
                <a:spcPct val="80000"/>
              </a:lnSpc>
              <a:spcBef>
                <a:spcPct val="20000"/>
              </a:spcBef>
            </a:pPr>
            <a:r>
              <a:rPr lang="en-US" altLang="en-US" sz="4000" dirty="0" smtClean="0">
                <a:solidFill>
                  <a:schemeClr val="bg1"/>
                </a:solidFill>
              </a:rPr>
              <a:t>The Digital Divide – Origin of the</a:t>
            </a:r>
            <a:br>
              <a:rPr lang="en-US" altLang="en-US" sz="4000" dirty="0" smtClean="0">
                <a:solidFill>
                  <a:schemeClr val="bg1"/>
                </a:solidFill>
              </a:rPr>
            </a:br>
            <a:r>
              <a:rPr lang="en-US" altLang="en-US" sz="4000" dirty="0" smtClean="0">
                <a:solidFill>
                  <a:schemeClr val="bg1"/>
                </a:solidFill>
              </a:rPr>
              <a:t>Cycle of Digital Access and</a:t>
            </a:r>
            <a:br>
              <a:rPr lang="en-US" altLang="en-US" sz="4000" dirty="0" smtClean="0">
                <a:solidFill>
                  <a:schemeClr val="bg1"/>
                </a:solidFill>
              </a:rPr>
            </a:br>
            <a:r>
              <a:rPr lang="en-US" altLang="en-US" sz="4000" dirty="0" smtClean="0">
                <a:solidFill>
                  <a:schemeClr val="bg1"/>
                </a:solidFill>
              </a:rPr>
              <a:t>Social Inequity</a:t>
            </a:r>
            <a:br>
              <a:rPr lang="en-US" altLang="en-US" sz="4000" dirty="0" smtClean="0">
                <a:solidFill>
                  <a:schemeClr val="bg1"/>
                </a:solidFill>
              </a:rPr>
            </a:br>
            <a:r>
              <a:rPr lang="en-US" altLang="en-US" sz="2400" dirty="0" smtClean="0">
                <a:solidFill>
                  <a:srgbClr val="FFFFFF"/>
                </a:solidFill>
                <a:ea typeface="+mn-ea"/>
                <a:cs typeface="+mn-cs"/>
              </a:rPr>
              <a:t/>
            </a:r>
            <a:br>
              <a:rPr lang="en-US" altLang="en-US" sz="2400" dirty="0" smtClean="0">
                <a:solidFill>
                  <a:srgbClr val="FFFFFF"/>
                </a:solidFill>
                <a:ea typeface="+mn-ea"/>
                <a:cs typeface="+mn-cs"/>
              </a:rPr>
            </a:br>
            <a:r>
              <a:rPr lang="en-US" altLang="en-US" sz="2400" dirty="0" smtClean="0">
                <a:solidFill>
                  <a:srgbClr val="FFFFFF"/>
                </a:solidFill>
                <a:ea typeface="+mn-ea"/>
                <a:cs typeface="+mn-cs"/>
              </a:rPr>
              <a:t/>
            </a:r>
            <a:br>
              <a:rPr lang="en-US" altLang="en-US" sz="2400" dirty="0" smtClean="0">
                <a:solidFill>
                  <a:srgbClr val="FFFFFF"/>
                </a:solidFill>
                <a:ea typeface="+mn-ea"/>
                <a:cs typeface="+mn-cs"/>
              </a:rPr>
            </a:br>
            <a:endParaRPr lang="en-US" altLang="en-US" sz="4000" dirty="0">
              <a:solidFill>
                <a:schemeClr val="bg1"/>
              </a:solidFill>
            </a:endParaRPr>
          </a:p>
        </p:txBody>
      </p:sp>
      <p:sp>
        <p:nvSpPr>
          <p:cNvPr id="33795" name="Rectangle 3"/>
          <p:cNvSpPr>
            <a:spLocks noGrp="1" noChangeArrowheads="1"/>
          </p:cNvSpPr>
          <p:nvPr>
            <p:ph type="body" idx="1"/>
          </p:nvPr>
        </p:nvSpPr>
        <p:spPr>
          <a:xfrm>
            <a:off x="152400" y="2133601"/>
            <a:ext cx="8915400" cy="3962399"/>
          </a:xfrm>
        </p:spPr>
        <p:txBody>
          <a:bodyPr/>
          <a:lstStyle/>
          <a:p>
            <a:pPr marL="0" indent="0">
              <a:lnSpc>
                <a:spcPct val="80000"/>
              </a:lnSpc>
              <a:buNone/>
            </a:pPr>
            <a:r>
              <a:rPr lang="en-US" altLang="en-US" sz="2800" dirty="0" smtClean="0">
                <a:solidFill>
                  <a:schemeClr val="bg1"/>
                </a:solidFill>
              </a:rPr>
              <a:t>This cycle is adapted </a:t>
            </a:r>
            <a:r>
              <a:rPr lang="en-US" altLang="en-US" sz="2800" dirty="0">
                <a:solidFill>
                  <a:schemeClr val="bg1"/>
                </a:solidFill>
              </a:rPr>
              <a:t>from the work of Jan A. G. M. Van Dijk, </a:t>
            </a:r>
            <a:r>
              <a:rPr lang="en-US" altLang="en-US" sz="2800" dirty="0" smtClean="0">
                <a:solidFill>
                  <a:schemeClr val="bg1"/>
                </a:solidFill>
              </a:rPr>
              <a:t>University </a:t>
            </a:r>
            <a:r>
              <a:rPr lang="en-US" altLang="en-US" sz="2800" dirty="0">
                <a:solidFill>
                  <a:schemeClr val="bg1"/>
                </a:solidFill>
              </a:rPr>
              <a:t>of Twente, Netherlands, </a:t>
            </a:r>
            <a:r>
              <a:rPr lang="en-US" altLang="en-US" sz="2800" dirty="0" smtClean="0">
                <a:solidFill>
                  <a:schemeClr val="bg1"/>
                </a:solidFill>
              </a:rPr>
              <a:t>who coined </a:t>
            </a:r>
            <a:r>
              <a:rPr lang="en-US" altLang="en-US" sz="2800" dirty="0">
                <a:solidFill>
                  <a:schemeClr val="bg1"/>
                </a:solidFill>
              </a:rPr>
              <a:t>the term, “Digital Divide</a:t>
            </a:r>
            <a:r>
              <a:rPr lang="en-US" altLang="en-US" sz="2800" dirty="0" smtClean="0">
                <a:solidFill>
                  <a:schemeClr val="bg1"/>
                </a:solidFill>
              </a:rPr>
              <a:t>.”</a:t>
            </a:r>
            <a:br>
              <a:rPr lang="en-US" altLang="en-US" sz="2800" dirty="0" smtClean="0">
                <a:solidFill>
                  <a:schemeClr val="bg1"/>
                </a:solidFill>
              </a:rPr>
            </a:br>
            <a:endParaRPr lang="en-US" altLang="en-US" sz="2800" dirty="0" smtClean="0">
              <a:solidFill>
                <a:schemeClr val="bg1"/>
              </a:solidFill>
            </a:endParaRPr>
          </a:p>
          <a:p>
            <a:pPr marL="0" indent="0">
              <a:lnSpc>
                <a:spcPct val="80000"/>
              </a:lnSpc>
              <a:buNone/>
            </a:pPr>
            <a:r>
              <a:rPr lang="en-US" altLang="en-US" sz="2800" dirty="0" smtClean="0">
                <a:solidFill>
                  <a:schemeClr val="bg1"/>
                </a:solidFill>
              </a:rPr>
              <a:t>The Digital Divide defines a boundary, that splits people into “haves,” or “have-nots,” with respect to access to digital society.</a:t>
            </a:r>
            <a:br>
              <a:rPr lang="en-US" altLang="en-US" sz="2800" dirty="0" smtClean="0">
                <a:solidFill>
                  <a:schemeClr val="bg1"/>
                </a:solidFill>
              </a:rPr>
            </a:br>
            <a:endParaRPr lang="en-US" altLang="en-US" sz="2800" dirty="0" smtClean="0">
              <a:solidFill>
                <a:schemeClr val="bg1"/>
              </a:solidFill>
            </a:endParaRPr>
          </a:p>
          <a:p>
            <a:pPr marL="0" indent="0">
              <a:lnSpc>
                <a:spcPct val="80000"/>
              </a:lnSpc>
              <a:buNone/>
            </a:pPr>
            <a:r>
              <a:rPr lang="en-US" altLang="en-US" sz="2800" dirty="0" smtClean="0">
                <a:solidFill>
                  <a:schemeClr val="bg1"/>
                </a:solidFill>
              </a:rPr>
              <a:t>The cycle describes a progression of </a:t>
            </a:r>
            <a:r>
              <a:rPr lang="en-US" altLang="en-US" sz="2800" dirty="0">
                <a:solidFill>
                  <a:schemeClr val="bg1"/>
                </a:solidFill>
              </a:rPr>
              <a:t>circumstances</a:t>
            </a:r>
            <a:r>
              <a:rPr lang="en-US" altLang="en-US" sz="2800" dirty="0" smtClean="0">
                <a:solidFill>
                  <a:schemeClr val="bg1"/>
                </a:solidFill>
              </a:rPr>
              <a:t> that categorize, marginalize, and perpetuates an individual’s inability to participate in modern, digital society.</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p:txBody>
      </p:sp>
    </p:spTree>
    <p:extLst>
      <p:ext uri="{BB962C8B-B14F-4D97-AF65-F5344CB8AC3E}">
        <p14:creationId xmlns:p14="http://schemas.microsoft.com/office/powerpoint/2010/main" val="1870979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1199048"/>
            <a:ext cx="8991600" cy="629752"/>
          </a:xfrm>
        </p:spPr>
        <p:txBody>
          <a:bodyPr/>
          <a:lstStyle/>
          <a:p>
            <a:pPr lvl="0">
              <a:lnSpc>
                <a:spcPct val="80000"/>
              </a:lnSpc>
              <a:spcBef>
                <a:spcPct val="20000"/>
              </a:spcBef>
            </a:pPr>
            <a:r>
              <a:rPr lang="en-US" altLang="en-US" sz="4000" dirty="0" smtClean="0">
                <a:solidFill>
                  <a:schemeClr val="bg1"/>
                </a:solidFill>
              </a:rPr>
              <a:t>An Inaccessible User Interface (UI)</a:t>
            </a:r>
            <a:br>
              <a:rPr lang="en-US" altLang="en-US" sz="4000" dirty="0" smtClean="0">
                <a:solidFill>
                  <a:schemeClr val="bg1"/>
                </a:solidFill>
              </a:rPr>
            </a:br>
            <a:r>
              <a:rPr lang="en-US" altLang="en-US" sz="4000" dirty="0" smtClean="0">
                <a:solidFill>
                  <a:schemeClr val="bg1"/>
                </a:solidFill>
              </a:rPr>
              <a:t>Starts the Cycle</a:t>
            </a:r>
            <a:br>
              <a:rPr lang="en-US" altLang="en-US" sz="4000" dirty="0" smtClean="0">
                <a:solidFill>
                  <a:schemeClr val="bg1"/>
                </a:solidFill>
              </a:rPr>
            </a:br>
            <a:r>
              <a:rPr lang="en-US" altLang="en-US" sz="2400" dirty="0" smtClean="0">
                <a:solidFill>
                  <a:srgbClr val="FFFFFF"/>
                </a:solidFill>
                <a:ea typeface="+mn-ea"/>
                <a:cs typeface="+mn-cs"/>
              </a:rPr>
              <a:t/>
            </a:r>
            <a:br>
              <a:rPr lang="en-US" altLang="en-US" sz="2400" dirty="0" smtClean="0">
                <a:solidFill>
                  <a:srgbClr val="FFFFFF"/>
                </a:solidFill>
                <a:ea typeface="+mn-ea"/>
                <a:cs typeface="+mn-cs"/>
              </a:rPr>
            </a:br>
            <a:r>
              <a:rPr lang="en-US" altLang="en-US" sz="2400" dirty="0" smtClean="0">
                <a:solidFill>
                  <a:srgbClr val="FFFFFF"/>
                </a:solidFill>
                <a:ea typeface="+mn-ea"/>
                <a:cs typeface="+mn-cs"/>
              </a:rPr>
              <a:t/>
            </a:r>
            <a:br>
              <a:rPr lang="en-US" altLang="en-US" sz="2400" dirty="0" smtClean="0">
                <a:solidFill>
                  <a:srgbClr val="FFFFFF"/>
                </a:solidFill>
                <a:ea typeface="+mn-ea"/>
                <a:cs typeface="+mn-cs"/>
              </a:rPr>
            </a:br>
            <a:endParaRPr lang="en-US" altLang="en-US" sz="4000" dirty="0">
              <a:solidFill>
                <a:schemeClr val="bg1"/>
              </a:solidFill>
            </a:endParaRPr>
          </a:p>
        </p:txBody>
      </p:sp>
      <p:sp>
        <p:nvSpPr>
          <p:cNvPr id="33795" name="Rectangle 3"/>
          <p:cNvSpPr>
            <a:spLocks noGrp="1" noChangeArrowheads="1"/>
          </p:cNvSpPr>
          <p:nvPr>
            <p:ph type="body" idx="1"/>
          </p:nvPr>
        </p:nvSpPr>
        <p:spPr>
          <a:xfrm>
            <a:off x="152400" y="1981200"/>
            <a:ext cx="8915400" cy="4343400"/>
          </a:xfrm>
        </p:spPr>
        <p:txBody>
          <a:bodyPr/>
          <a:lstStyle/>
          <a:p>
            <a:pPr marL="0" indent="0">
              <a:lnSpc>
                <a:spcPct val="80000"/>
              </a:lnSpc>
              <a:buNone/>
            </a:pPr>
            <a:r>
              <a:rPr lang="en-US" altLang="en-US" sz="2800" dirty="0" smtClean="0">
                <a:solidFill>
                  <a:schemeClr val="bg1"/>
                </a:solidFill>
              </a:rPr>
              <a:t>A UI which is not designed to support assistive technology is an example of Inaccessible Technology.  It blocks disabled persons from the information and resources behind it and creates Categorical Inequities.</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marL="514350" indent="-514350">
              <a:lnSpc>
                <a:spcPct val="80000"/>
              </a:lnSpc>
              <a:buFont typeface="+mj-lt"/>
              <a:buAutoNum type="arabicPeriod"/>
            </a:pPr>
            <a:r>
              <a:rPr lang="en-US" sz="2800" i="1" dirty="0">
                <a:solidFill>
                  <a:schemeClr val="bg1"/>
                </a:solidFill>
              </a:rPr>
              <a:t>Categorical </a:t>
            </a:r>
            <a:r>
              <a:rPr lang="en-US" sz="2800" i="1" dirty="0" smtClean="0">
                <a:solidFill>
                  <a:schemeClr val="bg1"/>
                </a:solidFill>
              </a:rPr>
              <a:t>Inequalities in </a:t>
            </a:r>
            <a:r>
              <a:rPr lang="en-US" sz="2800" i="1" dirty="0">
                <a:solidFill>
                  <a:schemeClr val="bg1"/>
                </a:solidFill>
              </a:rPr>
              <a:t>society produce an </a:t>
            </a:r>
            <a:r>
              <a:rPr lang="en-US" sz="2800" i="1" dirty="0" smtClean="0">
                <a:solidFill>
                  <a:schemeClr val="bg1"/>
                </a:solidFill>
              </a:rPr>
              <a:t>Unequal Distribution </a:t>
            </a:r>
            <a:r>
              <a:rPr lang="en-US" sz="2800" i="1" dirty="0">
                <a:solidFill>
                  <a:schemeClr val="bg1"/>
                </a:solidFill>
              </a:rPr>
              <a:t>of </a:t>
            </a:r>
            <a:r>
              <a:rPr lang="en-US" sz="2800" i="1" dirty="0" smtClean="0">
                <a:solidFill>
                  <a:schemeClr val="bg1"/>
                </a:solidFill>
              </a:rPr>
              <a:t>Resources</a:t>
            </a:r>
            <a:r>
              <a:rPr lang="en-US" sz="2800" dirty="0" smtClean="0">
                <a:solidFill>
                  <a:schemeClr val="bg1"/>
                </a:solidFill>
              </a:rPr>
              <a:t>. </a:t>
            </a:r>
          </a:p>
          <a:p>
            <a:pPr marL="0" indent="0">
              <a:lnSpc>
                <a:spcPct val="80000"/>
              </a:lnSpc>
              <a:buNone/>
            </a:pPr>
            <a:r>
              <a:rPr lang="en-US" sz="2800" dirty="0" smtClean="0">
                <a:solidFill>
                  <a:schemeClr val="bg1"/>
                </a:solidFill>
              </a:rPr>
              <a:t/>
            </a:r>
            <a:br>
              <a:rPr lang="en-US" sz="2800" dirty="0" smtClean="0">
                <a:solidFill>
                  <a:schemeClr val="bg1"/>
                </a:solidFill>
              </a:rPr>
            </a:br>
            <a:r>
              <a:rPr lang="en-US" sz="2800" dirty="0" smtClean="0">
                <a:solidFill>
                  <a:schemeClr val="bg1"/>
                </a:solidFill>
              </a:rPr>
              <a:t>We have entered the cycle.  If you lack transportation, you cannot take advantage of jobs, education, food and groceries, governmental and community activities – Many of the resources (benefits) of modern society.</a:t>
            </a:r>
            <a:endParaRPr lang="en-US" altLang="en-US" sz="2400" dirty="0">
              <a:solidFill>
                <a:schemeClr val="bg1"/>
              </a:solidFill>
            </a:endParaRPr>
          </a:p>
        </p:txBody>
      </p:sp>
    </p:spTree>
    <p:extLst>
      <p:ext uri="{BB962C8B-B14F-4D97-AF65-F5344CB8AC3E}">
        <p14:creationId xmlns:p14="http://schemas.microsoft.com/office/powerpoint/2010/main" val="1155740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76201"/>
            <a:ext cx="8991600" cy="1874836"/>
          </a:xfrm>
        </p:spPr>
        <p:txBody>
          <a:bodyPr/>
          <a:lstStyle/>
          <a:p>
            <a:r>
              <a:rPr lang="en-US" altLang="en-US" sz="4000" dirty="0" smtClean="0">
                <a:solidFill>
                  <a:schemeClr val="bg1"/>
                </a:solidFill>
              </a:rPr>
              <a:t>A Lack of Access to Society’s Resources Leads to a Lack of Means to Attain the Technology to Participate</a:t>
            </a:r>
            <a:endParaRPr lang="en-US" altLang="en-US" sz="4000" dirty="0">
              <a:solidFill>
                <a:schemeClr val="bg1"/>
              </a:solidFill>
            </a:endParaRPr>
          </a:p>
        </p:txBody>
      </p:sp>
      <p:sp>
        <p:nvSpPr>
          <p:cNvPr id="33795" name="Rectangle 3"/>
          <p:cNvSpPr>
            <a:spLocks noGrp="1" noChangeArrowheads="1"/>
          </p:cNvSpPr>
          <p:nvPr>
            <p:ph type="body" idx="1"/>
          </p:nvPr>
        </p:nvSpPr>
        <p:spPr>
          <a:xfrm>
            <a:off x="76200" y="2484437"/>
            <a:ext cx="8991600" cy="4373563"/>
          </a:xfrm>
        </p:spPr>
        <p:txBody>
          <a:bodyPr/>
          <a:lstStyle/>
          <a:p>
            <a:pPr marL="0" indent="0">
              <a:lnSpc>
                <a:spcPct val="80000"/>
              </a:lnSpc>
              <a:buNone/>
            </a:pPr>
            <a:r>
              <a:rPr lang="en-US" sz="2800" dirty="0">
                <a:solidFill>
                  <a:schemeClr val="bg1"/>
                </a:solidFill>
              </a:rPr>
              <a:t>Persons with disabilities are chronically under- or unemployed.  The programs (education, rehabilitation, independent living, </a:t>
            </a:r>
            <a:r>
              <a:rPr lang="en-US" sz="2800" i="1" dirty="0">
                <a:solidFill>
                  <a:schemeClr val="bg1"/>
                </a:solidFill>
              </a:rPr>
              <a:t>etc</a:t>
            </a:r>
            <a:r>
              <a:rPr lang="en-US" sz="2800" dirty="0">
                <a:solidFill>
                  <a:schemeClr val="bg1"/>
                </a:solidFill>
              </a:rPr>
              <a:t>.); are traditionally underfunded. Assistive Technology is expensive.  So, the disabled </a:t>
            </a:r>
            <a:r>
              <a:rPr lang="en-US" sz="2800" dirty="0" smtClean="0">
                <a:solidFill>
                  <a:schemeClr val="bg1"/>
                </a:solidFill>
              </a:rPr>
              <a:t>have, as a whole, </a:t>
            </a:r>
            <a:r>
              <a:rPr lang="en-US" sz="2800" dirty="0">
                <a:solidFill>
                  <a:schemeClr val="bg1"/>
                </a:solidFill>
              </a:rPr>
              <a:t>less access to </a:t>
            </a:r>
            <a:r>
              <a:rPr lang="en-US" sz="2800" dirty="0" smtClean="0">
                <a:solidFill>
                  <a:schemeClr val="bg1"/>
                </a:solidFill>
              </a:rPr>
              <a:t>technology</a:t>
            </a:r>
            <a:r>
              <a:rPr lang="en-US" sz="2800" dirty="0">
                <a:solidFill>
                  <a:schemeClr val="bg1"/>
                </a:solidFill>
              </a:rPr>
              <a:t>.</a:t>
            </a:r>
            <a:br>
              <a:rPr lang="en-US" sz="2800" dirty="0">
                <a:solidFill>
                  <a:schemeClr val="bg1"/>
                </a:solidFill>
              </a:rPr>
            </a:br>
            <a:endParaRPr lang="en-US" altLang="en-US" sz="2800" dirty="0" smtClean="0">
              <a:solidFill>
                <a:schemeClr val="bg1"/>
              </a:solidFill>
            </a:endParaRPr>
          </a:p>
          <a:p>
            <a:pPr marL="514350" indent="-514350">
              <a:lnSpc>
                <a:spcPct val="80000"/>
              </a:lnSpc>
              <a:buFont typeface="+mj-lt"/>
              <a:buAutoNum type="arabicPeriod" startAt="2"/>
            </a:pPr>
            <a:r>
              <a:rPr lang="en-US" sz="2800" i="1" dirty="0" smtClean="0">
                <a:solidFill>
                  <a:schemeClr val="bg1"/>
                </a:solidFill>
              </a:rPr>
              <a:t>An unequal Distribution of Resources creates Unequal Access to technology. </a:t>
            </a:r>
          </a:p>
          <a:p>
            <a:pPr marL="0" indent="0">
              <a:lnSpc>
                <a:spcPct val="80000"/>
              </a:lnSpc>
              <a:buNone/>
            </a:pPr>
            <a:r>
              <a:rPr lang="en-US" sz="2800" dirty="0">
                <a:solidFill>
                  <a:schemeClr val="bg1"/>
                </a:solidFill>
              </a:rPr>
              <a:t/>
            </a:r>
            <a:br>
              <a:rPr lang="en-US" sz="2800" dirty="0">
                <a:solidFill>
                  <a:schemeClr val="bg1"/>
                </a:solidFill>
              </a:rPr>
            </a:br>
            <a:r>
              <a:rPr lang="en-US" altLang="en-US" sz="2800" dirty="0">
                <a:solidFill>
                  <a:schemeClr val="bg1"/>
                </a:solidFill>
              </a:rPr>
              <a:t>Disabled people are served by low-priority government and social programs with limited resources to provide training and technology. </a:t>
            </a:r>
          </a:p>
        </p:txBody>
      </p:sp>
    </p:spTree>
    <p:extLst>
      <p:ext uri="{BB962C8B-B14F-4D97-AF65-F5344CB8AC3E}">
        <p14:creationId xmlns:p14="http://schemas.microsoft.com/office/powerpoint/2010/main" val="4257439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76201"/>
            <a:ext cx="8991600" cy="1874836"/>
          </a:xfrm>
        </p:spPr>
        <p:txBody>
          <a:bodyPr/>
          <a:lstStyle/>
          <a:p>
            <a:r>
              <a:rPr lang="en-US" altLang="en-US" sz="4000" dirty="0" smtClean="0">
                <a:solidFill>
                  <a:schemeClr val="bg1"/>
                </a:solidFill>
              </a:rPr>
              <a:t>All Inequities Are Not Created Equal –</a:t>
            </a:r>
            <a:br>
              <a:rPr lang="en-US" altLang="en-US" sz="4000" dirty="0" smtClean="0">
                <a:solidFill>
                  <a:schemeClr val="bg1"/>
                </a:solidFill>
              </a:rPr>
            </a:br>
            <a:r>
              <a:rPr lang="en-US" altLang="en-US" sz="4000" dirty="0" smtClean="0">
                <a:solidFill>
                  <a:schemeClr val="bg1"/>
                </a:solidFill>
              </a:rPr>
              <a:t>  There is No Single, Simple Solution</a:t>
            </a:r>
            <a:endParaRPr lang="en-US" altLang="en-US" sz="4000" dirty="0">
              <a:solidFill>
                <a:schemeClr val="bg1"/>
              </a:solidFill>
            </a:endParaRPr>
          </a:p>
        </p:txBody>
      </p:sp>
      <p:sp>
        <p:nvSpPr>
          <p:cNvPr id="33795" name="Rectangle 3"/>
          <p:cNvSpPr>
            <a:spLocks noGrp="1" noChangeArrowheads="1"/>
          </p:cNvSpPr>
          <p:nvPr>
            <p:ph type="body" idx="1"/>
          </p:nvPr>
        </p:nvSpPr>
        <p:spPr>
          <a:xfrm>
            <a:off x="76200" y="2057400"/>
            <a:ext cx="8991600" cy="4525963"/>
          </a:xfrm>
        </p:spPr>
        <p:txBody>
          <a:bodyPr/>
          <a:lstStyle/>
          <a:p>
            <a:pPr marL="0" indent="0">
              <a:lnSpc>
                <a:spcPct val="80000"/>
              </a:lnSpc>
              <a:buNone/>
            </a:pPr>
            <a:r>
              <a:rPr lang="en-US" altLang="en-US" sz="2800" dirty="0" smtClean="0">
                <a:solidFill>
                  <a:schemeClr val="bg1"/>
                </a:solidFill>
              </a:rPr>
              <a:t>Assistive Technologies are specialized and address specific Functional Limitations.  The small number of manufacturers means there is little competition and market forces promote high prices.</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marL="514350" indent="-514350">
              <a:lnSpc>
                <a:spcPct val="80000"/>
              </a:lnSpc>
              <a:buFont typeface="+mj-lt"/>
              <a:buAutoNum type="arabicPeriod" startAt="3"/>
            </a:pPr>
            <a:r>
              <a:rPr lang="en-US" sz="2800" i="1" dirty="0">
                <a:solidFill>
                  <a:schemeClr val="bg1"/>
                </a:solidFill>
              </a:rPr>
              <a:t>Unequal </a:t>
            </a:r>
            <a:r>
              <a:rPr lang="en-US" sz="2800" i="1" dirty="0" smtClean="0">
                <a:solidFill>
                  <a:schemeClr val="bg1"/>
                </a:solidFill>
              </a:rPr>
              <a:t>Access to technology differs, based on </a:t>
            </a:r>
            <a:r>
              <a:rPr lang="en-US" sz="2800" i="1" dirty="0">
                <a:solidFill>
                  <a:schemeClr val="bg1"/>
                </a:solidFill>
              </a:rPr>
              <a:t>the </a:t>
            </a:r>
            <a:r>
              <a:rPr lang="en-US" sz="2800" i="1" dirty="0" smtClean="0">
                <a:solidFill>
                  <a:schemeClr val="bg1"/>
                </a:solidFill>
              </a:rPr>
              <a:t>individual needs and characteristics </a:t>
            </a:r>
            <a:r>
              <a:rPr lang="en-US" sz="2800" i="1" dirty="0">
                <a:solidFill>
                  <a:schemeClr val="bg1"/>
                </a:solidFill>
              </a:rPr>
              <a:t>of </a:t>
            </a:r>
            <a:r>
              <a:rPr lang="en-US" sz="2800" i="1" dirty="0" smtClean="0">
                <a:solidFill>
                  <a:schemeClr val="bg1"/>
                </a:solidFill>
              </a:rPr>
              <a:t>each technology and the disability they serve</a:t>
            </a:r>
            <a:r>
              <a:rPr lang="en-US" sz="2800" dirty="0" smtClean="0">
                <a:solidFill>
                  <a:schemeClr val="bg1"/>
                </a:solidFill>
              </a:rPr>
              <a:t>.</a:t>
            </a:r>
          </a:p>
          <a:p>
            <a:pPr marL="0" indent="0">
              <a:lnSpc>
                <a:spcPct val="80000"/>
              </a:lnSpc>
              <a:buNone/>
            </a:pPr>
            <a:r>
              <a:rPr lang="en-US" sz="2800" dirty="0">
                <a:solidFill>
                  <a:schemeClr val="bg1"/>
                </a:solidFill>
              </a:rPr>
              <a:t/>
            </a:r>
            <a:br>
              <a:rPr lang="en-US" sz="2800" dirty="0">
                <a:solidFill>
                  <a:schemeClr val="bg1"/>
                </a:solidFill>
              </a:rPr>
            </a:br>
            <a:r>
              <a:rPr lang="en-US" sz="2800" dirty="0">
                <a:solidFill>
                  <a:schemeClr val="bg1"/>
                </a:solidFill>
              </a:rPr>
              <a:t>Assistive </a:t>
            </a:r>
            <a:r>
              <a:rPr lang="en-US" sz="2800" dirty="0" smtClean="0">
                <a:solidFill>
                  <a:schemeClr val="bg1"/>
                </a:solidFill>
              </a:rPr>
              <a:t>Technology exists </a:t>
            </a:r>
            <a:r>
              <a:rPr lang="en-US" sz="2800" dirty="0">
                <a:solidFill>
                  <a:schemeClr val="bg1"/>
                </a:solidFill>
              </a:rPr>
              <a:t>to aid the disabled.  But, access </a:t>
            </a:r>
            <a:r>
              <a:rPr lang="en-US" sz="2800" dirty="0" smtClean="0">
                <a:solidFill>
                  <a:schemeClr val="bg1"/>
                </a:solidFill>
              </a:rPr>
              <a:t>to it is limited </a:t>
            </a:r>
            <a:r>
              <a:rPr lang="en-US" sz="2800" dirty="0">
                <a:solidFill>
                  <a:schemeClr val="bg1"/>
                </a:solidFill>
              </a:rPr>
              <a:t>by </a:t>
            </a:r>
            <a:r>
              <a:rPr lang="en-US" sz="2800" dirty="0" smtClean="0">
                <a:solidFill>
                  <a:schemeClr val="bg1"/>
                </a:solidFill>
              </a:rPr>
              <a:t>the </a:t>
            </a:r>
            <a:r>
              <a:rPr lang="en-US" sz="2800" dirty="0">
                <a:solidFill>
                  <a:schemeClr val="bg1"/>
                </a:solidFill>
              </a:rPr>
              <a:t>cost, as well as, availability of training to use </a:t>
            </a:r>
            <a:r>
              <a:rPr lang="en-US" sz="2800" dirty="0" smtClean="0">
                <a:solidFill>
                  <a:schemeClr val="bg1"/>
                </a:solidFill>
              </a:rPr>
              <a:t>it.</a:t>
            </a:r>
            <a:r>
              <a:rPr lang="en-US" sz="2800" dirty="0">
                <a:solidFill>
                  <a:schemeClr val="bg1"/>
                </a:solidFill>
              </a:rPr>
              <a:t/>
            </a:r>
            <a:br>
              <a:rPr lang="en-US" sz="2800" dirty="0">
                <a:solidFill>
                  <a:schemeClr val="bg1"/>
                </a:solidFill>
              </a:rPr>
            </a:b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p:txBody>
      </p:sp>
    </p:spTree>
    <p:extLst>
      <p:ext uri="{BB962C8B-B14F-4D97-AF65-F5344CB8AC3E}">
        <p14:creationId xmlns:p14="http://schemas.microsoft.com/office/powerpoint/2010/main" val="834079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 y="152400"/>
            <a:ext cx="8991600" cy="1142999"/>
          </a:xfrm>
        </p:spPr>
        <p:txBody>
          <a:bodyPr/>
          <a:lstStyle/>
          <a:p>
            <a:r>
              <a:rPr lang="en-US" altLang="en-US" sz="3600" dirty="0">
                <a:solidFill>
                  <a:schemeClr val="bg1"/>
                </a:solidFill>
              </a:rPr>
              <a:t>“Everything is Moving to the Web”</a:t>
            </a:r>
            <a:br>
              <a:rPr lang="en-US" altLang="en-US" sz="3600" dirty="0">
                <a:solidFill>
                  <a:schemeClr val="bg1"/>
                </a:solidFill>
              </a:rPr>
            </a:br>
            <a:r>
              <a:rPr lang="en-US" altLang="en-US" sz="3600" dirty="0" smtClean="0">
                <a:solidFill>
                  <a:schemeClr val="bg1"/>
                </a:solidFill>
              </a:rPr>
              <a:t>What if </a:t>
            </a:r>
            <a:r>
              <a:rPr lang="en-US" altLang="en-US" sz="3600" b="1" i="1" u="sng" dirty="0" smtClean="0">
                <a:solidFill>
                  <a:schemeClr val="bg1"/>
                </a:solidFill>
              </a:rPr>
              <a:t>You</a:t>
            </a:r>
            <a:r>
              <a:rPr lang="en-US" altLang="en-US" sz="3600" dirty="0" smtClean="0">
                <a:solidFill>
                  <a:schemeClr val="bg1"/>
                </a:solidFill>
              </a:rPr>
              <a:t> Can’t?</a:t>
            </a:r>
            <a:endParaRPr lang="en-US" altLang="en-US" sz="3600" dirty="0">
              <a:solidFill>
                <a:schemeClr val="bg1"/>
              </a:solidFill>
            </a:endParaRPr>
          </a:p>
        </p:txBody>
      </p:sp>
      <p:sp>
        <p:nvSpPr>
          <p:cNvPr id="33795" name="Rectangle 3"/>
          <p:cNvSpPr>
            <a:spLocks noGrp="1" noChangeArrowheads="1"/>
          </p:cNvSpPr>
          <p:nvPr>
            <p:ph type="body" idx="1"/>
          </p:nvPr>
        </p:nvSpPr>
        <p:spPr>
          <a:xfrm>
            <a:off x="152400" y="1676400"/>
            <a:ext cx="8991600" cy="4953000"/>
          </a:xfrm>
        </p:spPr>
        <p:txBody>
          <a:bodyPr/>
          <a:lstStyle/>
          <a:p>
            <a:pPr marL="0" indent="0">
              <a:lnSpc>
                <a:spcPct val="80000"/>
              </a:lnSpc>
              <a:buNone/>
            </a:pPr>
            <a:r>
              <a:rPr lang="en-US" altLang="en-US" sz="2700" dirty="0">
                <a:solidFill>
                  <a:schemeClr val="bg1"/>
                </a:solidFill>
              </a:rPr>
              <a:t>D</a:t>
            </a:r>
            <a:r>
              <a:rPr lang="en-US" altLang="en-US" sz="2700" dirty="0" smtClean="0">
                <a:solidFill>
                  <a:schemeClr val="bg1"/>
                </a:solidFill>
              </a:rPr>
              <a:t>igital technology is becoming a larger part of daily life.  Digital IDs, QR Codes, travel and event ticketing are all common-place.  If you don’t have access to the technology to use these, you are “locked-out.</a:t>
            </a:r>
            <a:r>
              <a:rPr lang="en-US" altLang="en-US" sz="2800" dirty="0" smtClean="0">
                <a:solidFill>
                  <a:schemeClr val="bg1"/>
                </a:solidFill>
              </a:rPr>
              <a:t>”</a:t>
            </a:r>
          </a:p>
          <a:p>
            <a:pPr marL="0" indent="0">
              <a:lnSpc>
                <a:spcPct val="80000"/>
              </a:lnSpc>
              <a:buNone/>
            </a:pPr>
            <a:endParaRPr lang="en-US" altLang="en-US" sz="2800" dirty="0" smtClean="0">
              <a:solidFill>
                <a:schemeClr val="bg1"/>
              </a:solidFill>
            </a:endParaRPr>
          </a:p>
          <a:p>
            <a:pPr marL="514350" indent="-514350">
              <a:lnSpc>
                <a:spcPct val="80000"/>
              </a:lnSpc>
              <a:buFont typeface="+mj-lt"/>
              <a:buAutoNum type="arabicPeriod" startAt="4"/>
            </a:pPr>
            <a:r>
              <a:rPr lang="en-US" sz="2800" i="1" dirty="0" smtClean="0">
                <a:solidFill>
                  <a:schemeClr val="bg1"/>
                </a:solidFill>
              </a:rPr>
              <a:t>Unequal Access to technology leads to Unequal Participation in society</a:t>
            </a:r>
            <a:r>
              <a:rPr lang="en-US" sz="2800" dirty="0" smtClean="0">
                <a:solidFill>
                  <a:schemeClr val="bg1"/>
                </a:solidFill>
              </a:rPr>
              <a:t>.</a:t>
            </a:r>
          </a:p>
          <a:p>
            <a:pPr marL="0" indent="0">
              <a:lnSpc>
                <a:spcPct val="80000"/>
              </a:lnSpc>
              <a:buNone/>
            </a:pPr>
            <a:r>
              <a:rPr lang="en-US" sz="2800" dirty="0">
                <a:solidFill>
                  <a:schemeClr val="bg1"/>
                </a:solidFill>
              </a:rPr>
              <a:t/>
            </a:r>
            <a:br>
              <a:rPr lang="en-US" sz="2800" dirty="0">
                <a:solidFill>
                  <a:schemeClr val="bg1"/>
                </a:solidFill>
              </a:rPr>
            </a:br>
            <a:r>
              <a:rPr lang="en-US" sz="2700" dirty="0">
                <a:solidFill>
                  <a:schemeClr val="bg1"/>
                </a:solidFill>
              </a:rPr>
              <a:t>The lack of access to technology for disabled people limits their ability to participate in employment; civic, social, educational, </a:t>
            </a:r>
            <a:r>
              <a:rPr lang="en-US" sz="2700" dirty="0" smtClean="0">
                <a:solidFill>
                  <a:schemeClr val="bg1"/>
                </a:solidFill>
              </a:rPr>
              <a:t>library </a:t>
            </a:r>
            <a:r>
              <a:rPr lang="en-US" sz="2700" dirty="0">
                <a:solidFill>
                  <a:schemeClr val="bg1"/>
                </a:solidFill>
              </a:rPr>
              <a:t>programs, and other mainstream social activities.  </a:t>
            </a:r>
            <a:r>
              <a:rPr lang="en-US" sz="2700" dirty="0" smtClean="0">
                <a:solidFill>
                  <a:schemeClr val="bg1"/>
                </a:solidFill>
              </a:rPr>
              <a:t>Social “invisibility” promotes </a:t>
            </a:r>
            <a:r>
              <a:rPr lang="en-US" sz="2700" dirty="0">
                <a:solidFill>
                  <a:schemeClr val="bg1"/>
                </a:solidFill>
              </a:rPr>
              <a:t>further isolation and marginalization, making it difficult to fully participate in </a:t>
            </a:r>
            <a:r>
              <a:rPr lang="en-US" sz="2700" dirty="0" smtClean="0">
                <a:solidFill>
                  <a:schemeClr val="bg1"/>
                </a:solidFill>
              </a:rPr>
              <a:t>a digital society</a:t>
            </a:r>
            <a:r>
              <a:rPr lang="en-US" sz="2700" dirty="0">
                <a:solidFill>
                  <a:schemeClr val="bg1"/>
                </a:solidFill>
              </a:rPr>
              <a:t>.</a:t>
            </a:r>
            <a:r>
              <a:rPr lang="en-US" sz="2800" dirty="0">
                <a:solidFill>
                  <a:schemeClr val="bg1"/>
                </a:solidFill>
              </a:rPr>
              <a:t/>
            </a:r>
            <a:br>
              <a:rPr lang="en-US" sz="2800" dirty="0">
                <a:solidFill>
                  <a:schemeClr val="bg1"/>
                </a:solidFill>
              </a:rPr>
            </a:b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p:txBody>
      </p:sp>
    </p:spTree>
    <p:extLst>
      <p:ext uri="{BB962C8B-B14F-4D97-AF65-F5344CB8AC3E}">
        <p14:creationId xmlns:p14="http://schemas.microsoft.com/office/powerpoint/2010/main" val="1117401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0"/>
            <a:ext cx="9144000" cy="1874836"/>
          </a:xfrm>
        </p:spPr>
        <p:txBody>
          <a:bodyPr/>
          <a:lstStyle/>
          <a:p>
            <a:r>
              <a:rPr lang="en-US" altLang="en-US" sz="4000" dirty="0" smtClean="0">
                <a:solidFill>
                  <a:schemeClr val="bg1"/>
                </a:solidFill>
              </a:rPr>
              <a:t>Does Diversity, Equity, and Inclusion</a:t>
            </a:r>
            <a:br>
              <a:rPr lang="en-US" altLang="en-US" sz="4000" dirty="0" smtClean="0">
                <a:solidFill>
                  <a:schemeClr val="bg1"/>
                </a:solidFill>
              </a:rPr>
            </a:br>
            <a:r>
              <a:rPr lang="en-US" altLang="en-US" sz="4000" dirty="0" smtClean="0">
                <a:solidFill>
                  <a:schemeClr val="bg1"/>
                </a:solidFill>
              </a:rPr>
              <a:t>Mean Engagement and Opportunity?</a:t>
            </a:r>
            <a:endParaRPr lang="en-US" altLang="en-US" sz="4000" dirty="0">
              <a:solidFill>
                <a:schemeClr val="bg1"/>
              </a:solidFill>
            </a:endParaRPr>
          </a:p>
        </p:txBody>
      </p:sp>
      <p:sp>
        <p:nvSpPr>
          <p:cNvPr id="33795" name="Rectangle 3"/>
          <p:cNvSpPr>
            <a:spLocks noGrp="1" noChangeArrowheads="1"/>
          </p:cNvSpPr>
          <p:nvPr>
            <p:ph type="body" idx="1"/>
          </p:nvPr>
        </p:nvSpPr>
        <p:spPr>
          <a:xfrm>
            <a:off x="76200" y="1981200"/>
            <a:ext cx="8991600" cy="4525963"/>
          </a:xfrm>
        </p:spPr>
        <p:txBody>
          <a:bodyPr/>
          <a:lstStyle/>
          <a:p>
            <a:pPr marL="0" indent="0">
              <a:lnSpc>
                <a:spcPct val="80000"/>
              </a:lnSpc>
              <a:buNone/>
            </a:pPr>
            <a:r>
              <a:rPr lang="en-US" altLang="en-US" sz="2800" dirty="0" smtClean="0">
                <a:solidFill>
                  <a:schemeClr val="bg1"/>
                </a:solidFill>
              </a:rPr>
              <a:t>If you are not engaged, your interests and needs will not be represented.  As diversity increases, the interests of small minorities are overlooked, then marginalized.  This isolation traps you in the cycle.</a:t>
            </a:r>
            <a:r>
              <a:rPr lang="en-US" altLang="en-US" sz="2800" dirty="0">
                <a:solidFill>
                  <a:schemeClr val="bg1"/>
                </a:solidFill>
              </a:rPr>
              <a:t/>
            </a:r>
            <a:br>
              <a:rPr lang="en-US" altLang="en-US" sz="2800" dirty="0">
                <a:solidFill>
                  <a:schemeClr val="bg1"/>
                </a:solidFill>
              </a:rPr>
            </a:br>
            <a:endParaRPr lang="en-US" altLang="en-US" sz="2800" dirty="0">
              <a:solidFill>
                <a:schemeClr val="bg1"/>
              </a:solidFill>
            </a:endParaRPr>
          </a:p>
          <a:p>
            <a:pPr marL="514350" indent="-514350">
              <a:lnSpc>
                <a:spcPct val="80000"/>
              </a:lnSpc>
              <a:buFont typeface="+mj-lt"/>
              <a:buAutoNum type="arabicPeriod" startAt="5"/>
            </a:pPr>
            <a:r>
              <a:rPr lang="en-US" sz="2800" i="1" dirty="0">
                <a:solidFill>
                  <a:schemeClr val="bg1"/>
                </a:solidFill>
              </a:rPr>
              <a:t>Unequal </a:t>
            </a:r>
            <a:r>
              <a:rPr lang="en-US" sz="2800" i="1" dirty="0" smtClean="0">
                <a:solidFill>
                  <a:schemeClr val="bg1"/>
                </a:solidFill>
              </a:rPr>
              <a:t>Participation in </a:t>
            </a:r>
            <a:r>
              <a:rPr lang="en-US" sz="2800" i="1" dirty="0">
                <a:solidFill>
                  <a:schemeClr val="bg1"/>
                </a:solidFill>
              </a:rPr>
              <a:t>society reinforces </a:t>
            </a:r>
            <a:r>
              <a:rPr lang="en-US" sz="2800" i="1" dirty="0" smtClean="0">
                <a:solidFill>
                  <a:schemeClr val="bg1"/>
                </a:solidFill>
              </a:rPr>
              <a:t>Categorical Inequalities and the Unequal Distributions </a:t>
            </a:r>
            <a:r>
              <a:rPr lang="en-US" sz="2800" i="1" dirty="0">
                <a:solidFill>
                  <a:schemeClr val="bg1"/>
                </a:solidFill>
              </a:rPr>
              <a:t>of </a:t>
            </a:r>
            <a:r>
              <a:rPr lang="en-US" sz="2800" i="1" dirty="0" smtClean="0">
                <a:solidFill>
                  <a:schemeClr val="bg1"/>
                </a:solidFill>
              </a:rPr>
              <a:t>Resources.</a:t>
            </a:r>
          </a:p>
          <a:p>
            <a:pPr marL="0" indent="0">
              <a:lnSpc>
                <a:spcPct val="80000"/>
              </a:lnSpc>
              <a:buNone/>
            </a:pPr>
            <a:r>
              <a:rPr lang="en-US" sz="2800" dirty="0" smtClean="0">
                <a:solidFill>
                  <a:schemeClr val="bg1"/>
                </a:solidFill>
              </a:rPr>
              <a:t/>
            </a:r>
            <a:br>
              <a:rPr lang="en-US" sz="2800" dirty="0" smtClean="0">
                <a:solidFill>
                  <a:schemeClr val="bg1"/>
                </a:solidFill>
              </a:rPr>
            </a:br>
            <a:r>
              <a:rPr lang="en-US" sz="2800" dirty="0" smtClean="0">
                <a:solidFill>
                  <a:schemeClr val="bg1"/>
                </a:solidFill>
              </a:rPr>
              <a:t>With Assistive Technology, people with disabilities can break the cycle.  Properly designed, Technology and the User interface can provide the opportunity for disabled persons to engage in society.</a:t>
            </a:r>
            <a:endParaRPr lang="en-US" altLang="en-US" sz="2800" dirty="0">
              <a:solidFill>
                <a:schemeClr val="bg1"/>
              </a:solidFill>
            </a:endParaRPr>
          </a:p>
        </p:txBody>
      </p:sp>
    </p:spTree>
    <p:extLst>
      <p:ext uri="{BB962C8B-B14F-4D97-AF65-F5344CB8AC3E}">
        <p14:creationId xmlns:p14="http://schemas.microsoft.com/office/powerpoint/2010/main" val="542456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4400" b="0"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4400" b="0"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11958</TotalTime>
  <Words>2788</Words>
  <Application>Microsoft Office PowerPoint</Application>
  <PresentationFormat>On-screen Show (4:3)</PresentationFormat>
  <Paragraphs>199</Paragraphs>
  <Slides>22</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Times New Roman</vt:lpstr>
      <vt:lpstr>Default Design</vt:lpstr>
      <vt:lpstr>Technology &amp; the User Interface; The Battleground of  Digital Equity and Inclusion</vt:lpstr>
      <vt:lpstr>Topics in this Presentation</vt:lpstr>
      <vt:lpstr>The Cycle of Digital Access and Social Inequity</vt:lpstr>
      <vt:lpstr>The Digital Divide – Origin of the Cycle of Digital Access and Social Inequity   </vt:lpstr>
      <vt:lpstr>An Inaccessible User Interface (UI) Starts the Cycle   </vt:lpstr>
      <vt:lpstr>A Lack of Access to Society’s Resources Leads to a Lack of Means to Attain the Technology to Participate</vt:lpstr>
      <vt:lpstr>All Inequities Are Not Created Equal –   There is No Single, Simple Solution</vt:lpstr>
      <vt:lpstr>“Everything is Moving to the Web” What if You Can’t?</vt:lpstr>
      <vt:lpstr>Does Diversity, Equity, and Inclusion Mean Engagement and Opportunity?</vt:lpstr>
      <vt:lpstr>The Cycle of Digital Access and Social Inequity</vt:lpstr>
      <vt:lpstr>The International Classification of Functioning, Disability, &amp; Health </vt:lpstr>
      <vt:lpstr>Technology Needs to Facilitate Functional Capacities</vt:lpstr>
      <vt:lpstr>What is Assistive Technology</vt:lpstr>
      <vt:lpstr>Assistive Technology Commonly Used by People with Disabilities </vt:lpstr>
      <vt:lpstr>What is Digital Equity? How Does Transportation Affect the Cycle?</vt:lpstr>
      <vt:lpstr>How Have Transportation and Digital Technology Combined in Our Society</vt:lpstr>
      <vt:lpstr>Why Does Transportation Technology Need to Promote Independence </vt:lpstr>
      <vt:lpstr>Transportation &amp; IT Play Integral Roles to Enable  Disabled People to Escape the Cycle</vt:lpstr>
      <vt:lpstr>Fundamental Concepts of Digital Equity Related to Persons with Disabilities </vt:lpstr>
      <vt:lpstr>All IT &amp; Transportation Projects Should Incorporate  Universal Design Principles</vt:lpstr>
      <vt:lpstr>  The Seven Principles of Universal Design </vt:lpstr>
      <vt:lpstr>PowerPoint Presentation</vt:lpstr>
    </vt:vector>
  </TitlesOfParts>
  <Company>LADOTD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d8505</dc:creator>
  <cp:lastModifiedBy>James Mitchell</cp:lastModifiedBy>
  <cp:revision>656</cp:revision>
  <dcterms:created xsi:type="dcterms:W3CDTF">2005-10-20T20:47:33Z</dcterms:created>
  <dcterms:modified xsi:type="dcterms:W3CDTF">2024-05-23T19:08:08Z</dcterms:modified>
</cp:coreProperties>
</file>