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74"/>
  </p:sldMasterIdLst>
  <p:notesMasterIdLst>
    <p:notesMasterId r:id="rId91"/>
  </p:notesMasterIdLst>
  <p:sldIdLst>
    <p:sldId id="288" r:id="rId75"/>
    <p:sldId id="297" r:id="rId76"/>
    <p:sldId id="298" r:id="rId77"/>
    <p:sldId id="300" r:id="rId78"/>
    <p:sldId id="301" r:id="rId79"/>
    <p:sldId id="303" r:id="rId80"/>
    <p:sldId id="302" r:id="rId81"/>
    <p:sldId id="306" r:id="rId82"/>
    <p:sldId id="304" r:id="rId83"/>
    <p:sldId id="305" r:id="rId84"/>
    <p:sldId id="312" r:id="rId85"/>
    <p:sldId id="309" r:id="rId86"/>
    <p:sldId id="307" r:id="rId87"/>
    <p:sldId id="308" r:id="rId88"/>
    <p:sldId id="311" r:id="rId89"/>
    <p:sldId id="313" r:id="rId90"/>
  </p:sldIdLst>
  <p:sldSz cx="9144000" cy="6858000" type="screen4x3"/>
  <p:notesSz cx="6858000" cy="9144000"/>
  <p:defaultTextStyle>
    <a:defPPr>
      <a:defRPr lang="en-US"/>
    </a:defPPr>
    <a:lvl1pPr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5pPr>
    <a:lvl6pPr marL="2286000" algn="l" defTabSz="914400" rtl="0" eaLnBrk="1" latinLnBrk="0" hangingPunct="1">
      <a:defRPr sz="4400" kern="1200">
        <a:solidFill>
          <a:schemeClr val="bg1"/>
        </a:solidFill>
        <a:latin typeface="Arial" panose="020B0604020202020204" pitchFamily="34" charset="0"/>
        <a:ea typeface="+mn-ea"/>
        <a:cs typeface="+mn-cs"/>
      </a:defRPr>
    </a:lvl6pPr>
    <a:lvl7pPr marL="2743200" algn="l" defTabSz="914400" rtl="0" eaLnBrk="1" latinLnBrk="0" hangingPunct="1">
      <a:defRPr sz="4400" kern="1200">
        <a:solidFill>
          <a:schemeClr val="bg1"/>
        </a:solidFill>
        <a:latin typeface="Arial" panose="020B0604020202020204" pitchFamily="34" charset="0"/>
        <a:ea typeface="+mn-ea"/>
        <a:cs typeface="+mn-cs"/>
      </a:defRPr>
    </a:lvl7pPr>
    <a:lvl8pPr marL="3200400" algn="l" defTabSz="914400" rtl="0" eaLnBrk="1" latinLnBrk="0" hangingPunct="1">
      <a:defRPr sz="4400" kern="1200">
        <a:solidFill>
          <a:schemeClr val="bg1"/>
        </a:solidFill>
        <a:latin typeface="Arial" panose="020B0604020202020204" pitchFamily="34" charset="0"/>
        <a:ea typeface="+mn-ea"/>
        <a:cs typeface="+mn-cs"/>
      </a:defRPr>
    </a:lvl8pPr>
    <a:lvl9pPr marL="3657600" algn="l" defTabSz="914400" rtl="0" eaLnBrk="1" latinLnBrk="0" hangingPunct="1">
      <a:defRPr sz="4400"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43" autoAdjust="0"/>
    <p:restoredTop sz="93524" autoAdjust="0"/>
  </p:normalViewPr>
  <p:slideViewPr>
    <p:cSldViewPr>
      <p:cViewPr varScale="1">
        <p:scale>
          <a:sx n="109" d="100"/>
          <a:sy n="109" d="100"/>
        </p:scale>
        <p:origin x="7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customXml" Target="../customXml/item39.xml"/><Relationship Id="rId21" Type="http://schemas.openxmlformats.org/officeDocument/2006/relationships/customXml" Target="../customXml/item21.xml"/><Relationship Id="rId34" Type="http://schemas.openxmlformats.org/officeDocument/2006/relationships/customXml" Target="../customXml/item34.xml"/><Relationship Id="rId42" Type="http://schemas.openxmlformats.org/officeDocument/2006/relationships/customXml" Target="../customXml/item42.xml"/><Relationship Id="rId47" Type="http://schemas.openxmlformats.org/officeDocument/2006/relationships/customXml" Target="../customXml/item47.xml"/><Relationship Id="rId50" Type="http://schemas.openxmlformats.org/officeDocument/2006/relationships/customXml" Target="../customXml/item50.xml"/><Relationship Id="rId55" Type="http://schemas.openxmlformats.org/officeDocument/2006/relationships/customXml" Target="../customXml/item55.xml"/><Relationship Id="rId63" Type="http://schemas.openxmlformats.org/officeDocument/2006/relationships/customXml" Target="../customXml/item63.xml"/><Relationship Id="rId68" Type="http://schemas.openxmlformats.org/officeDocument/2006/relationships/customXml" Target="../customXml/item68.xml"/><Relationship Id="rId76" Type="http://schemas.openxmlformats.org/officeDocument/2006/relationships/slide" Target="slides/slide2.xml"/><Relationship Id="rId84" Type="http://schemas.openxmlformats.org/officeDocument/2006/relationships/slide" Target="slides/slide10.xml"/><Relationship Id="rId89" Type="http://schemas.openxmlformats.org/officeDocument/2006/relationships/slide" Target="slides/slide15.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customXml" Target="../customXml/item45.xml"/><Relationship Id="rId53" Type="http://schemas.openxmlformats.org/officeDocument/2006/relationships/customXml" Target="../customXml/item53.xml"/><Relationship Id="rId58" Type="http://schemas.openxmlformats.org/officeDocument/2006/relationships/customXml" Target="../customXml/item58.xml"/><Relationship Id="rId66" Type="http://schemas.openxmlformats.org/officeDocument/2006/relationships/customXml" Target="../customXml/item66.xml"/><Relationship Id="rId74" Type="http://schemas.openxmlformats.org/officeDocument/2006/relationships/slideMaster" Target="slideMasters/slideMaster1.xml"/><Relationship Id="rId79" Type="http://schemas.openxmlformats.org/officeDocument/2006/relationships/slide" Target="slides/slide5.xml"/><Relationship Id="rId87" Type="http://schemas.openxmlformats.org/officeDocument/2006/relationships/slide" Target="slides/slide13.xml"/><Relationship Id="rId5" Type="http://schemas.openxmlformats.org/officeDocument/2006/relationships/customXml" Target="../customXml/item5.xml"/><Relationship Id="rId61" Type="http://schemas.openxmlformats.org/officeDocument/2006/relationships/customXml" Target="../customXml/item61.xml"/><Relationship Id="rId82" Type="http://schemas.openxmlformats.org/officeDocument/2006/relationships/slide" Target="slides/slide8.xml"/><Relationship Id="rId90" Type="http://schemas.openxmlformats.org/officeDocument/2006/relationships/slide" Target="slides/slide16.xml"/><Relationship Id="rId95" Type="http://schemas.openxmlformats.org/officeDocument/2006/relationships/tableStyles" Target="tableStyles.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customXml" Target="../customXml/item64.xml"/><Relationship Id="rId69" Type="http://schemas.openxmlformats.org/officeDocument/2006/relationships/customXml" Target="../customXml/item69.xml"/><Relationship Id="rId77" Type="http://schemas.openxmlformats.org/officeDocument/2006/relationships/slide" Target="slides/slide3.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80" Type="http://schemas.openxmlformats.org/officeDocument/2006/relationships/slide" Target="slides/slide6.xml"/><Relationship Id="rId85" Type="http://schemas.openxmlformats.org/officeDocument/2006/relationships/slide" Target="slides/slide1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customXml" Target="../customXml/item67.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customXml" Target="../customXml/item62.xml"/><Relationship Id="rId70" Type="http://schemas.openxmlformats.org/officeDocument/2006/relationships/customXml" Target="../customXml/item70.xml"/><Relationship Id="rId75" Type="http://schemas.openxmlformats.org/officeDocument/2006/relationships/slide" Target="slides/slide1.xml"/><Relationship Id="rId83" Type="http://schemas.openxmlformats.org/officeDocument/2006/relationships/slide" Target="slides/slide9.xml"/><Relationship Id="rId88" Type="http://schemas.openxmlformats.org/officeDocument/2006/relationships/slide" Target="slides/slide14.xml"/><Relationship Id="rId9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customXml" Target="../customXml/item73.xml"/><Relationship Id="rId78" Type="http://schemas.openxmlformats.org/officeDocument/2006/relationships/slide" Target="slides/slide4.xml"/><Relationship Id="rId81" Type="http://schemas.openxmlformats.org/officeDocument/2006/relationships/slide" Target="slides/slide7.xml"/><Relationship Id="rId86" Type="http://schemas.openxmlformats.org/officeDocument/2006/relationships/slide" Target="slides/slide12.xml"/><Relationship Id="rId9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en-US" dirty="0"/>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en-US" dirty="0"/>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en-US" dirty="0"/>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A389BCC7-A66A-4D56-A525-24295AE50523}" type="slidenum">
              <a:rPr lang="en-US"/>
              <a:pPr>
                <a:defRPr/>
              </a:pPr>
              <a:t>‹#›</a:t>
            </a:fld>
            <a:endParaRPr lang="en-US" dirty="0"/>
          </a:p>
        </p:txBody>
      </p:sp>
    </p:spTree>
    <p:extLst>
      <p:ext uri="{BB962C8B-B14F-4D97-AF65-F5344CB8AC3E}">
        <p14:creationId xmlns:p14="http://schemas.microsoft.com/office/powerpoint/2010/main" val="30552604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n-ea"/>
                <a:cs typeface="+mn-cs"/>
              </a:rPr>
              <a:t>Ten years after Katrina, GIS technology provides more and better ways to share and deliver information.</a:t>
            </a:r>
            <a:endParaRPr lang="en-US"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A389BCC7-A66A-4D56-A525-24295AE50523}" type="slidenum">
              <a:rPr lang="en-US" smtClean="0"/>
              <a:pPr>
                <a:defRPr/>
              </a:pPr>
              <a:t>1</a:t>
            </a:fld>
            <a:endParaRPr lang="en-US" dirty="0"/>
          </a:p>
        </p:txBody>
      </p:sp>
    </p:spTree>
    <p:extLst>
      <p:ext uri="{BB962C8B-B14F-4D97-AF65-F5344CB8AC3E}">
        <p14:creationId xmlns:p14="http://schemas.microsoft.com/office/powerpoint/2010/main" val="1400522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01D19BB4-F6D0-4B32-9C3A-A5DDCA307FE1}" type="slidenum">
              <a:rPr lang="en-US" sz="1200" smtClean="0">
                <a:solidFill>
                  <a:srgbClr val="000000"/>
                </a:solidFill>
              </a:rPr>
              <a:pPr/>
              <a:t>10</a:t>
            </a:fld>
            <a:endParaRPr lang="en-US" sz="1200" dirty="0" smtClean="0">
              <a:solidFill>
                <a:srgbClr val="000000"/>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This is a Story Map with three maps.  It is used because as the viewer moves from one map to another, the map extent is maintained and you are looking at the same place, with different active content.  The active content is either real-time Weather Radar, from Iowa State University; Current Weather Watches, from NOAA; or Active Weather Warnings, also from NOAA.  All of these are web services and are automatically updated every 5 minutes.  The Watches and Warnings provide clickable pop-s with links to the actual text advisory.</a:t>
            </a:r>
            <a:endParaRPr lang="en-US" dirty="0" smtClean="0"/>
          </a:p>
        </p:txBody>
      </p:sp>
    </p:spTree>
    <p:extLst>
      <p:ext uri="{BB962C8B-B14F-4D97-AF65-F5344CB8AC3E}">
        <p14:creationId xmlns:p14="http://schemas.microsoft.com/office/powerpoint/2010/main" val="550253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36CE2C1D-47A3-4DB6-8FE4-AA9F9A9EC243}" type="slidenum">
              <a:rPr lang="en-US" sz="1200" smtClean="0">
                <a:solidFill>
                  <a:srgbClr val="000000"/>
                </a:solidFill>
              </a:rPr>
              <a:pPr/>
              <a:t>11</a:t>
            </a:fld>
            <a:endParaRPr lang="en-US" sz="1200" dirty="0" smtClean="0">
              <a:solidFill>
                <a:srgbClr val="000000"/>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panose="020B0604020202020204" pitchFamily="34" charset="0"/>
                <a:ea typeface="+mn-ea"/>
                <a:cs typeface="+mn-cs"/>
              </a:rPr>
              <a:t>In January, 2016, he Mississippi River reached unprecedented flood levels.  As the flood moved downstream federal resources captured imagery at near-high-water stages along the river.  This ArcGIS Online site provides users with that imagery, which was available within d few days of acquisition.  These services were also available to ArcGIS Desktop users through Open GIS Consortium (OGC) image services.</a:t>
            </a:r>
          </a:p>
          <a:p>
            <a:pPr eaLnBrk="1" hangingPunct="1"/>
            <a:endParaRPr lang="en-US" dirty="0" smtClean="0"/>
          </a:p>
        </p:txBody>
      </p:sp>
    </p:spTree>
    <p:extLst>
      <p:ext uri="{BB962C8B-B14F-4D97-AF65-F5344CB8AC3E}">
        <p14:creationId xmlns:p14="http://schemas.microsoft.com/office/powerpoint/2010/main" val="2258687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03724EB5-9C41-4CA2-95C4-934FFD422BEE}" type="slidenum">
              <a:rPr lang="en-US" sz="1200" smtClean="0">
                <a:solidFill>
                  <a:srgbClr val="000000"/>
                </a:solidFill>
              </a:rPr>
              <a:pPr/>
              <a:t>12</a:t>
            </a:fld>
            <a:endParaRPr lang="en-US" sz="1200" dirty="0" smtClean="0">
              <a:solidFill>
                <a:srgbClr val="000000"/>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Disaster relief funding for roads depends on the Functional Classification of a road.  This is a classification system, determined by the State DoT, local government, with guidance from the USDOT.  This ArcGIS Online web map allows any user, anywhere (on the Internet), to see, by the symbology, if a road is FHWA or FEMA reimbursable.  In addition, pop-ups provide a wan to explore and confirm the status of specific lines, with a click. </a:t>
            </a:r>
            <a:endParaRPr lang="en-US" dirty="0" smtClean="0"/>
          </a:p>
        </p:txBody>
      </p:sp>
    </p:spTree>
    <p:extLst>
      <p:ext uri="{BB962C8B-B14F-4D97-AF65-F5344CB8AC3E}">
        <p14:creationId xmlns:p14="http://schemas.microsoft.com/office/powerpoint/2010/main" val="3740878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6126D6F7-A77F-435B-89AC-594B2C203E17}" type="slidenum">
              <a:rPr lang="en-US" sz="1200" smtClean="0">
                <a:solidFill>
                  <a:srgbClr val="000000"/>
                </a:solidFill>
              </a:rPr>
              <a:pPr/>
              <a:t>13</a:t>
            </a:fld>
            <a:endParaRPr lang="en-US" sz="1200" dirty="0" smtClean="0">
              <a:solidFill>
                <a:srgbClr val="000000"/>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Supporting interoperability, while maintaining appropriate and secure access is accomplished through the use of “Groups.”  LADOTD and LADCFS collaborate on the DSNAP program.  LADCFS runs the sites, while LADOTD provides traffic and logistical support.  LADCFS determines the sites and provides these locations through a point web service, shared through ArcGIS Online to the DCFS – DOTD Data Share Group.  In this way, LADOTD AGO users, who are part of that group and consume and make maps and applications from that service.</a:t>
            </a:r>
            <a:endParaRPr lang="en-US" dirty="0" smtClean="0"/>
          </a:p>
        </p:txBody>
      </p:sp>
    </p:spTree>
    <p:extLst>
      <p:ext uri="{BB962C8B-B14F-4D97-AF65-F5344CB8AC3E}">
        <p14:creationId xmlns:p14="http://schemas.microsoft.com/office/powerpoint/2010/main" val="4186615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16BFC33A-498A-4A44-B35F-17D32A499DE4}" type="slidenum">
              <a:rPr lang="en-US" sz="1200" smtClean="0">
                <a:solidFill>
                  <a:srgbClr val="000000"/>
                </a:solidFill>
              </a:rPr>
              <a:pPr/>
              <a:t>14</a:t>
            </a:fld>
            <a:endParaRPr lang="en-US" sz="1200" dirty="0" smtClean="0">
              <a:solidFill>
                <a:srgbClr val="000000"/>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panose="020B0604020202020204" pitchFamily="34" charset="0"/>
                <a:ea typeface="+mn-ea"/>
                <a:cs typeface="+mn-cs"/>
              </a:rPr>
              <a:t>Using the shared data, maps and apps can be created that take advantage of resources from both</a:t>
            </a:r>
            <a:r>
              <a:rPr lang="en-US" sz="1200" kern="1200" baseline="0" dirty="0" smtClean="0">
                <a:solidFill>
                  <a:schemeClr val="tx1"/>
                </a:solidFill>
                <a:effectLst/>
                <a:latin typeface="Arial" panose="020B0604020202020204" pitchFamily="34" charset="0"/>
                <a:ea typeface="+mn-ea"/>
                <a:cs typeface="+mn-cs"/>
              </a:rPr>
              <a:t> organizations.</a:t>
            </a:r>
            <a:endParaRPr lang="en-US" sz="1200" kern="1200" dirty="0" smtClean="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2584264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FDB54EC9-C441-40CC-8143-7E3212C7EC2B}" type="slidenum">
              <a:rPr lang="en-US" sz="1200" smtClean="0">
                <a:solidFill>
                  <a:srgbClr val="000000"/>
                </a:solidFill>
              </a:rPr>
              <a:pPr/>
              <a:t>15</a:t>
            </a:fld>
            <a:endParaRPr lang="en-US" sz="1200" dirty="0" smtClean="0">
              <a:solidFill>
                <a:srgbClr val="000000"/>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dirty="0" smtClean="0"/>
              <a:t>Today, enterprise GIS is based on a Service Oriented Architecture (SOA), where traditional Desktop GIS interacts with GIS services from GIS Servers, and web-based (Software as a Service, SaaS).  To make it work, data and services must be well documented and highly available.  When it is, users, both infernal and external, will use it </a:t>
            </a:r>
            <a:r>
              <a:rPr lang="en-US" smtClean="0"/>
              <a:t>and will want </a:t>
            </a:r>
            <a:r>
              <a:rPr lang="en-US" dirty="0" smtClean="0"/>
              <a:t>more.</a:t>
            </a:r>
          </a:p>
        </p:txBody>
      </p:sp>
    </p:spTree>
    <p:extLst>
      <p:ext uri="{BB962C8B-B14F-4D97-AF65-F5344CB8AC3E}">
        <p14:creationId xmlns:p14="http://schemas.microsoft.com/office/powerpoint/2010/main" val="2237321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For more information contact Jim Mitchell, at: jim.mitchell@la.gov</a:t>
            </a:r>
            <a:r>
              <a:rPr lang="en-US" baseline="0" dirty="0" smtClean="0"/>
              <a:t> or 225-3479-1881.</a:t>
            </a:r>
            <a:endParaRPr lang="en-US" dirty="0" smtClean="0"/>
          </a:p>
        </p:txBody>
      </p:sp>
      <p:sp>
        <p:nvSpPr>
          <p:cNvPr id="4" name="Slide Number Placeholder 3"/>
          <p:cNvSpPr>
            <a:spLocks noGrp="1"/>
          </p:cNvSpPr>
          <p:nvPr>
            <p:ph type="sldNum" sz="quarter" idx="10"/>
          </p:nvPr>
        </p:nvSpPr>
        <p:spPr/>
        <p:txBody>
          <a:bodyPr/>
          <a:lstStyle/>
          <a:p>
            <a:pPr>
              <a:defRPr/>
            </a:pPr>
            <a:fld id="{A389BCC7-A66A-4D56-A525-24295AE50523}" type="slidenum">
              <a:rPr lang="en-US" smtClean="0">
                <a:solidFill>
                  <a:srgbClr val="000000"/>
                </a:solidFill>
              </a:rPr>
              <a:pPr>
                <a:defRPr/>
              </a:pPr>
              <a:t>16</a:t>
            </a:fld>
            <a:endParaRPr lang="en-US" dirty="0">
              <a:solidFill>
                <a:srgbClr val="000000"/>
              </a:solidFill>
            </a:endParaRPr>
          </a:p>
        </p:txBody>
      </p:sp>
    </p:spTree>
    <p:extLst>
      <p:ext uri="{BB962C8B-B14F-4D97-AF65-F5344CB8AC3E}">
        <p14:creationId xmlns:p14="http://schemas.microsoft.com/office/powerpoint/2010/main" val="3858353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D05B9DBE-DBB4-47F2-B4B9-637546250E3E}" type="slidenum">
              <a:rPr lang="en-US" sz="1200" smtClean="0">
                <a:solidFill>
                  <a:srgbClr val="000000"/>
                </a:solidFill>
              </a:rPr>
              <a:pPr/>
              <a:t>2</a:t>
            </a:fld>
            <a:endParaRPr lang="en-US" sz="1200" dirty="0" smtClean="0">
              <a:solidFill>
                <a:srgbClr val="000000"/>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r>
              <a:rPr lang="en-US" sz="1200" kern="1200" dirty="0" smtClean="0">
                <a:solidFill>
                  <a:schemeClr val="tx1"/>
                </a:solidFill>
                <a:effectLst/>
                <a:latin typeface="Arial" panose="020B0604020202020204" pitchFamily="34" charset="0"/>
                <a:ea typeface="+mn-ea"/>
                <a:cs typeface="+mn-cs"/>
              </a:rPr>
              <a:t>Today, GIS web services form the backbone of real interoperability between disparate systems.  Using a Service Oriented Architecture (SOA), authoritative sources can collect, process, and serve data according to discipline–specific standards.  This makes data, Accurate, Authoritative, Actionable, Accessible, and Affordable (“AAAAA” Data Standard).</a:t>
            </a:r>
            <a:endParaRPr lang="en-US" sz="1200" kern="1200" dirty="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2756928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B95B4795-123C-417E-8AA0-254DF8CBC9A2}" type="slidenum">
              <a:rPr lang="en-US" sz="1200" smtClean="0">
                <a:solidFill>
                  <a:srgbClr val="000000"/>
                </a:solidFill>
              </a:rPr>
              <a:pPr/>
              <a:t>3</a:t>
            </a:fld>
            <a:endParaRPr lang="en-US" sz="1200" dirty="0" smtClean="0">
              <a:solidFill>
                <a:srgbClr val="000000"/>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This is a typical ArcGIS Server Services Folder.  It provides the means to share data an information to both web-based applications and desktop GIS.  With the appropriate authority/security, anyone can use a web browser to explore the contents of this folder.  It may contain subfolders, o organize the services, as desired.  Users can select a MapServer or FeatureServer and open them in different applications, such as ArcGIS Online, ArcGIS Desktop, or JaveScript web mapping application.  Limited descriptive information or metadata are also available.</a:t>
            </a:r>
            <a:endParaRPr lang="en-US" dirty="0" smtClean="0"/>
          </a:p>
        </p:txBody>
      </p:sp>
    </p:spTree>
    <p:extLst>
      <p:ext uri="{BB962C8B-B14F-4D97-AF65-F5344CB8AC3E}">
        <p14:creationId xmlns:p14="http://schemas.microsoft.com/office/powerpoint/2010/main" val="578287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0E83EEB4-F843-4B7E-915B-D7F357C19950}" type="slidenum">
              <a:rPr lang="en-US" sz="1200" smtClean="0">
                <a:solidFill>
                  <a:srgbClr val="000000"/>
                </a:solidFill>
              </a:rPr>
              <a:pPr/>
              <a:t>4</a:t>
            </a:fld>
            <a:endParaRPr lang="en-US" sz="1200" dirty="0" smtClean="0">
              <a:solidFill>
                <a:srgbClr val="000000"/>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r>
              <a:rPr lang="en-US" sz="1200" kern="1200" dirty="0" smtClean="0">
                <a:solidFill>
                  <a:schemeClr val="tx1"/>
                </a:solidFill>
                <a:effectLst/>
                <a:latin typeface="Arial" panose="020B0604020202020204" pitchFamily="34" charset="0"/>
                <a:ea typeface="+mn-ea"/>
                <a:cs typeface="+mn-cs"/>
              </a:rPr>
              <a:t>This is a brief listing of emergency operations-related web services available from LADOTD.  Most of these services are designed to ArcGIS Online presentations.  However, they are also available to ArcGIS Desktop users, as well as, anyone else who can consume the REST web services.</a:t>
            </a:r>
            <a:endParaRPr lang="en-US" sz="1200" kern="1200" dirty="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4268069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3A77C12F-C07E-408E-A4A2-EE389ABBED43}" type="slidenum">
              <a:rPr lang="en-US" sz="1200" smtClean="0">
                <a:solidFill>
                  <a:srgbClr val="000000"/>
                </a:solidFill>
              </a:rPr>
              <a:pPr/>
              <a:t>5</a:t>
            </a:fld>
            <a:endParaRPr lang="en-US" sz="1200" dirty="0" smtClean="0">
              <a:solidFill>
                <a:srgbClr val="000000"/>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r>
              <a:rPr lang="en-US" sz="1200" kern="1200" dirty="0" smtClean="0">
                <a:solidFill>
                  <a:schemeClr val="tx1"/>
                </a:solidFill>
                <a:effectLst/>
                <a:latin typeface="Arial" panose="020B0604020202020204" pitchFamily="34" charset="0"/>
                <a:ea typeface="+mn-ea"/>
                <a:cs typeface="+mn-cs"/>
              </a:rPr>
              <a:t>This is the LADOTD ArcGIS Online Hemepage.  An important feature of this website is that it can be configured with text to reflect immediate conditions and display news.  In addition, it features a “Map Gallery” that contains special maps that the site wants to feature.  To place a map in the Gallery, the author simply needs to “Shake” it with the “Map Gallery Group.”  To remove it, remove he share.  </a:t>
            </a:r>
            <a:endParaRPr lang="en-US" sz="1200" kern="1200" dirty="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4110280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74BA09DE-D4EC-4DA2-8301-492E31720818}" type="slidenum">
              <a:rPr lang="en-US" sz="1200" smtClean="0">
                <a:solidFill>
                  <a:srgbClr val="000000"/>
                </a:solidFill>
              </a:rPr>
              <a:pPr/>
              <a:t>6</a:t>
            </a:fld>
            <a:endParaRPr lang="en-US" sz="1200" dirty="0" smtClean="0">
              <a:solidFill>
                <a:srgbClr val="000000"/>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Debris removal is an important ESF-3 (Public Works) function for LADOTD.  It is a time dependent process.  The public wants the roads clear and debris removed as fast as possible.  In 2012, Hurricane Isaac hit southeastern Louisiana and created a great deal of debris.  LADOTD Public Relations wanted a simple to use map to display the Department’s process on debris removal along state-maintained roads.  Daily progress was provided by a contractor, incorporated into a time-enabled geodatabase feature class, and update daily.  ArcGIS Online provided the simple user-interface and even supported time-enabled data.  In the Time-Enabled Map Application Template, users can watch the progress of the debris removal effort as colors move from red and orange to green.  The map also supports pop-ups to allow the user to query a specific line segment and get the data for it.</a:t>
            </a:r>
            <a:endParaRPr lang="en-US" dirty="0" smtClean="0"/>
          </a:p>
        </p:txBody>
      </p:sp>
    </p:spTree>
    <p:extLst>
      <p:ext uri="{BB962C8B-B14F-4D97-AF65-F5344CB8AC3E}">
        <p14:creationId xmlns:p14="http://schemas.microsoft.com/office/powerpoint/2010/main" val="2838263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267C0685-A144-4FCA-AA8D-43ECBECB05C0}" type="slidenum">
              <a:rPr lang="en-US" sz="1200" smtClean="0">
                <a:solidFill>
                  <a:srgbClr val="000000"/>
                </a:solidFill>
              </a:rPr>
              <a:pPr/>
              <a:t>7</a:t>
            </a:fld>
            <a:endParaRPr lang="en-US" sz="1200" dirty="0" smtClean="0">
              <a:solidFill>
                <a:srgbClr val="000000"/>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During extremely inclement weather events, state offices are closed by order of the Louisiana Commissioner of Administration.  The closures are done, primarily, on a Parish by Parish basis.  It is important for the public to, as well as, state workers to be aware of these closures.  As orders are issued, a map is updated to show the closed parishes.</a:t>
            </a:r>
            <a:endParaRPr lang="en-US" dirty="0" smtClean="0"/>
          </a:p>
        </p:txBody>
      </p:sp>
    </p:spTree>
    <p:extLst>
      <p:ext uri="{BB962C8B-B14F-4D97-AF65-F5344CB8AC3E}">
        <p14:creationId xmlns:p14="http://schemas.microsoft.com/office/powerpoint/2010/main" val="2622269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36CE2C1D-47A3-4DB6-8FE4-AA9F9A9EC243}" type="slidenum">
              <a:rPr lang="en-US" sz="1200" smtClean="0">
                <a:solidFill>
                  <a:srgbClr val="000000"/>
                </a:solidFill>
              </a:rPr>
              <a:pPr/>
              <a:t>8</a:t>
            </a:fld>
            <a:endParaRPr lang="en-US" sz="1200" dirty="0" smtClean="0">
              <a:solidFill>
                <a:srgbClr val="000000"/>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Emergency Evacuating Routes are the backend of the Louisiana Emergency Evacuation Plan.  It is essential that both state officials and the public are on the same page with respect to what are and what are not official Emergency Evacuation Routes.  Pop-ups help provide specific information about a particular map feature.</a:t>
            </a:r>
            <a:endParaRPr lang="en-US" dirty="0" smtClean="0"/>
          </a:p>
        </p:txBody>
      </p:sp>
    </p:spTree>
    <p:extLst>
      <p:ext uri="{BB962C8B-B14F-4D97-AF65-F5344CB8AC3E}">
        <p14:creationId xmlns:p14="http://schemas.microsoft.com/office/powerpoint/2010/main" val="4126987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EA88F974-B8F6-40A1-807D-DBB2A2AFBB38}" type="slidenum">
              <a:rPr lang="en-US" sz="1200" smtClean="0">
                <a:solidFill>
                  <a:srgbClr val="000000"/>
                </a:solidFill>
              </a:rPr>
              <a:pPr/>
              <a:t>9</a:t>
            </a:fld>
            <a:endParaRPr lang="en-US" sz="1200" dirty="0" smtClean="0">
              <a:solidFill>
                <a:srgbClr val="000000"/>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Floods are a major cause of depth, annually.  NOAA’s Advances Hydrologic Prediction Service (AHPS) provides river and stream gauge monitoring and forecasts.  This web map allows the user to find available gauges in the area of their interest.  They are colored by flood stage.  Wen clicked, the pop-up displays current information, as well as, a link to the real-time AHPS gauge website.</a:t>
            </a:r>
            <a:endParaRPr lang="en-US" dirty="0" smtClean="0"/>
          </a:p>
        </p:txBody>
      </p:sp>
    </p:spTree>
    <p:extLst>
      <p:ext uri="{BB962C8B-B14F-4D97-AF65-F5344CB8AC3E}">
        <p14:creationId xmlns:p14="http://schemas.microsoft.com/office/powerpoint/2010/main" val="965889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DDCED3-08E7-4932-8F28-21B2B8BC6866}" type="slidenum">
              <a:rPr lang="en-US"/>
              <a:pPr>
                <a:defRPr/>
              </a:pPr>
              <a:t>‹#›</a:t>
            </a:fld>
            <a:endParaRPr lang="en-US" dirty="0"/>
          </a:p>
        </p:txBody>
      </p:sp>
    </p:spTree>
    <p:extLst>
      <p:ext uri="{BB962C8B-B14F-4D97-AF65-F5344CB8AC3E}">
        <p14:creationId xmlns:p14="http://schemas.microsoft.com/office/powerpoint/2010/main" val="2159343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2CA2173-EBC8-44A1-90F8-89B862D97772}" type="slidenum">
              <a:rPr lang="en-US"/>
              <a:pPr>
                <a:defRPr/>
              </a:pPr>
              <a:t>‹#›</a:t>
            </a:fld>
            <a:endParaRPr lang="en-US" dirty="0"/>
          </a:p>
        </p:txBody>
      </p:sp>
    </p:spTree>
    <p:extLst>
      <p:ext uri="{BB962C8B-B14F-4D97-AF65-F5344CB8AC3E}">
        <p14:creationId xmlns:p14="http://schemas.microsoft.com/office/powerpoint/2010/main" val="636849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2344108-F47B-4210-A67B-B9B10D3A89E1}" type="slidenum">
              <a:rPr lang="en-US"/>
              <a:pPr>
                <a:defRPr/>
              </a:pPr>
              <a:t>‹#›</a:t>
            </a:fld>
            <a:endParaRPr lang="en-US" dirty="0"/>
          </a:p>
        </p:txBody>
      </p:sp>
    </p:spTree>
    <p:extLst>
      <p:ext uri="{BB962C8B-B14F-4D97-AF65-F5344CB8AC3E}">
        <p14:creationId xmlns:p14="http://schemas.microsoft.com/office/powerpoint/2010/main" val="2832840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A6D9E0F-4312-4363-92E6-F9A83C4284DB}" type="slidenum">
              <a:rPr lang="en-US"/>
              <a:pPr>
                <a:defRPr/>
              </a:pPr>
              <a:t>‹#›</a:t>
            </a:fld>
            <a:endParaRPr lang="en-US" dirty="0"/>
          </a:p>
        </p:txBody>
      </p:sp>
    </p:spTree>
    <p:extLst>
      <p:ext uri="{BB962C8B-B14F-4D97-AF65-F5344CB8AC3E}">
        <p14:creationId xmlns:p14="http://schemas.microsoft.com/office/powerpoint/2010/main" val="1615837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7CA6ACE-ED3B-4911-84AA-C87A71505E09}" type="slidenum">
              <a:rPr lang="en-US"/>
              <a:pPr>
                <a:defRPr/>
              </a:pPr>
              <a:t>‹#›</a:t>
            </a:fld>
            <a:endParaRPr lang="en-US" dirty="0"/>
          </a:p>
        </p:txBody>
      </p:sp>
    </p:spTree>
    <p:extLst>
      <p:ext uri="{BB962C8B-B14F-4D97-AF65-F5344CB8AC3E}">
        <p14:creationId xmlns:p14="http://schemas.microsoft.com/office/powerpoint/2010/main" val="2242411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1F7DA27-C3C8-45E3-81DE-B016F84D03AC}" type="slidenum">
              <a:rPr lang="en-US"/>
              <a:pPr>
                <a:defRPr/>
              </a:pPr>
              <a:t>‹#›</a:t>
            </a:fld>
            <a:endParaRPr lang="en-US" dirty="0"/>
          </a:p>
        </p:txBody>
      </p:sp>
    </p:spTree>
    <p:extLst>
      <p:ext uri="{BB962C8B-B14F-4D97-AF65-F5344CB8AC3E}">
        <p14:creationId xmlns:p14="http://schemas.microsoft.com/office/powerpoint/2010/main" val="3989885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58F9EFF-6818-42B0-9FFC-811EBBD467F1}" type="slidenum">
              <a:rPr lang="en-US"/>
              <a:pPr>
                <a:defRPr/>
              </a:pPr>
              <a:t>‹#›</a:t>
            </a:fld>
            <a:endParaRPr lang="en-US" dirty="0"/>
          </a:p>
        </p:txBody>
      </p:sp>
    </p:spTree>
    <p:extLst>
      <p:ext uri="{BB962C8B-B14F-4D97-AF65-F5344CB8AC3E}">
        <p14:creationId xmlns:p14="http://schemas.microsoft.com/office/powerpoint/2010/main" val="106214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A1BA195-47DF-4B62-9F70-54E207122A6E}" type="slidenum">
              <a:rPr lang="en-US"/>
              <a:pPr>
                <a:defRPr/>
              </a:pPr>
              <a:t>‹#›</a:t>
            </a:fld>
            <a:endParaRPr lang="en-US" dirty="0"/>
          </a:p>
        </p:txBody>
      </p:sp>
    </p:spTree>
    <p:extLst>
      <p:ext uri="{BB962C8B-B14F-4D97-AF65-F5344CB8AC3E}">
        <p14:creationId xmlns:p14="http://schemas.microsoft.com/office/powerpoint/2010/main" val="3204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9C200F7-C46B-473D-A348-908B5EC481D3}" type="slidenum">
              <a:rPr lang="en-US"/>
              <a:pPr>
                <a:defRPr/>
              </a:pPr>
              <a:t>‹#›</a:t>
            </a:fld>
            <a:endParaRPr lang="en-US" dirty="0"/>
          </a:p>
        </p:txBody>
      </p:sp>
    </p:spTree>
    <p:extLst>
      <p:ext uri="{BB962C8B-B14F-4D97-AF65-F5344CB8AC3E}">
        <p14:creationId xmlns:p14="http://schemas.microsoft.com/office/powerpoint/2010/main" val="78398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B07386A-977C-4B67-8F2C-07816B21E91F}" type="slidenum">
              <a:rPr lang="en-US"/>
              <a:pPr>
                <a:defRPr/>
              </a:pPr>
              <a:t>‹#›</a:t>
            </a:fld>
            <a:endParaRPr lang="en-US" dirty="0"/>
          </a:p>
        </p:txBody>
      </p:sp>
    </p:spTree>
    <p:extLst>
      <p:ext uri="{BB962C8B-B14F-4D97-AF65-F5344CB8AC3E}">
        <p14:creationId xmlns:p14="http://schemas.microsoft.com/office/powerpoint/2010/main" val="2210242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418D93B-BFAD-4C06-AF58-A0F79DDD7C24}" type="slidenum">
              <a:rPr lang="en-US"/>
              <a:pPr>
                <a:defRPr/>
              </a:pPr>
              <a:t>‹#›</a:t>
            </a:fld>
            <a:endParaRPr lang="en-US" dirty="0"/>
          </a:p>
        </p:txBody>
      </p:sp>
    </p:spTree>
    <p:extLst>
      <p:ext uri="{BB962C8B-B14F-4D97-AF65-F5344CB8AC3E}">
        <p14:creationId xmlns:p14="http://schemas.microsoft.com/office/powerpoint/2010/main" val="4044399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t" anchorCtr="0" compatLnSpc="1">
            <a:prstTxWarp prst="textNoShape">
              <a:avLst/>
            </a:prstTxWarp>
          </a:bodyPr>
          <a:lstStyle>
            <a:lvl1pPr eaLnBrk="1" hangingPunct="1">
              <a:defRPr sz="1400">
                <a:solidFill>
                  <a:schemeClr val="tx1"/>
                </a:solidFill>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t" anchorCtr="0" compatLnSpc="1">
            <a:prstTxWarp prst="textNoShape">
              <a:avLst/>
            </a:prstTxWarp>
          </a:bodyPr>
          <a:lstStyle>
            <a:lvl1pPr algn="ctr" eaLnBrk="1" hangingPunct="1">
              <a:defRPr sz="1400">
                <a:solidFill>
                  <a:schemeClr val="tx1"/>
                </a:solidFill>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t" anchorCtr="0" compatLnSpc="1">
            <a:prstTxWarp prst="textNoShape">
              <a:avLst/>
            </a:prstTxWarp>
          </a:bodyPr>
          <a:lstStyle>
            <a:lvl1pPr algn="r" eaLnBrk="1" hangingPunct="1">
              <a:defRPr sz="1400">
                <a:solidFill>
                  <a:schemeClr val="tx1"/>
                </a:solidFill>
              </a:defRPr>
            </a:lvl1pPr>
          </a:lstStyle>
          <a:p>
            <a:pPr>
              <a:defRPr/>
            </a:pPr>
            <a:fld id="{98B755D1-FEF8-432B-BF9A-DDCFE79A481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76201"/>
            <a:ext cx="9144000" cy="2057400"/>
          </a:xfrm>
        </p:spPr>
        <p:txBody>
          <a:bodyPr anchor="ctr"/>
          <a:lstStyle/>
          <a:p>
            <a:pPr eaLnBrk="1" hangingPunct="1"/>
            <a:r>
              <a:rPr lang="en-US" sz="4400" dirty="0" smtClean="0">
                <a:solidFill>
                  <a:schemeClr val="bg1"/>
                </a:solidFill>
              </a:rPr>
              <a:t>LADOTD Web Services</a:t>
            </a:r>
            <a:br>
              <a:rPr lang="en-US" sz="4400" dirty="0" smtClean="0">
                <a:solidFill>
                  <a:schemeClr val="bg1"/>
                </a:solidFill>
              </a:rPr>
            </a:br>
            <a:r>
              <a:rPr lang="en-US" sz="3600" dirty="0" smtClean="0">
                <a:solidFill>
                  <a:schemeClr val="bg1"/>
                </a:solidFill>
              </a:rPr>
              <a:t>Supporting Interoperability and Information Delivery During Emergency Operations</a:t>
            </a:r>
          </a:p>
        </p:txBody>
      </p:sp>
      <p:sp>
        <p:nvSpPr>
          <p:cNvPr id="3075" name="Rectangle 3"/>
          <p:cNvSpPr>
            <a:spLocks noGrp="1" noChangeArrowheads="1"/>
          </p:cNvSpPr>
          <p:nvPr>
            <p:ph type="subTitle" idx="1"/>
          </p:nvPr>
        </p:nvSpPr>
        <p:spPr>
          <a:xfrm>
            <a:off x="152400" y="5562600"/>
            <a:ext cx="8839200" cy="1295400"/>
          </a:xfrm>
        </p:spPr>
        <p:txBody>
          <a:bodyPr/>
          <a:lstStyle/>
          <a:p>
            <a:pPr eaLnBrk="1" hangingPunct="1">
              <a:lnSpc>
                <a:spcPct val="90000"/>
              </a:lnSpc>
            </a:pPr>
            <a:r>
              <a:rPr lang="en-US" dirty="0" smtClean="0">
                <a:solidFill>
                  <a:schemeClr val="bg1"/>
                </a:solidFill>
              </a:rPr>
              <a:t>by James E. Mitchell, Ph. D, </a:t>
            </a:r>
          </a:p>
          <a:p>
            <a:pPr eaLnBrk="1" hangingPunct="1">
              <a:lnSpc>
                <a:spcPct val="90000"/>
              </a:lnSpc>
            </a:pPr>
            <a:r>
              <a:rPr lang="en-US" sz="2000" dirty="0" smtClean="0">
                <a:solidFill>
                  <a:schemeClr val="bg1"/>
                </a:solidFill>
              </a:rPr>
              <a:t>USGS </a:t>
            </a:r>
            <a:r>
              <a:rPr lang="en-US" sz="2000" dirty="0">
                <a:solidFill>
                  <a:schemeClr val="bg1"/>
                </a:solidFill>
              </a:rPr>
              <a:t>Hurricane Season Geospatial Data Mining </a:t>
            </a:r>
            <a:r>
              <a:rPr lang="en-US" sz="2000" dirty="0" smtClean="0">
                <a:solidFill>
                  <a:schemeClr val="bg1"/>
                </a:solidFill>
              </a:rPr>
              <a:t>Workshop</a:t>
            </a:r>
          </a:p>
          <a:p>
            <a:pPr eaLnBrk="1" hangingPunct="1">
              <a:lnSpc>
                <a:spcPct val="90000"/>
              </a:lnSpc>
            </a:pPr>
            <a:r>
              <a:rPr lang="en-US" sz="2000" dirty="0" smtClean="0">
                <a:solidFill>
                  <a:schemeClr val="bg1"/>
                </a:solidFill>
              </a:rPr>
              <a:t>June, 2016</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048000" y="2286000"/>
            <a:ext cx="29718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76200"/>
            <a:ext cx="9067800" cy="1143000"/>
          </a:xfrm>
        </p:spPr>
        <p:txBody>
          <a:bodyPr/>
          <a:lstStyle/>
          <a:p>
            <a:pPr eaLnBrk="1" hangingPunct="1"/>
            <a:r>
              <a:rPr lang="en-US" sz="4000" dirty="0" smtClean="0">
                <a:solidFill>
                  <a:schemeClr val="bg1"/>
                </a:solidFill>
              </a:rPr>
              <a:t>Situational Awareness</a:t>
            </a:r>
            <a:br>
              <a:rPr lang="en-US" sz="4000" dirty="0" smtClean="0">
                <a:solidFill>
                  <a:schemeClr val="bg1"/>
                </a:solidFill>
              </a:rPr>
            </a:br>
            <a:r>
              <a:rPr lang="en-US" sz="4000" dirty="0" smtClean="0">
                <a:solidFill>
                  <a:schemeClr val="bg1"/>
                </a:solidFill>
              </a:rPr>
              <a:t>LADOTD’s  Severe Weather Story Map</a:t>
            </a:r>
          </a:p>
        </p:txBody>
      </p:sp>
      <p:sp>
        <p:nvSpPr>
          <p:cNvPr id="70659" name="Text Box 5"/>
          <p:cNvSpPr txBox="1">
            <a:spLocks noChangeArrowheads="1"/>
          </p:cNvSpPr>
          <p:nvPr/>
        </p:nvSpPr>
        <p:spPr bwMode="auto">
          <a:xfrm>
            <a:off x="0" y="5943600"/>
            <a:ext cx="90678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Delivering near-real-time, actionable data and authoritative information, directly from the source.  This Story Map allows the user to find a place </a:t>
            </a:r>
            <a:r>
              <a:rPr lang="en-US" sz="1800" dirty="0" smtClean="0">
                <a:solidFill>
                  <a:schemeClr val="bg1"/>
                </a:solidFill>
              </a:rPr>
              <a:t>of </a:t>
            </a:r>
            <a:r>
              <a:rPr lang="en-US" sz="1800" dirty="0">
                <a:solidFill>
                  <a:schemeClr val="bg1"/>
                </a:solidFill>
              </a:rPr>
              <a:t>interest and move between the maps </a:t>
            </a:r>
            <a:r>
              <a:rPr lang="en-US" sz="1800" dirty="0" smtClean="0">
                <a:solidFill>
                  <a:schemeClr val="bg1"/>
                </a:solidFill>
              </a:rPr>
              <a:t>showing current </a:t>
            </a:r>
            <a:r>
              <a:rPr lang="en-US" sz="1800" dirty="0">
                <a:solidFill>
                  <a:schemeClr val="bg1"/>
                </a:solidFill>
              </a:rPr>
              <a:t>weather radar </a:t>
            </a:r>
            <a:r>
              <a:rPr lang="en-US" sz="1800" dirty="0" smtClean="0">
                <a:solidFill>
                  <a:schemeClr val="bg1"/>
                </a:solidFill>
              </a:rPr>
              <a:t>or NOAA </a:t>
            </a:r>
            <a:r>
              <a:rPr lang="en-US" sz="1800" dirty="0">
                <a:solidFill>
                  <a:schemeClr val="bg1"/>
                </a:solidFill>
              </a:rPr>
              <a:t>Watches </a:t>
            </a:r>
            <a:r>
              <a:rPr lang="en-US" sz="1800" dirty="0" smtClean="0">
                <a:solidFill>
                  <a:schemeClr val="bg1"/>
                </a:solidFill>
              </a:rPr>
              <a:t>or NOAA Warnings</a:t>
            </a:r>
            <a:r>
              <a:rPr lang="en-US" sz="1800" dirty="0">
                <a:solidFill>
                  <a:schemeClr val="bg1"/>
                </a:solidFill>
              </a:rPr>
              <a:t>. </a:t>
            </a:r>
          </a:p>
        </p:txBody>
      </p:sp>
      <p:pic>
        <p:nvPicPr>
          <p:cNvPr id="7066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75" y="1216025"/>
            <a:ext cx="40227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0275" y="1216025"/>
            <a:ext cx="40227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650" y="3648075"/>
            <a:ext cx="40227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975" y="3654425"/>
            <a:ext cx="40227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4000" cy="1143000"/>
          </a:xfrm>
        </p:spPr>
        <p:txBody>
          <a:bodyPr/>
          <a:lstStyle/>
          <a:p>
            <a:pPr eaLnBrk="1" hangingPunct="1"/>
            <a:r>
              <a:rPr lang="en-US" sz="4000" dirty="0" smtClean="0">
                <a:solidFill>
                  <a:schemeClr val="bg1"/>
                </a:solidFill>
              </a:rPr>
              <a:t>Official Imagery Delivered Quickly</a:t>
            </a:r>
            <a:br>
              <a:rPr lang="en-US" sz="4000" dirty="0" smtClean="0">
                <a:solidFill>
                  <a:schemeClr val="bg1"/>
                </a:solidFill>
              </a:rPr>
            </a:br>
            <a:r>
              <a:rPr lang="en-US" sz="3600" dirty="0" smtClean="0">
                <a:solidFill>
                  <a:schemeClr val="bg1"/>
                </a:solidFill>
              </a:rPr>
              <a:t>January 2016 Mississippi River Flood</a:t>
            </a:r>
          </a:p>
        </p:txBody>
      </p:sp>
      <p:sp>
        <p:nvSpPr>
          <p:cNvPr id="66563" name="Text Box 5"/>
          <p:cNvSpPr txBox="1">
            <a:spLocks noChangeArrowheads="1"/>
          </p:cNvSpPr>
          <p:nvPr/>
        </p:nvSpPr>
        <p:spPr bwMode="auto">
          <a:xfrm>
            <a:off x="0" y="5934670"/>
            <a:ext cx="9144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smtClean="0">
                <a:solidFill>
                  <a:schemeClr val="bg1"/>
                </a:solidFill>
              </a:rPr>
              <a:t>During disasters, aerial and satellite imager become generally available.  Improvements in data acquisition, processing, and delivery have replaced slow and cumbersome data downloads or “hard drive deliveries” with web services that are consumed, directly.</a:t>
            </a:r>
            <a:endParaRPr lang="en-US" sz="1800" dirty="0">
              <a:solidFill>
                <a:schemeClr val="bg1"/>
              </a:solidFill>
            </a:endParaRPr>
          </a:p>
        </p:txBody>
      </p:sp>
      <p:pic>
        <p:nvPicPr>
          <p:cNvPr id="2" name="Picture 1"/>
          <p:cNvPicPr>
            <a:picLocks noChangeAspect="1"/>
          </p:cNvPicPr>
          <p:nvPr/>
        </p:nvPicPr>
        <p:blipFill>
          <a:blip r:embed="rId3"/>
          <a:stretch>
            <a:fillRect/>
          </a:stretch>
        </p:blipFill>
        <p:spPr>
          <a:xfrm>
            <a:off x="1905000" y="1181100"/>
            <a:ext cx="6096000" cy="4762500"/>
          </a:xfrm>
          <a:prstGeom prst="rect">
            <a:avLst/>
          </a:prstGeom>
        </p:spPr>
      </p:pic>
    </p:spTree>
    <p:extLst>
      <p:ext uri="{BB962C8B-B14F-4D97-AF65-F5344CB8AC3E}">
        <p14:creationId xmlns:p14="http://schemas.microsoft.com/office/powerpoint/2010/main" val="3849620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0"/>
            <a:ext cx="9067800" cy="1143000"/>
          </a:xfrm>
        </p:spPr>
        <p:txBody>
          <a:bodyPr/>
          <a:lstStyle/>
          <a:p>
            <a:pPr eaLnBrk="1" hangingPunct="1"/>
            <a:r>
              <a:rPr lang="en-US" sz="4000" dirty="0" smtClean="0">
                <a:solidFill>
                  <a:schemeClr val="bg1"/>
                </a:solidFill>
              </a:rPr>
              <a:t>Disaster Response and Recovery</a:t>
            </a:r>
            <a:br>
              <a:rPr lang="en-US" sz="4000" dirty="0" smtClean="0">
                <a:solidFill>
                  <a:schemeClr val="bg1"/>
                </a:solidFill>
              </a:rPr>
            </a:br>
            <a:r>
              <a:rPr lang="en-US" sz="4000" dirty="0" smtClean="0">
                <a:solidFill>
                  <a:schemeClr val="bg1"/>
                </a:solidFill>
              </a:rPr>
              <a:t>Louisiana Roads Federal Aid Eligibility</a:t>
            </a:r>
          </a:p>
        </p:txBody>
      </p:sp>
      <p:sp>
        <p:nvSpPr>
          <p:cNvPr id="72707" name="Text Box 5"/>
          <p:cNvSpPr txBox="1">
            <a:spLocks noChangeArrowheads="1"/>
          </p:cNvSpPr>
          <p:nvPr/>
        </p:nvSpPr>
        <p:spPr bwMode="auto">
          <a:xfrm>
            <a:off x="0" y="5943600"/>
            <a:ext cx="91440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During the recovery phase of an event, debris removal and road repair are reimbursed via the Federal Highway Administration (FHWA) </a:t>
            </a:r>
            <a:r>
              <a:rPr lang="en-US" sz="1800" dirty="0" smtClean="0">
                <a:solidFill>
                  <a:schemeClr val="bg1"/>
                </a:solidFill>
              </a:rPr>
              <a:t>or </a:t>
            </a:r>
            <a:r>
              <a:rPr lang="en-US" sz="1800" dirty="0">
                <a:solidFill>
                  <a:schemeClr val="bg1"/>
                </a:solidFill>
              </a:rPr>
              <a:t>FEMA, depending on the </a:t>
            </a:r>
            <a:r>
              <a:rPr lang="en-US" sz="1800" dirty="0" smtClean="0">
                <a:solidFill>
                  <a:schemeClr val="bg1"/>
                </a:solidFill>
              </a:rPr>
              <a:t>roadway classification.  </a:t>
            </a:r>
            <a:r>
              <a:rPr lang="en-US" sz="1800" dirty="0">
                <a:solidFill>
                  <a:schemeClr val="bg1"/>
                </a:solidFill>
              </a:rPr>
              <a:t>This map provides a </a:t>
            </a:r>
            <a:r>
              <a:rPr lang="en-US" sz="1800" dirty="0" smtClean="0">
                <a:solidFill>
                  <a:schemeClr val="bg1"/>
                </a:solidFill>
              </a:rPr>
              <a:t>simple </a:t>
            </a:r>
            <a:r>
              <a:rPr lang="en-US" sz="1800" dirty="0">
                <a:solidFill>
                  <a:schemeClr val="bg1"/>
                </a:solidFill>
              </a:rPr>
              <a:t>way to find and identify Federal Aid eligibility.</a:t>
            </a:r>
          </a:p>
        </p:txBody>
      </p:sp>
      <p:pic>
        <p:nvPicPr>
          <p:cNvPr id="727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219200"/>
            <a:ext cx="8594725"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57150"/>
            <a:ext cx="9067800" cy="1143000"/>
          </a:xfrm>
        </p:spPr>
        <p:txBody>
          <a:bodyPr/>
          <a:lstStyle/>
          <a:p>
            <a:pPr eaLnBrk="1" hangingPunct="1"/>
            <a:r>
              <a:rPr lang="en-US" sz="4000" dirty="0" smtClean="0">
                <a:solidFill>
                  <a:schemeClr val="bg1"/>
                </a:solidFill>
              </a:rPr>
              <a:t>Interoperability and Data Sharing</a:t>
            </a:r>
            <a:br>
              <a:rPr lang="en-US" sz="4000" dirty="0" smtClean="0">
                <a:solidFill>
                  <a:schemeClr val="bg1"/>
                </a:solidFill>
              </a:rPr>
            </a:br>
            <a:r>
              <a:rPr lang="en-US" sz="4000" dirty="0" smtClean="0">
                <a:solidFill>
                  <a:schemeClr val="bg1"/>
                </a:solidFill>
              </a:rPr>
              <a:t>LADOTD/LADCFS Data Collaboration </a:t>
            </a:r>
          </a:p>
        </p:txBody>
      </p:sp>
      <p:sp>
        <p:nvSpPr>
          <p:cNvPr id="74755" name="Text Box 5"/>
          <p:cNvSpPr txBox="1">
            <a:spLocks noChangeArrowheads="1"/>
          </p:cNvSpPr>
          <p:nvPr/>
        </p:nvSpPr>
        <p:spPr bwMode="auto">
          <a:xfrm>
            <a:off x="0" y="5943600"/>
            <a:ext cx="90678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Using AGO Groups, organizations can collaborate on sharing data, maps, and apps.  The Disaster Supplemental Nutrition Program (DSNAP) is operated by the </a:t>
            </a:r>
            <a:r>
              <a:rPr lang="en-US" sz="1800" dirty="0" smtClean="0">
                <a:solidFill>
                  <a:schemeClr val="bg1"/>
                </a:solidFill>
              </a:rPr>
              <a:t>Dept. </a:t>
            </a:r>
            <a:r>
              <a:rPr lang="en-US" sz="1800" dirty="0">
                <a:solidFill>
                  <a:schemeClr val="bg1"/>
                </a:solidFill>
              </a:rPr>
              <a:t>of Children and Family Services (DCFS), with assistance from LADOTD.</a:t>
            </a:r>
          </a:p>
        </p:txBody>
      </p:sp>
      <p:grpSp>
        <p:nvGrpSpPr>
          <p:cNvPr id="74756" name="Group 5"/>
          <p:cNvGrpSpPr>
            <a:grpSpLocks/>
          </p:cNvGrpSpPr>
          <p:nvPr/>
        </p:nvGrpSpPr>
        <p:grpSpPr bwMode="auto">
          <a:xfrm>
            <a:off x="92075" y="1143000"/>
            <a:ext cx="8594725" cy="4727575"/>
            <a:chOff x="243840" y="1143000"/>
            <a:chExt cx="8595360" cy="4727448"/>
          </a:xfrm>
        </p:grpSpPr>
        <p:pic>
          <p:nvPicPr>
            <p:cNvPr id="7475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 y="1143000"/>
              <a:ext cx="8595360" cy="472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080" y="1524000"/>
              <a:ext cx="30351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8575" y="-76200"/>
            <a:ext cx="9067800" cy="1143000"/>
          </a:xfrm>
        </p:spPr>
        <p:txBody>
          <a:bodyPr/>
          <a:lstStyle/>
          <a:p>
            <a:pPr eaLnBrk="1" hangingPunct="1"/>
            <a:r>
              <a:rPr lang="en-US" sz="3600" dirty="0" smtClean="0">
                <a:solidFill>
                  <a:schemeClr val="bg1"/>
                </a:solidFill>
              </a:rPr>
              <a:t>Information to the Public and State Workers</a:t>
            </a:r>
            <a:br>
              <a:rPr lang="en-US" sz="3600" dirty="0" smtClean="0">
                <a:solidFill>
                  <a:schemeClr val="bg1"/>
                </a:solidFill>
              </a:rPr>
            </a:br>
            <a:r>
              <a:rPr lang="en-US" sz="3600" dirty="0" smtClean="0">
                <a:solidFill>
                  <a:schemeClr val="bg1"/>
                </a:solidFill>
              </a:rPr>
              <a:t>Disaster Supplemental Nutrition Program</a:t>
            </a:r>
          </a:p>
        </p:txBody>
      </p:sp>
      <p:sp>
        <p:nvSpPr>
          <p:cNvPr id="76803" name="Text Box 5"/>
          <p:cNvSpPr txBox="1">
            <a:spLocks noChangeArrowheads="1"/>
          </p:cNvSpPr>
          <p:nvPr/>
        </p:nvSpPr>
        <p:spPr bwMode="auto">
          <a:xfrm>
            <a:off x="28575" y="6073775"/>
            <a:ext cx="90678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000" dirty="0">
                <a:solidFill>
                  <a:srgbClr val="FFFFFF"/>
                </a:solidFill>
              </a:rPr>
              <a:t>Maps consume the web services.  As conditions change, and revisions are posted, everyone receives immediate updates from the authoritative source.</a:t>
            </a:r>
            <a:endParaRPr lang="en-US" sz="1800" dirty="0">
              <a:solidFill>
                <a:schemeClr val="bg1"/>
              </a:solidFill>
            </a:endParaRPr>
          </a:p>
        </p:txBody>
      </p:sp>
      <p:pic>
        <p:nvPicPr>
          <p:cNvPr id="7680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888" y="1066800"/>
            <a:ext cx="420687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104900"/>
            <a:ext cx="420687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extBox 4"/>
          <p:cNvSpPr txBox="1">
            <a:spLocks noChangeArrowheads="1"/>
          </p:cNvSpPr>
          <p:nvPr/>
        </p:nvSpPr>
        <p:spPr bwMode="auto">
          <a:xfrm>
            <a:off x="76200" y="3429000"/>
            <a:ext cx="424656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r>
              <a:rPr lang="en-US" sz="2000" dirty="0"/>
              <a:t>The Department of Children and Family Services serves a DSNAP feature service.  Throughout the event life-cycle the number and location of sites change.  As ESF-6 Lead (Mass Care, Housing, and Human Services), DCFS manages this program.</a:t>
            </a:r>
          </a:p>
        </p:txBody>
      </p:sp>
      <p:sp>
        <p:nvSpPr>
          <p:cNvPr id="76807" name="TextBox 11"/>
          <p:cNvSpPr txBox="1">
            <a:spLocks noChangeArrowheads="1"/>
          </p:cNvSpPr>
          <p:nvPr/>
        </p:nvSpPr>
        <p:spPr bwMode="auto">
          <a:xfrm>
            <a:off x="4668838" y="3429000"/>
            <a:ext cx="42465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r>
              <a:rPr lang="en-US" sz="2000" dirty="0"/>
              <a:t>The Department of Transportation and Development serves a Districts and Facilities service.  As ESF-1 Lead (Transportation), DOTD assists DCFS with logistics and traffic plans for DSNAP sites.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6200" y="152400"/>
            <a:ext cx="8915400" cy="1143000"/>
          </a:xfrm>
        </p:spPr>
        <p:txBody>
          <a:bodyPr/>
          <a:lstStyle/>
          <a:p>
            <a:pPr eaLnBrk="1" hangingPunct="1"/>
            <a:r>
              <a:rPr lang="en-US" sz="4000" dirty="0" smtClean="0">
                <a:solidFill>
                  <a:schemeClr val="bg1"/>
                </a:solidFill>
              </a:rPr>
              <a:t>Keys to Successful Interoperability</a:t>
            </a:r>
            <a:br>
              <a:rPr lang="en-US" sz="4000" dirty="0" smtClean="0">
                <a:solidFill>
                  <a:schemeClr val="bg1"/>
                </a:solidFill>
              </a:rPr>
            </a:br>
            <a:r>
              <a:rPr lang="en-US" sz="4000" dirty="0" smtClean="0">
                <a:solidFill>
                  <a:schemeClr val="bg1"/>
                </a:solidFill>
              </a:rPr>
              <a:t>and Actionable Information with SOA</a:t>
            </a:r>
          </a:p>
        </p:txBody>
      </p:sp>
      <p:sp>
        <p:nvSpPr>
          <p:cNvPr id="78851" name="Rectangle 3"/>
          <p:cNvSpPr>
            <a:spLocks noGrp="1" noChangeArrowheads="1"/>
          </p:cNvSpPr>
          <p:nvPr>
            <p:ph type="body" idx="1"/>
          </p:nvPr>
        </p:nvSpPr>
        <p:spPr>
          <a:xfrm>
            <a:off x="152400" y="1676400"/>
            <a:ext cx="8839200" cy="5334000"/>
          </a:xfrm>
        </p:spPr>
        <p:txBody>
          <a:bodyPr/>
          <a:lstStyle/>
          <a:p>
            <a:pPr eaLnBrk="1" hangingPunct="1">
              <a:lnSpc>
                <a:spcPct val="90000"/>
              </a:lnSpc>
            </a:pPr>
            <a:r>
              <a:rPr lang="en-US" sz="2400" dirty="0" smtClean="0">
                <a:solidFill>
                  <a:schemeClr val="bg1"/>
                </a:solidFill>
              </a:rPr>
              <a:t>Documentation – web resources must be discoverable</a:t>
            </a:r>
            <a:br>
              <a:rPr lang="en-US" sz="2400" dirty="0" smtClean="0">
                <a:solidFill>
                  <a:schemeClr val="bg1"/>
                </a:solidFill>
              </a:rPr>
            </a:br>
            <a:endParaRPr lang="en-US" sz="2400" u="sng" dirty="0" smtClean="0">
              <a:solidFill>
                <a:schemeClr val="bg1"/>
              </a:solidFill>
            </a:endParaRPr>
          </a:p>
          <a:p>
            <a:pPr lvl="1" eaLnBrk="1" hangingPunct="1">
              <a:lnSpc>
                <a:spcPct val="90000"/>
              </a:lnSpc>
            </a:pPr>
            <a:r>
              <a:rPr lang="en-US" sz="2000" dirty="0" smtClean="0">
                <a:solidFill>
                  <a:schemeClr val="bg1"/>
                </a:solidFill>
              </a:rPr>
              <a:t>Complete Metadata</a:t>
            </a:r>
          </a:p>
          <a:p>
            <a:pPr lvl="2" eaLnBrk="1" hangingPunct="1">
              <a:lnSpc>
                <a:spcPct val="90000"/>
              </a:lnSpc>
            </a:pPr>
            <a:endParaRPr lang="en-US" sz="1600" dirty="0" smtClean="0">
              <a:solidFill>
                <a:schemeClr val="bg1"/>
              </a:solidFill>
            </a:endParaRPr>
          </a:p>
          <a:p>
            <a:pPr lvl="2" eaLnBrk="1" hangingPunct="1">
              <a:lnSpc>
                <a:spcPct val="90000"/>
              </a:lnSpc>
            </a:pPr>
            <a:r>
              <a:rPr lang="en-US" sz="1600" dirty="0" smtClean="0">
                <a:solidFill>
                  <a:schemeClr val="bg1"/>
                </a:solidFill>
              </a:rPr>
              <a:t>Comprehensive Keywords</a:t>
            </a:r>
          </a:p>
          <a:p>
            <a:pPr lvl="2" eaLnBrk="1" hangingPunct="1">
              <a:lnSpc>
                <a:spcPct val="90000"/>
              </a:lnSpc>
            </a:pPr>
            <a:r>
              <a:rPr lang="en-US" sz="1600" dirty="0" smtClean="0">
                <a:solidFill>
                  <a:schemeClr val="bg1"/>
                </a:solidFill>
              </a:rPr>
              <a:t>Accurate and comprehensive Item Descriptions</a:t>
            </a:r>
          </a:p>
          <a:p>
            <a:pPr lvl="2" eaLnBrk="1" hangingPunct="1">
              <a:lnSpc>
                <a:spcPct val="90000"/>
              </a:lnSpc>
            </a:pPr>
            <a:r>
              <a:rPr lang="en-US" sz="1600" dirty="0" smtClean="0">
                <a:solidFill>
                  <a:schemeClr val="bg1"/>
                </a:solidFill>
              </a:rPr>
              <a:t>Descriptive Access and Use Constraints</a:t>
            </a:r>
            <a:br>
              <a:rPr lang="en-US" sz="1600" dirty="0" smtClean="0">
                <a:solidFill>
                  <a:schemeClr val="bg1"/>
                </a:solidFill>
              </a:rPr>
            </a:br>
            <a:endParaRPr lang="en-US" sz="1600" dirty="0" smtClean="0">
              <a:solidFill>
                <a:schemeClr val="bg1"/>
              </a:solidFill>
            </a:endParaRPr>
          </a:p>
          <a:p>
            <a:pPr eaLnBrk="1" hangingPunct="1">
              <a:lnSpc>
                <a:spcPct val="90000"/>
              </a:lnSpc>
            </a:pPr>
            <a:r>
              <a:rPr lang="en-US" sz="2400" dirty="0" smtClean="0">
                <a:solidFill>
                  <a:schemeClr val="bg1"/>
                </a:solidFill>
              </a:rPr>
              <a:t>High Availability</a:t>
            </a:r>
            <a:br>
              <a:rPr lang="en-US" sz="2400" dirty="0" smtClean="0">
                <a:solidFill>
                  <a:schemeClr val="bg1"/>
                </a:solidFill>
              </a:rPr>
            </a:br>
            <a:endParaRPr lang="en-US" sz="2400" dirty="0" smtClean="0">
              <a:solidFill>
                <a:schemeClr val="bg1"/>
              </a:solidFill>
            </a:endParaRPr>
          </a:p>
          <a:p>
            <a:pPr lvl="1" eaLnBrk="1" hangingPunct="1">
              <a:lnSpc>
                <a:spcPct val="90000"/>
              </a:lnSpc>
            </a:pPr>
            <a:r>
              <a:rPr lang="en-US" sz="2000" dirty="0" smtClean="0">
                <a:solidFill>
                  <a:schemeClr val="bg1"/>
                </a:solidFill>
              </a:rPr>
              <a:t>Ensure that hardware, software, systems, and data are kept up to date</a:t>
            </a:r>
          </a:p>
          <a:p>
            <a:pPr lvl="1" eaLnBrk="1" hangingPunct="1">
              <a:lnSpc>
                <a:spcPct val="90000"/>
              </a:lnSpc>
            </a:pPr>
            <a:r>
              <a:rPr lang="en-US" sz="2000" dirty="0" smtClean="0">
                <a:solidFill>
                  <a:schemeClr val="bg1"/>
                </a:solidFill>
              </a:rPr>
              <a:t>Monitor system performance</a:t>
            </a:r>
          </a:p>
          <a:p>
            <a:pPr lvl="1" eaLnBrk="1" hangingPunct="1">
              <a:lnSpc>
                <a:spcPct val="90000"/>
              </a:lnSpc>
            </a:pPr>
            <a:r>
              <a:rPr lang="en-US" sz="2000" dirty="0" smtClean="0">
                <a:solidFill>
                  <a:schemeClr val="bg1"/>
                </a:solidFill>
              </a:rPr>
              <a:t>Perform data development off-line and push to production</a:t>
            </a:r>
          </a:p>
          <a:p>
            <a:pPr lvl="1" eaLnBrk="1" hangingPunct="1">
              <a:lnSpc>
                <a:spcPct val="90000"/>
              </a:lnSpc>
            </a:pPr>
            <a:r>
              <a:rPr lang="en-US" sz="2000" dirty="0" smtClean="0">
                <a:solidFill>
                  <a:schemeClr val="bg1"/>
                </a:solidFill>
              </a:rPr>
              <a:t>Automate processes</a:t>
            </a:r>
          </a:p>
          <a:p>
            <a:pPr lvl="2" eaLnBrk="1" hangingPunct="1">
              <a:lnSpc>
                <a:spcPct val="90000"/>
              </a:lnSpc>
            </a:pPr>
            <a:r>
              <a:rPr lang="en-US" sz="1600" dirty="0" smtClean="0">
                <a:solidFill>
                  <a:schemeClr val="bg1"/>
                </a:solidFill>
              </a:rPr>
              <a:t>Build ETL tools</a:t>
            </a:r>
          </a:p>
          <a:p>
            <a:pPr lvl="2" eaLnBrk="1" hangingPunct="1">
              <a:lnSpc>
                <a:spcPct val="90000"/>
              </a:lnSpc>
            </a:pPr>
            <a:r>
              <a:rPr lang="en-US" sz="1600" dirty="0" smtClean="0">
                <a:solidFill>
                  <a:schemeClr val="bg1"/>
                </a:solidFill>
              </a:rPr>
              <a:t>Build Models, using Model Builder and/or Python Scripts</a:t>
            </a:r>
            <a:endParaRPr lang="en-US" sz="2000" dirty="0" smtClean="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2400" y="609600"/>
            <a:ext cx="8839200" cy="2895600"/>
          </a:xfrm>
        </p:spPr>
        <p:txBody>
          <a:bodyPr anchor="ctr"/>
          <a:lstStyle/>
          <a:p>
            <a:pPr eaLnBrk="1" hangingPunct="1"/>
            <a:r>
              <a:rPr lang="en-US" sz="5400" dirty="0">
                <a:solidFill>
                  <a:schemeClr val="bg1"/>
                </a:solidFill>
              </a:rPr>
              <a:t>LADOTD Web Services</a:t>
            </a:r>
            <a:br>
              <a:rPr lang="en-US" sz="5400" dirty="0">
                <a:solidFill>
                  <a:schemeClr val="bg1"/>
                </a:solidFill>
              </a:rPr>
            </a:br>
            <a:r>
              <a:rPr lang="en-US" sz="4400" dirty="0">
                <a:solidFill>
                  <a:schemeClr val="bg1"/>
                </a:solidFill>
              </a:rPr>
              <a:t>Supporting Interoperability and Information Delivery During Emergency Operations</a:t>
            </a:r>
            <a:endParaRPr lang="en-US" sz="4400" dirty="0" smtClean="0">
              <a:solidFill>
                <a:schemeClr val="bg1"/>
              </a:solidFill>
            </a:endParaRPr>
          </a:p>
        </p:txBody>
      </p:sp>
      <p:sp>
        <p:nvSpPr>
          <p:cNvPr id="3075" name="Rectangle 3"/>
          <p:cNvSpPr>
            <a:spLocks noGrp="1" noChangeArrowheads="1"/>
          </p:cNvSpPr>
          <p:nvPr>
            <p:ph type="subTitle" idx="1"/>
          </p:nvPr>
        </p:nvSpPr>
        <p:spPr>
          <a:xfrm>
            <a:off x="152400" y="4343400"/>
            <a:ext cx="8839200" cy="2057400"/>
          </a:xfrm>
        </p:spPr>
        <p:txBody>
          <a:bodyPr/>
          <a:lstStyle/>
          <a:p>
            <a:pPr eaLnBrk="1" hangingPunct="1">
              <a:lnSpc>
                <a:spcPct val="90000"/>
              </a:lnSpc>
            </a:pPr>
            <a:r>
              <a:rPr lang="en-US" dirty="0" smtClean="0">
                <a:solidFill>
                  <a:schemeClr val="bg1"/>
                </a:solidFill>
              </a:rPr>
              <a:t>For more information contact:</a:t>
            </a:r>
          </a:p>
          <a:p>
            <a:pPr eaLnBrk="1" hangingPunct="1">
              <a:lnSpc>
                <a:spcPct val="90000"/>
              </a:lnSpc>
            </a:pPr>
            <a:endParaRPr lang="en-US" dirty="0" smtClean="0">
              <a:solidFill>
                <a:schemeClr val="bg1"/>
              </a:solidFill>
            </a:endParaRPr>
          </a:p>
          <a:p>
            <a:pPr eaLnBrk="1" hangingPunct="1">
              <a:lnSpc>
                <a:spcPct val="90000"/>
              </a:lnSpc>
            </a:pPr>
            <a:r>
              <a:rPr lang="en-US" dirty="0" smtClean="0">
                <a:solidFill>
                  <a:schemeClr val="bg1"/>
                </a:solidFill>
              </a:rPr>
              <a:t>James E. Mitchell, Ph. D, </a:t>
            </a:r>
          </a:p>
          <a:p>
            <a:pPr eaLnBrk="1" hangingPunct="1">
              <a:lnSpc>
                <a:spcPct val="90000"/>
              </a:lnSpc>
            </a:pPr>
            <a:r>
              <a:rPr lang="en-US" dirty="0" smtClean="0">
                <a:solidFill>
                  <a:schemeClr val="bg1"/>
                </a:solidFill>
              </a:rPr>
              <a:t>jim.mitchell@la.gov</a:t>
            </a:r>
          </a:p>
          <a:p>
            <a:pPr eaLnBrk="1" hangingPunct="1">
              <a:lnSpc>
                <a:spcPct val="90000"/>
              </a:lnSpc>
            </a:pPr>
            <a:r>
              <a:rPr lang="en-US" dirty="0" smtClean="0">
                <a:solidFill>
                  <a:schemeClr val="bg1"/>
                </a:solidFill>
              </a:rPr>
              <a:t>225-379-1881</a:t>
            </a:r>
          </a:p>
        </p:txBody>
      </p:sp>
    </p:spTree>
    <p:extLst>
      <p:ext uri="{BB962C8B-B14F-4D97-AF65-F5344CB8AC3E}">
        <p14:creationId xmlns:p14="http://schemas.microsoft.com/office/powerpoint/2010/main" val="1770342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152400"/>
            <a:ext cx="8229600" cy="1143000"/>
          </a:xfrm>
        </p:spPr>
        <p:txBody>
          <a:bodyPr/>
          <a:lstStyle/>
          <a:p>
            <a:pPr eaLnBrk="1" hangingPunct="1"/>
            <a:r>
              <a:rPr lang="en-US" sz="4000" dirty="0" smtClean="0">
                <a:solidFill>
                  <a:schemeClr val="bg1"/>
                </a:solidFill>
              </a:rPr>
              <a:t>GIS Web Services Are the Key to Interoperability</a:t>
            </a:r>
          </a:p>
        </p:txBody>
      </p:sp>
      <p:sp>
        <p:nvSpPr>
          <p:cNvPr id="52227" name="Rectangle 3"/>
          <p:cNvSpPr>
            <a:spLocks noGrp="1" noChangeArrowheads="1"/>
          </p:cNvSpPr>
          <p:nvPr>
            <p:ph type="body" idx="1"/>
          </p:nvPr>
        </p:nvSpPr>
        <p:spPr>
          <a:xfrm>
            <a:off x="152400" y="1476702"/>
            <a:ext cx="8839200" cy="5334000"/>
          </a:xfrm>
        </p:spPr>
        <p:txBody>
          <a:bodyPr/>
          <a:lstStyle/>
          <a:p>
            <a:pPr eaLnBrk="1" hangingPunct="1">
              <a:lnSpc>
                <a:spcPct val="90000"/>
              </a:lnSpc>
            </a:pPr>
            <a:r>
              <a:rPr lang="en-US" sz="2400" dirty="0" smtClean="0">
                <a:solidFill>
                  <a:schemeClr val="bg1"/>
                </a:solidFill>
              </a:rPr>
              <a:t>Data sharing is not sufficient to meet the real-time data demands of emergency operations – this requires </a:t>
            </a:r>
            <a:r>
              <a:rPr lang="en-US" sz="2400" u="sng" dirty="0" smtClean="0">
                <a:solidFill>
                  <a:schemeClr val="bg1"/>
                </a:solidFill>
              </a:rPr>
              <a:t>interoperability</a:t>
            </a:r>
          </a:p>
          <a:p>
            <a:pPr eaLnBrk="1" hangingPunct="1">
              <a:lnSpc>
                <a:spcPct val="90000"/>
              </a:lnSpc>
            </a:pPr>
            <a:endParaRPr lang="en-US" sz="2400" u="sng" dirty="0" smtClean="0">
              <a:solidFill>
                <a:schemeClr val="bg1"/>
              </a:solidFill>
            </a:endParaRPr>
          </a:p>
          <a:p>
            <a:pPr lvl="1" eaLnBrk="1" hangingPunct="1">
              <a:lnSpc>
                <a:spcPct val="90000"/>
              </a:lnSpc>
            </a:pPr>
            <a:r>
              <a:rPr lang="en-US" sz="2000" dirty="0" smtClean="0">
                <a:solidFill>
                  <a:schemeClr val="bg1"/>
                </a:solidFill>
              </a:rPr>
              <a:t>Downloading and ingesting data (ETL) takes too much time</a:t>
            </a:r>
          </a:p>
          <a:p>
            <a:pPr lvl="1" eaLnBrk="1" hangingPunct="1">
              <a:lnSpc>
                <a:spcPct val="90000"/>
              </a:lnSpc>
            </a:pPr>
            <a:r>
              <a:rPr lang="en-US" sz="2000" dirty="0" smtClean="0">
                <a:solidFill>
                  <a:schemeClr val="bg1"/>
                </a:solidFill>
              </a:rPr>
              <a:t>Most ETL processes cannot keep up with real-time data streams</a:t>
            </a:r>
            <a:br>
              <a:rPr lang="en-US" sz="2000" dirty="0" smtClean="0">
                <a:solidFill>
                  <a:schemeClr val="bg1"/>
                </a:solidFill>
              </a:rPr>
            </a:br>
            <a:endParaRPr lang="en-US" sz="2000" dirty="0" smtClean="0">
              <a:solidFill>
                <a:schemeClr val="bg1"/>
              </a:solidFill>
            </a:endParaRPr>
          </a:p>
          <a:p>
            <a:pPr eaLnBrk="1" hangingPunct="1">
              <a:lnSpc>
                <a:spcPct val="90000"/>
              </a:lnSpc>
            </a:pPr>
            <a:r>
              <a:rPr lang="en-US" sz="2400" dirty="0" smtClean="0">
                <a:solidFill>
                  <a:schemeClr val="bg1"/>
                </a:solidFill>
              </a:rPr>
              <a:t>Service Oriented Architecture (SOA)</a:t>
            </a:r>
          </a:p>
          <a:p>
            <a:pPr eaLnBrk="1" hangingPunct="1">
              <a:lnSpc>
                <a:spcPct val="90000"/>
              </a:lnSpc>
            </a:pPr>
            <a:endParaRPr lang="en-US" sz="2400" dirty="0" smtClean="0">
              <a:solidFill>
                <a:schemeClr val="bg1"/>
              </a:solidFill>
            </a:endParaRPr>
          </a:p>
          <a:p>
            <a:pPr lvl="1" eaLnBrk="1" hangingPunct="1">
              <a:lnSpc>
                <a:spcPct val="90000"/>
              </a:lnSpc>
            </a:pPr>
            <a:r>
              <a:rPr lang="en-US" sz="2000" u="sng" dirty="0" smtClean="0">
                <a:solidFill>
                  <a:schemeClr val="bg1"/>
                </a:solidFill>
              </a:rPr>
              <a:t>Automated, seamless interoperability</a:t>
            </a:r>
            <a:r>
              <a:rPr lang="en-US" sz="2000" dirty="0" smtClean="0">
                <a:solidFill>
                  <a:schemeClr val="bg1"/>
                </a:solidFill>
              </a:rPr>
              <a:t> provide from the source are limited only by the source system and network availability</a:t>
            </a:r>
          </a:p>
          <a:p>
            <a:pPr lvl="1" eaLnBrk="1" hangingPunct="1">
              <a:lnSpc>
                <a:spcPct val="90000"/>
              </a:lnSpc>
            </a:pPr>
            <a:r>
              <a:rPr lang="en-US" sz="2000" u="sng" dirty="0" smtClean="0">
                <a:solidFill>
                  <a:schemeClr val="bg1"/>
                </a:solidFill>
              </a:rPr>
              <a:t>Authoritative data</a:t>
            </a:r>
            <a:r>
              <a:rPr lang="en-US" sz="2000" dirty="0" smtClean="0">
                <a:solidFill>
                  <a:schemeClr val="bg1"/>
                </a:solidFill>
              </a:rPr>
              <a:t> is provided directly from the source</a:t>
            </a:r>
          </a:p>
          <a:p>
            <a:pPr lvl="1" eaLnBrk="1" hangingPunct="1">
              <a:lnSpc>
                <a:spcPct val="90000"/>
              </a:lnSpc>
            </a:pPr>
            <a:r>
              <a:rPr lang="en-US" sz="2000" u="sng" dirty="0" smtClean="0">
                <a:solidFill>
                  <a:schemeClr val="bg1"/>
                </a:solidFill>
              </a:rPr>
              <a:t>Actionable information</a:t>
            </a:r>
            <a:r>
              <a:rPr lang="en-US" sz="2000" dirty="0" smtClean="0">
                <a:solidFill>
                  <a:schemeClr val="bg1"/>
                </a:solidFill>
              </a:rPr>
              <a:t> provide directly by GIS services to the consumer of the service – no ETL</a:t>
            </a:r>
          </a:p>
          <a:p>
            <a:pPr lvl="1" eaLnBrk="1" hangingPunct="1">
              <a:lnSpc>
                <a:spcPct val="90000"/>
              </a:lnSpc>
            </a:pPr>
            <a:r>
              <a:rPr lang="en-US" sz="2000" u="sng" dirty="0" smtClean="0">
                <a:solidFill>
                  <a:schemeClr val="bg1"/>
                </a:solidFill>
              </a:rPr>
              <a:t>Distribute information directly</a:t>
            </a:r>
            <a:r>
              <a:rPr lang="en-US" sz="2000" dirty="0" smtClean="0">
                <a:solidFill>
                  <a:schemeClr val="bg1"/>
                </a:solidFill>
              </a:rPr>
              <a:t> to desktop GIS or through AGO, web applications, and mobile devices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76200"/>
            <a:ext cx="9067800" cy="1143000"/>
          </a:xfrm>
        </p:spPr>
        <p:txBody>
          <a:bodyPr/>
          <a:lstStyle/>
          <a:p>
            <a:pPr eaLnBrk="1" hangingPunct="1"/>
            <a:r>
              <a:rPr lang="en-US" sz="4000" dirty="0" smtClean="0">
                <a:solidFill>
                  <a:schemeClr val="bg1"/>
                </a:solidFill>
              </a:rPr>
              <a:t>ArcGIS Server Services Folder</a:t>
            </a:r>
            <a:br>
              <a:rPr lang="en-US" sz="4000" dirty="0" smtClean="0">
                <a:solidFill>
                  <a:schemeClr val="bg1"/>
                </a:solidFill>
              </a:rPr>
            </a:br>
            <a:r>
              <a:rPr lang="en-US" sz="3200" dirty="0" smtClean="0">
                <a:solidFill>
                  <a:schemeClr val="bg1"/>
                </a:solidFill>
              </a:rPr>
              <a:t>http://GISweb.dotd.la.gov/ArcGIS/rest/services</a:t>
            </a:r>
          </a:p>
        </p:txBody>
      </p:sp>
      <p:pic>
        <p:nvPicPr>
          <p:cNvPr id="542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7315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76200"/>
            <a:ext cx="8991600" cy="1143000"/>
          </a:xfrm>
        </p:spPr>
        <p:txBody>
          <a:bodyPr/>
          <a:lstStyle/>
          <a:p>
            <a:pPr eaLnBrk="1" hangingPunct="1"/>
            <a:r>
              <a:rPr lang="en-US" sz="4000" dirty="0" smtClean="0">
                <a:solidFill>
                  <a:schemeClr val="bg1"/>
                </a:solidFill>
              </a:rPr>
              <a:t>LADOTD</a:t>
            </a:r>
            <a:br>
              <a:rPr lang="en-US" sz="4000" dirty="0" smtClean="0">
                <a:solidFill>
                  <a:schemeClr val="bg1"/>
                </a:solidFill>
              </a:rPr>
            </a:br>
            <a:r>
              <a:rPr lang="en-US" sz="4000" dirty="0" smtClean="0">
                <a:solidFill>
                  <a:schemeClr val="bg1"/>
                </a:solidFill>
              </a:rPr>
              <a:t>Emergency-Related Web Services</a:t>
            </a:r>
          </a:p>
        </p:txBody>
      </p:sp>
      <p:sp>
        <p:nvSpPr>
          <p:cNvPr id="12291" name="Rectangle 3"/>
          <p:cNvSpPr>
            <a:spLocks noGrp="1" noChangeArrowheads="1"/>
          </p:cNvSpPr>
          <p:nvPr>
            <p:ph type="body" idx="1"/>
          </p:nvPr>
        </p:nvSpPr>
        <p:spPr>
          <a:xfrm>
            <a:off x="152400" y="1371600"/>
            <a:ext cx="8839200" cy="5410200"/>
          </a:xfrm>
        </p:spPr>
        <p:txBody>
          <a:bodyPr/>
          <a:lstStyle/>
          <a:p>
            <a:pPr marL="0" indent="0" eaLnBrk="1" hangingPunct="1">
              <a:lnSpc>
                <a:spcPct val="90000"/>
              </a:lnSpc>
              <a:buFontTx/>
              <a:buNone/>
              <a:defRPr/>
            </a:pPr>
            <a:r>
              <a:rPr lang="en-US" sz="1600" b="1" dirty="0" smtClean="0">
                <a:solidFill>
                  <a:schemeClr val="bg1"/>
                </a:solidFill>
              </a:rPr>
              <a:t>	</a:t>
            </a:r>
            <a:r>
              <a:rPr lang="en-US" sz="1600" b="1" u="sng" dirty="0" smtClean="0">
                <a:solidFill>
                  <a:schemeClr val="bg1"/>
                </a:solidFill>
              </a:rPr>
              <a:t>Web Services Folder/Service Name</a:t>
            </a:r>
          </a:p>
          <a:p>
            <a:pPr eaLnBrk="1" hangingPunct="1">
              <a:lnSpc>
                <a:spcPct val="90000"/>
              </a:lnSpc>
              <a:defRPr/>
            </a:pPr>
            <a:r>
              <a:rPr lang="en-US" sz="1600" dirty="0" smtClean="0">
                <a:solidFill>
                  <a:schemeClr val="bg1"/>
                </a:solidFill>
              </a:rPr>
              <a:t>LADOTDAGO/AGO_LADOTD_Traffic_Cameras</a:t>
            </a:r>
          </a:p>
          <a:p>
            <a:pPr eaLnBrk="1" hangingPunct="1">
              <a:lnSpc>
                <a:spcPct val="90000"/>
              </a:lnSpc>
              <a:defRPr/>
            </a:pPr>
            <a:r>
              <a:rPr lang="en-US" sz="1600" dirty="0" smtClean="0">
                <a:solidFill>
                  <a:schemeClr val="bg1"/>
                </a:solidFill>
              </a:rPr>
              <a:t>LADOTDAGO/DOTD_Basemap</a:t>
            </a:r>
          </a:p>
          <a:p>
            <a:pPr eaLnBrk="1" hangingPunct="1">
              <a:lnSpc>
                <a:spcPct val="90000"/>
              </a:lnSpc>
              <a:defRPr/>
            </a:pPr>
            <a:r>
              <a:rPr lang="en-US" sz="1600" dirty="0" smtClean="0">
                <a:solidFill>
                  <a:schemeClr val="bg1"/>
                </a:solidFill>
              </a:rPr>
              <a:t>LADOTDAGO/LA_Airports</a:t>
            </a:r>
          </a:p>
          <a:p>
            <a:pPr eaLnBrk="1" hangingPunct="1">
              <a:lnSpc>
                <a:spcPct val="90000"/>
              </a:lnSpc>
              <a:defRPr/>
            </a:pPr>
            <a:r>
              <a:rPr lang="en-US" sz="1600" dirty="0" smtClean="0">
                <a:solidFill>
                  <a:schemeClr val="bg1"/>
                </a:solidFill>
              </a:rPr>
              <a:t>LADOTDAGO/LA_ClosedStateOffices</a:t>
            </a:r>
          </a:p>
          <a:p>
            <a:pPr eaLnBrk="1" hangingPunct="1">
              <a:lnSpc>
                <a:spcPct val="90000"/>
              </a:lnSpc>
              <a:defRPr/>
            </a:pPr>
            <a:r>
              <a:rPr lang="en-US" sz="1600" dirty="0" smtClean="0">
                <a:solidFill>
                  <a:schemeClr val="bg1"/>
                </a:solidFill>
              </a:rPr>
              <a:t>LADOTDAGO/LA_Emergency_Evac_Routes</a:t>
            </a:r>
          </a:p>
          <a:p>
            <a:pPr eaLnBrk="1" hangingPunct="1">
              <a:lnSpc>
                <a:spcPct val="90000"/>
              </a:lnSpc>
              <a:defRPr/>
            </a:pPr>
            <a:r>
              <a:rPr lang="en-US" sz="1600" dirty="0" smtClean="0">
                <a:solidFill>
                  <a:schemeClr val="bg1"/>
                </a:solidFill>
              </a:rPr>
              <a:t>LADOTDAGO/LA_Fed_Disaster_Eligiility</a:t>
            </a:r>
          </a:p>
          <a:p>
            <a:pPr eaLnBrk="1" hangingPunct="1">
              <a:lnSpc>
                <a:spcPct val="90000"/>
              </a:lnSpc>
              <a:defRPr/>
            </a:pPr>
            <a:r>
              <a:rPr lang="en-US" sz="1600" dirty="0" smtClean="0">
                <a:solidFill>
                  <a:schemeClr val="bg1"/>
                </a:solidFill>
              </a:rPr>
              <a:t>LADOTDAGO/LA_Posted_On_System_Bridges</a:t>
            </a:r>
          </a:p>
          <a:p>
            <a:pPr eaLnBrk="1" hangingPunct="1">
              <a:lnSpc>
                <a:spcPct val="90000"/>
              </a:lnSpc>
              <a:defRPr/>
            </a:pPr>
            <a:r>
              <a:rPr lang="en-US" sz="1600" dirty="0" smtClean="0">
                <a:solidFill>
                  <a:schemeClr val="bg1"/>
                </a:solidFill>
              </a:rPr>
              <a:t>LADOTDAGO/LADOTD_DebrisRemovalOperations</a:t>
            </a:r>
          </a:p>
          <a:p>
            <a:pPr eaLnBrk="1" hangingPunct="1">
              <a:lnSpc>
                <a:spcPct val="90000"/>
              </a:lnSpc>
              <a:defRPr/>
            </a:pPr>
            <a:r>
              <a:rPr lang="en-US" sz="1600" dirty="0" smtClean="0">
                <a:solidFill>
                  <a:schemeClr val="bg1"/>
                </a:solidFill>
              </a:rPr>
              <a:t>LADOTDAGO/LADOTD_Districts_and_Facilities</a:t>
            </a:r>
          </a:p>
          <a:p>
            <a:pPr eaLnBrk="1" hangingPunct="1">
              <a:lnSpc>
                <a:spcPct val="90000"/>
              </a:lnSpc>
              <a:defRPr/>
            </a:pPr>
            <a:r>
              <a:rPr lang="en-US" sz="1600" dirty="0" smtClean="0">
                <a:solidFill>
                  <a:schemeClr val="bg1"/>
                </a:solidFill>
              </a:rPr>
              <a:t>LADOTDAGO/LADOTD_Districts_LSP_Troops</a:t>
            </a:r>
          </a:p>
          <a:p>
            <a:pPr eaLnBrk="1" hangingPunct="1">
              <a:lnSpc>
                <a:spcPct val="90000"/>
              </a:lnSpc>
              <a:defRPr/>
            </a:pPr>
            <a:r>
              <a:rPr lang="en-US" sz="1600" dirty="0" smtClean="0">
                <a:solidFill>
                  <a:schemeClr val="bg1"/>
                </a:solidFill>
              </a:rPr>
              <a:t>LADOTDAGO/LADOTD_MAP_Routes</a:t>
            </a:r>
          </a:p>
          <a:p>
            <a:pPr eaLnBrk="1" hangingPunct="1">
              <a:lnSpc>
                <a:spcPct val="90000"/>
              </a:lnSpc>
              <a:defRPr/>
            </a:pPr>
            <a:r>
              <a:rPr lang="en-US" sz="1600" dirty="0" smtClean="0">
                <a:solidFill>
                  <a:schemeClr val="bg1"/>
                </a:solidFill>
              </a:rPr>
              <a:t>LADOTDAGO/Louisiana_DSNAP_Sites</a:t>
            </a:r>
          </a:p>
          <a:p>
            <a:pPr eaLnBrk="1" hangingPunct="1">
              <a:lnSpc>
                <a:spcPct val="90000"/>
              </a:lnSpc>
              <a:defRPr/>
            </a:pPr>
            <a:r>
              <a:rPr lang="en-US" sz="1600" dirty="0" smtClean="0">
                <a:solidFill>
                  <a:schemeClr val="bg1"/>
                </a:solidFill>
              </a:rPr>
              <a:t>LADOTDAGO/Psurge_StormSurge</a:t>
            </a:r>
          </a:p>
          <a:p>
            <a:pPr eaLnBrk="1" hangingPunct="1">
              <a:lnSpc>
                <a:spcPct val="90000"/>
              </a:lnSpc>
              <a:defRPr/>
            </a:pPr>
            <a:r>
              <a:rPr lang="en-US" sz="1600" dirty="0" smtClean="0">
                <a:solidFill>
                  <a:schemeClr val="bg1"/>
                </a:solidFill>
              </a:rPr>
              <a:t>LADOTDAGO/USACE_River_Gauges</a:t>
            </a:r>
          </a:p>
          <a:p>
            <a:pPr eaLnBrk="1" hangingPunct="1">
              <a:lnSpc>
                <a:spcPct val="90000"/>
              </a:lnSpc>
              <a:defRPr/>
            </a:pPr>
            <a:r>
              <a:rPr lang="en-US" sz="1600" dirty="0" smtClean="0">
                <a:solidFill>
                  <a:schemeClr val="bg1"/>
                </a:solidFill>
              </a:rPr>
              <a:t>LADOTDAGO/USGS_HydroWatch_Gauges</a:t>
            </a:r>
          </a:p>
          <a:p>
            <a:pPr eaLnBrk="1" hangingPunct="1">
              <a:lnSpc>
                <a:spcPct val="90000"/>
              </a:lnSpc>
              <a:defRPr/>
            </a:pPr>
            <a:r>
              <a:rPr lang="en-US" sz="1600" dirty="0" smtClean="0">
                <a:solidFill>
                  <a:schemeClr val="bg1"/>
                </a:solidFill>
              </a:rPr>
              <a:t>MapServicesCached/EvacuationRoutes</a:t>
            </a:r>
          </a:p>
          <a:p>
            <a:pPr eaLnBrk="1" hangingPunct="1">
              <a:lnSpc>
                <a:spcPct val="90000"/>
              </a:lnSpc>
              <a:defRPr/>
            </a:pPr>
            <a:r>
              <a:rPr lang="en-US" sz="1600" dirty="0" smtClean="0">
                <a:solidFill>
                  <a:schemeClr val="bg1"/>
                </a:solidFill>
              </a:rPr>
              <a:t>MapServicesCached/LADOTD_Levee_Centerlines</a:t>
            </a:r>
          </a:p>
          <a:p>
            <a:pPr eaLnBrk="1" hangingPunct="1">
              <a:lnSpc>
                <a:spcPct val="90000"/>
              </a:lnSpc>
              <a:defRPr/>
            </a:pPr>
            <a:r>
              <a:rPr lang="en-US" sz="1600" dirty="0" smtClean="0">
                <a:solidFill>
                  <a:schemeClr val="bg1"/>
                </a:solidFill>
              </a:rPr>
              <a:t>MapServicesCached/OperationsGrid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67056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2"/>
          <p:cNvSpPr>
            <a:spLocks noGrp="1" noChangeArrowheads="1"/>
          </p:cNvSpPr>
          <p:nvPr>
            <p:ph type="title"/>
          </p:nvPr>
        </p:nvSpPr>
        <p:spPr>
          <a:xfrm>
            <a:off x="0" y="-76200"/>
            <a:ext cx="9067800" cy="1143000"/>
          </a:xfrm>
        </p:spPr>
        <p:txBody>
          <a:bodyPr/>
          <a:lstStyle/>
          <a:p>
            <a:pPr eaLnBrk="1" hangingPunct="1"/>
            <a:r>
              <a:rPr lang="en-US" sz="4000" dirty="0" smtClean="0">
                <a:solidFill>
                  <a:schemeClr val="bg1"/>
                </a:solidFill>
              </a:rPr>
              <a:t>LADOTD ArcGIS Online Home Page</a:t>
            </a:r>
          </a:p>
        </p:txBody>
      </p:sp>
      <p:sp>
        <p:nvSpPr>
          <p:cNvPr id="60420" name="Text Box 5"/>
          <p:cNvSpPr txBox="1">
            <a:spLocks noChangeArrowheads="1"/>
          </p:cNvSpPr>
          <p:nvPr/>
        </p:nvSpPr>
        <p:spPr bwMode="auto">
          <a:xfrm>
            <a:off x="173038" y="6229350"/>
            <a:ext cx="881856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AGO provides an easy to find URL, the map gallery to features content related to the current emergency.  The organization controls access to the public or targeted users.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0"/>
            <a:ext cx="9067800" cy="1143000"/>
          </a:xfrm>
        </p:spPr>
        <p:txBody>
          <a:bodyPr/>
          <a:lstStyle/>
          <a:p>
            <a:pPr eaLnBrk="1" hangingPunct="1"/>
            <a:r>
              <a:rPr lang="en-US" sz="4000" dirty="0" smtClean="0">
                <a:solidFill>
                  <a:schemeClr val="bg1"/>
                </a:solidFill>
              </a:rPr>
              <a:t>Public Relations</a:t>
            </a:r>
            <a:br>
              <a:rPr lang="en-US" sz="4000" dirty="0" smtClean="0">
                <a:solidFill>
                  <a:schemeClr val="bg1"/>
                </a:solidFill>
              </a:rPr>
            </a:br>
            <a:r>
              <a:rPr lang="en-US" sz="4000" dirty="0" smtClean="0">
                <a:solidFill>
                  <a:schemeClr val="bg1"/>
                </a:solidFill>
              </a:rPr>
              <a:t>2012 Hurricane Isaac Debris Removal</a:t>
            </a:r>
          </a:p>
        </p:txBody>
      </p:sp>
      <p:sp>
        <p:nvSpPr>
          <p:cNvPr id="62467" name="Text Box 5"/>
          <p:cNvSpPr txBox="1">
            <a:spLocks noChangeArrowheads="1"/>
          </p:cNvSpPr>
          <p:nvPr/>
        </p:nvSpPr>
        <p:spPr bwMode="auto">
          <a:xfrm>
            <a:off x="76200" y="6096000"/>
            <a:ext cx="8991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LADOTD Public Information wanted a simple, easy to use map to keep the public informed of the progress of debris removal.  AGO provided a time-enabled display.</a:t>
            </a:r>
          </a:p>
        </p:txBody>
      </p:sp>
      <p:pic>
        <p:nvPicPr>
          <p:cNvPr id="6246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3048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23950"/>
            <a:ext cx="3048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638550"/>
            <a:ext cx="3048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638550"/>
            <a:ext cx="3048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1143000"/>
          </a:xfrm>
        </p:spPr>
        <p:txBody>
          <a:bodyPr/>
          <a:lstStyle/>
          <a:p>
            <a:pPr eaLnBrk="1" hangingPunct="1"/>
            <a:r>
              <a:rPr lang="en-US" sz="3600" dirty="0" smtClean="0">
                <a:solidFill>
                  <a:schemeClr val="bg1"/>
                </a:solidFill>
              </a:rPr>
              <a:t>Information to the Public and State Workers</a:t>
            </a:r>
            <a:br>
              <a:rPr lang="en-US" sz="3600" dirty="0" smtClean="0">
                <a:solidFill>
                  <a:schemeClr val="bg1"/>
                </a:solidFill>
              </a:rPr>
            </a:br>
            <a:r>
              <a:rPr lang="en-US" sz="3600" dirty="0" smtClean="0">
                <a:solidFill>
                  <a:schemeClr val="bg1"/>
                </a:solidFill>
              </a:rPr>
              <a:t>State Office Closures</a:t>
            </a:r>
          </a:p>
        </p:txBody>
      </p:sp>
      <p:sp>
        <p:nvSpPr>
          <p:cNvPr id="64515" name="Text Box 5"/>
          <p:cNvSpPr txBox="1">
            <a:spLocks noChangeArrowheads="1"/>
          </p:cNvSpPr>
          <p:nvPr/>
        </p:nvSpPr>
        <p:spPr bwMode="auto">
          <a:xfrm>
            <a:off x="173038" y="6172200"/>
            <a:ext cx="881856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Extreme weather, or other emergencies, may result in the closure of State Offices on a Parish-by-Parish basis.  As declarations are made, this map is updated.</a:t>
            </a:r>
          </a:p>
        </p:txBody>
      </p:sp>
      <p:pic>
        <p:nvPicPr>
          <p:cNvPr id="6451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57300"/>
            <a:ext cx="6096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067800" cy="1143000"/>
          </a:xfrm>
        </p:spPr>
        <p:txBody>
          <a:bodyPr/>
          <a:lstStyle/>
          <a:p>
            <a:pPr eaLnBrk="1" hangingPunct="1"/>
            <a:r>
              <a:rPr lang="en-US" sz="4000" dirty="0" smtClean="0">
                <a:solidFill>
                  <a:schemeClr val="bg1"/>
                </a:solidFill>
              </a:rPr>
              <a:t>Information to the Public &amp; Responders</a:t>
            </a:r>
            <a:br>
              <a:rPr lang="en-US" sz="4000" dirty="0" smtClean="0">
                <a:solidFill>
                  <a:schemeClr val="bg1"/>
                </a:solidFill>
              </a:rPr>
            </a:br>
            <a:r>
              <a:rPr lang="en-US" sz="4000" dirty="0" smtClean="0">
                <a:solidFill>
                  <a:schemeClr val="bg1"/>
                </a:solidFill>
              </a:rPr>
              <a:t>Official Louisiana Evacuation Routes</a:t>
            </a:r>
          </a:p>
        </p:txBody>
      </p:sp>
      <p:sp>
        <p:nvSpPr>
          <p:cNvPr id="66563" name="Text Box 5"/>
          <p:cNvSpPr txBox="1">
            <a:spLocks noChangeArrowheads="1"/>
          </p:cNvSpPr>
          <p:nvPr/>
        </p:nvSpPr>
        <p:spPr bwMode="auto">
          <a:xfrm>
            <a:off x="0" y="5867400"/>
            <a:ext cx="91440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Before, during, and after an event, both the public and first responders need to know designated Emergency </a:t>
            </a:r>
            <a:r>
              <a:rPr lang="en-US" sz="1800" dirty="0" smtClean="0">
                <a:solidFill>
                  <a:schemeClr val="bg1"/>
                </a:solidFill>
              </a:rPr>
              <a:t>Evacuation </a:t>
            </a:r>
            <a:r>
              <a:rPr lang="en-US" sz="1800" dirty="0">
                <a:solidFill>
                  <a:schemeClr val="bg1"/>
                </a:solidFill>
              </a:rPr>
              <a:t>Routes.  AGO is fast, easy to use, and available to mobile devices.  The pending 2016 revisions will automatically update all these maps.</a:t>
            </a:r>
          </a:p>
        </p:txBody>
      </p:sp>
      <p:pic>
        <p:nvPicPr>
          <p:cNvPr id="6656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65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76200"/>
            <a:ext cx="9067800" cy="1143000"/>
          </a:xfrm>
        </p:spPr>
        <p:txBody>
          <a:bodyPr/>
          <a:lstStyle/>
          <a:p>
            <a:pPr eaLnBrk="1" hangingPunct="1"/>
            <a:r>
              <a:rPr lang="en-US" sz="4000" dirty="0" smtClean="0">
                <a:solidFill>
                  <a:schemeClr val="bg1"/>
                </a:solidFill>
              </a:rPr>
              <a:t>Situational Awareness</a:t>
            </a:r>
            <a:br>
              <a:rPr lang="en-US" sz="4000" dirty="0" smtClean="0">
                <a:solidFill>
                  <a:schemeClr val="bg1"/>
                </a:solidFill>
              </a:rPr>
            </a:br>
            <a:r>
              <a:rPr lang="en-US" sz="4000" dirty="0" smtClean="0">
                <a:solidFill>
                  <a:schemeClr val="bg1"/>
                </a:solidFill>
              </a:rPr>
              <a:t>LADOTD’s NOAA Flood Watch Map</a:t>
            </a:r>
          </a:p>
        </p:txBody>
      </p:sp>
      <p:sp>
        <p:nvSpPr>
          <p:cNvPr id="68611" name="Text Box 5"/>
          <p:cNvSpPr txBox="1">
            <a:spLocks noChangeArrowheads="1"/>
          </p:cNvSpPr>
          <p:nvPr/>
        </p:nvSpPr>
        <p:spPr bwMode="auto">
          <a:xfrm>
            <a:off x="76200" y="5943600"/>
            <a:ext cx="8991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Delivering authoritative data – NOAA-National Weather </a:t>
            </a:r>
            <a:r>
              <a:rPr lang="en-US" sz="1800" dirty="0" smtClean="0">
                <a:solidFill>
                  <a:schemeClr val="bg1"/>
                </a:solidFill>
              </a:rPr>
              <a:t>Service </a:t>
            </a:r>
            <a:r>
              <a:rPr lang="en-US" sz="1800" dirty="0">
                <a:solidFill>
                  <a:schemeClr val="bg1"/>
                </a:solidFill>
              </a:rPr>
              <a:t>Flood Watch polygons and near-real-time river gauge points from the Advanced Hydrologic Prediction Service (AHPS).  Links on </a:t>
            </a:r>
            <a:r>
              <a:rPr lang="en-US" sz="1800" dirty="0" smtClean="0">
                <a:solidFill>
                  <a:schemeClr val="bg1"/>
                </a:solidFill>
              </a:rPr>
              <a:t>pop-ups </a:t>
            </a:r>
            <a:r>
              <a:rPr lang="en-US" sz="1800" dirty="0">
                <a:solidFill>
                  <a:schemeClr val="bg1"/>
                </a:solidFill>
              </a:rPr>
              <a:t>go directly to </a:t>
            </a:r>
            <a:r>
              <a:rPr lang="en-US" sz="1800" dirty="0" smtClean="0">
                <a:solidFill>
                  <a:schemeClr val="bg1"/>
                </a:solidFill>
              </a:rPr>
              <a:t>the </a:t>
            </a:r>
            <a:r>
              <a:rPr lang="en-US" sz="1800" dirty="0">
                <a:solidFill>
                  <a:schemeClr val="bg1"/>
                </a:solidFill>
              </a:rPr>
              <a:t>NOAA website, wish current information.</a:t>
            </a:r>
          </a:p>
        </p:txBody>
      </p:sp>
      <p:pic>
        <p:nvPicPr>
          <p:cNvPr id="6861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57275"/>
            <a:ext cx="3048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209675"/>
            <a:ext cx="6096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ct:contentTypeSchema xmlns:ct="http://schemas.microsoft.com/office/2006/metadata/contentType" xmlns:ma="http://schemas.microsoft.com/office/2006/metadata/properties/metaAttributes" ct:_="" ma:_="" ma:contentTypeName="Document" ma:contentTypeID="0x010100DAE19A1C4C56A94FB4EB5539511B5B27" ma:contentTypeVersion="0" ma:contentTypeDescription="Create a new document." ma:contentTypeScope="" ma:versionID="1035b1e952fbfc6e7ebcacc850fd2a22">
  <xsd:schema xmlns:xsd="http://www.w3.org/2001/XMLSchema" xmlns:xs="http://www.w3.org/2001/XMLSchema" xmlns:p="http://schemas.microsoft.com/office/2006/metadata/properties" xmlns:ns1="http://schemas.microsoft.com/sharepoint/v3" xmlns:ns2="8b31c874-b99a-4d42-8a7e-c9ac8ddcf610" targetNamespace="http://schemas.microsoft.com/office/2006/metadata/properties" ma:root="true" ma:fieldsID="6abd6eba0cf898e1d58d7646ea888726" ns1:_="" ns2:_="">
    <xsd:import namespace="http://schemas.microsoft.com/sharepoint/v3"/>
    <xsd:import namespace="8b31c874-b99a-4d42-8a7e-c9ac8ddcf610"/>
    <xsd:element name="properties">
      <xsd:complexType>
        <xsd:sequence>
          <xsd:element name="documentManagement">
            <xsd:complexType>
              <xsd:all>
                <xsd:element ref="ns1:PublishingStartDate" minOccurs="0"/>
                <xsd:element ref="ns1:PublishingExpirationDate" minOccurs="0"/>
                <xsd:element ref="ns2:Effectiv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b31c874-b99a-4d42-8a7e-c9ac8ddcf610" elementFormDefault="qualified">
    <xsd:import namespace="http://schemas.microsoft.com/office/2006/documentManagement/types"/>
    <xsd:import namespace="http://schemas.microsoft.com/office/infopath/2007/PartnerControls"/>
    <xsd:element name="EffectiveDate" ma:index="12" nillable="true" ma:displayName="Effective Date" ma:format="DateOnly" ma:internalName="Effectiv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1" ma:displayName="Description"/>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LongProperties xmlns="http://schemas.microsoft.com/office/2006/metadata/longProperties"/>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EffectiveDate xmlns="8b31c874-b99a-4d42-8a7e-c9ac8ddcf610">2014-06-24T05:00:00+00:00</EffectiveDate>
    <PublishingStartDate xmlns="http://schemas.microsoft.com/sharepoint/v3" xsi:nil="true"/>
  </documentManagement>
</p:properties>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B228506-754C-4B93-B6C0-A53C01F749E7}">
  <ds:schemaRefs>
    <ds:schemaRef ds:uri="ESRI.ArcGIS.Mapping.OfficeIntegration.PowerPointInfo"/>
  </ds:schemaRefs>
</ds:datastoreItem>
</file>

<file path=customXml/itemProps10.xml><?xml version="1.0" encoding="utf-8"?>
<ds:datastoreItem xmlns:ds="http://schemas.openxmlformats.org/officeDocument/2006/customXml" ds:itemID="{3772EC60-713F-4DBC-86C3-7DDAEAB6C062}">
  <ds:schemaRefs>
    <ds:schemaRef ds:uri="ESRI.ArcGIS.Mapping.OfficeIntegration.PowerPointInfo"/>
  </ds:schemaRefs>
</ds:datastoreItem>
</file>

<file path=customXml/itemProps11.xml><?xml version="1.0" encoding="utf-8"?>
<ds:datastoreItem xmlns:ds="http://schemas.openxmlformats.org/officeDocument/2006/customXml" ds:itemID="{465B9ABC-0DDB-4A4D-AD69-AF3958FC3E7E}">
  <ds:schemaRefs>
    <ds:schemaRef ds:uri="ESRI.ArcGIS.Mapping.OfficeIntegration.PowerPointInfo"/>
  </ds:schemaRefs>
</ds:datastoreItem>
</file>

<file path=customXml/itemProps12.xml><?xml version="1.0" encoding="utf-8"?>
<ds:datastoreItem xmlns:ds="http://schemas.openxmlformats.org/officeDocument/2006/customXml" ds:itemID="{7141FCD1-D0F6-4D3A-BA75-6445B7135B54}">
  <ds:schemaRefs>
    <ds:schemaRef ds:uri="ESRI.ArcGIS.Mapping.OfficeIntegration.PowerPointInfo"/>
  </ds:schemaRefs>
</ds:datastoreItem>
</file>

<file path=customXml/itemProps13.xml><?xml version="1.0" encoding="utf-8"?>
<ds:datastoreItem xmlns:ds="http://schemas.openxmlformats.org/officeDocument/2006/customXml" ds:itemID="{FFD1CEA9-FDD9-4C77-9889-E84BCB09A903}">
  <ds:schemaRefs>
    <ds:schemaRef ds:uri="ESRI.ArcGIS.Mapping.OfficeIntegration.PowerPointInfo"/>
  </ds:schemaRefs>
</ds:datastoreItem>
</file>

<file path=customXml/itemProps14.xml><?xml version="1.0" encoding="utf-8"?>
<ds:datastoreItem xmlns:ds="http://schemas.openxmlformats.org/officeDocument/2006/customXml" ds:itemID="{F31530ED-4B6E-47D2-A202-5A9AB1F051B1}">
  <ds:schemaRefs>
    <ds:schemaRef ds:uri="ESRI.ArcGIS.Mapping.OfficeIntegration.PowerPointInfo"/>
  </ds:schemaRefs>
</ds:datastoreItem>
</file>

<file path=customXml/itemProps15.xml><?xml version="1.0" encoding="utf-8"?>
<ds:datastoreItem xmlns:ds="http://schemas.openxmlformats.org/officeDocument/2006/customXml" ds:itemID="{C7AD7041-65F0-4898-BBB0-1976774F7DA8}">
  <ds:schemaRefs>
    <ds:schemaRef ds:uri="ESRI.ArcGIS.Mapping.OfficeIntegration.PowerPointInfo"/>
  </ds:schemaRefs>
</ds:datastoreItem>
</file>

<file path=customXml/itemProps16.xml><?xml version="1.0" encoding="utf-8"?>
<ds:datastoreItem xmlns:ds="http://schemas.openxmlformats.org/officeDocument/2006/customXml" ds:itemID="{383A2A10-1FF1-43C0-ABB2-13501590AF25}">
  <ds:schemaRefs>
    <ds:schemaRef ds:uri="ESRI.ArcGIS.Mapping.OfficeIntegration.PowerPointInfo"/>
  </ds:schemaRefs>
</ds:datastoreItem>
</file>

<file path=customXml/itemProps17.xml><?xml version="1.0" encoding="utf-8"?>
<ds:datastoreItem xmlns:ds="http://schemas.openxmlformats.org/officeDocument/2006/customXml" ds:itemID="{78CAC447-3C93-4454-850A-131DA0293D96}">
  <ds:schemaRefs>
    <ds:schemaRef ds:uri="ESRI.ArcGIS.Mapping.OfficeIntegration.PowerPointInfo"/>
  </ds:schemaRefs>
</ds:datastoreItem>
</file>

<file path=customXml/itemProps18.xml><?xml version="1.0" encoding="utf-8"?>
<ds:datastoreItem xmlns:ds="http://schemas.openxmlformats.org/officeDocument/2006/customXml" ds:itemID="{9D649689-8760-44DF-A057-8F8C1EE3B2C8}">
  <ds:schemaRefs>
    <ds:schemaRef ds:uri="ESRI.ArcGIS.Mapping.OfficeIntegration.PowerPointInfo"/>
  </ds:schemaRefs>
</ds:datastoreItem>
</file>

<file path=customXml/itemProps19.xml><?xml version="1.0" encoding="utf-8"?>
<ds:datastoreItem xmlns:ds="http://schemas.openxmlformats.org/officeDocument/2006/customXml" ds:itemID="{166E147C-7163-46B9-A686-592BE30D09BD}">
  <ds:schemaRefs>
    <ds:schemaRef ds:uri="ESRI.ArcGIS.Mapping.OfficeIntegration.PowerPointInfo"/>
  </ds:schemaRefs>
</ds:datastoreItem>
</file>

<file path=customXml/itemProps2.xml><?xml version="1.0" encoding="utf-8"?>
<ds:datastoreItem xmlns:ds="http://schemas.openxmlformats.org/officeDocument/2006/customXml" ds:itemID="{28743D0C-D85A-4595-819A-E805F0FD951A}">
  <ds:schemaRefs>
    <ds:schemaRef ds:uri="ESRI.ArcGIS.Mapping.OfficeIntegration.PowerPointInfo"/>
  </ds:schemaRefs>
</ds:datastoreItem>
</file>

<file path=customXml/itemProps20.xml><?xml version="1.0" encoding="utf-8"?>
<ds:datastoreItem xmlns:ds="http://schemas.openxmlformats.org/officeDocument/2006/customXml" ds:itemID="{BCD60A65-8515-4AC1-B931-0843359BA221}">
  <ds:schemaRefs>
    <ds:schemaRef ds:uri="ESRI.ArcGIS.Mapping.OfficeIntegration.PowerPointInfo"/>
  </ds:schemaRefs>
</ds:datastoreItem>
</file>

<file path=customXml/itemProps21.xml><?xml version="1.0" encoding="utf-8"?>
<ds:datastoreItem xmlns:ds="http://schemas.openxmlformats.org/officeDocument/2006/customXml" ds:itemID="{929A27C0-FB29-49AF-AAFE-6B15A00BF301}">
  <ds:schemaRefs>
    <ds:schemaRef ds:uri="ESRI.ArcGIS.Mapping.OfficeIntegration.PowerPointInfo"/>
  </ds:schemaRefs>
</ds:datastoreItem>
</file>

<file path=customXml/itemProps22.xml><?xml version="1.0" encoding="utf-8"?>
<ds:datastoreItem xmlns:ds="http://schemas.openxmlformats.org/officeDocument/2006/customXml" ds:itemID="{C169200A-786E-435E-9239-92DA6B712E2E}">
  <ds:schemaRefs>
    <ds:schemaRef ds:uri="ESRI.ArcGIS.Mapping.OfficeIntegration.PowerPointInfo"/>
  </ds:schemaRefs>
</ds:datastoreItem>
</file>

<file path=customXml/itemProps23.xml><?xml version="1.0" encoding="utf-8"?>
<ds:datastoreItem xmlns:ds="http://schemas.openxmlformats.org/officeDocument/2006/customXml" ds:itemID="{68D3C180-D59B-4C3F-9A72-F865446574DF}">
  <ds:schemaRefs>
    <ds:schemaRef ds:uri="ESRI.ArcGIS.Mapping.OfficeIntegration.PowerPointInfo"/>
  </ds:schemaRefs>
</ds:datastoreItem>
</file>

<file path=customXml/itemProps24.xml><?xml version="1.0" encoding="utf-8"?>
<ds:datastoreItem xmlns:ds="http://schemas.openxmlformats.org/officeDocument/2006/customXml" ds:itemID="{CA327C7C-95EE-4B1E-9AC0-B8945BDD8F36}">
  <ds:schemaRefs>
    <ds:schemaRef ds:uri="ESRI.ArcGIS.Mapping.OfficeIntegration.PowerPointInfo"/>
  </ds:schemaRefs>
</ds:datastoreItem>
</file>

<file path=customXml/itemProps25.xml><?xml version="1.0" encoding="utf-8"?>
<ds:datastoreItem xmlns:ds="http://schemas.openxmlformats.org/officeDocument/2006/customXml" ds:itemID="{CF18D73A-476C-405F-B20A-DDA555ED4864}">
  <ds:schemaRefs>
    <ds:schemaRef ds:uri="ESRI.ArcGIS.Mapping.OfficeIntegration.PowerPointInfo"/>
  </ds:schemaRefs>
</ds:datastoreItem>
</file>

<file path=customXml/itemProps26.xml><?xml version="1.0" encoding="utf-8"?>
<ds:datastoreItem xmlns:ds="http://schemas.openxmlformats.org/officeDocument/2006/customXml" ds:itemID="{7BC19BB0-5FBB-406F-B9F0-ACDF469F126E}">
  <ds:schemaRefs>
    <ds:schemaRef ds:uri="ESRI.ArcGIS.Mapping.OfficeIntegration.PowerPointInfo"/>
  </ds:schemaRefs>
</ds:datastoreItem>
</file>

<file path=customXml/itemProps27.xml><?xml version="1.0" encoding="utf-8"?>
<ds:datastoreItem xmlns:ds="http://schemas.openxmlformats.org/officeDocument/2006/customXml" ds:itemID="{135DE941-C678-4C3F-8A75-35285C82F855}">
  <ds:schemaRefs>
    <ds:schemaRef ds:uri="ESRI.ArcGIS.Mapping.OfficeIntegration.PowerPointInfo"/>
  </ds:schemaRefs>
</ds:datastoreItem>
</file>

<file path=customXml/itemProps28.xml><?xml version="1.0" encoding="utf-8"?>
<ds:datastoreItem xmlns:ds="http://schemas.openxmlformats.org/officeDocument/2006/customXml" ds:itemID="{5CFF53B8-EACD-4608-A184-286731A770E8}">
  <ds:schemaRefs>
    <ds:schemaRef ds:uri="ESRI.ArcGIS.Mapping.OfficeIntegration.PowerPointInfo"/>
  </ds:schemaRefs>
</ds:datastoreItem>
</file>

<file path=customXml/itemProps29.xml><?xml version="1.0" encoding="utf-8"?>
<ds:datastoreItem xmlns:ds="http://schemas.openxmlformats.org/officeDocument/2006/customXml" ds:itemID="{D1BB60E4-A829-474B-8B16-21CDF8307F7A}">
  <ds:schemaRefs>
    <ds:schemaRef ds:uri="ESRI.ArcGIS.Mapping.OfficeIntegration.PowerPointInfo"/>
  </ds:schemaRefs>
</ds:datastoreItem>
</file>

<file path=customXml/itemProps3.xml><?xml version="1.0" encoding="utf-8"?>
<ds:datastoreItem xmlns:ds="http://schemas.openxmlformats.org/officeDocument/2006/customXml" ds:itemID="{137153B2-781E-417E-9AD9-FBB37F9C3971}">
  <ds:schemaRefs>
    <ds:schemaRef ds:uri="ESRI.ArcGIS.Mapping.OfficeIntegration.PowerPointInfo"/>
  </ds:schemaRefs>
</ds:datastoreItem>
</file>

<file path=customXml/itemProps30.xml><?xml version="1.0" encoding="utf-8"?>
<ds:datastoreItem xmlns:ds="http://schemas.openxmlformats.org/officeDocument/2006/customXml" ds:itemID="{203C567A-CB35-4D29-97CA-31E9965E0F37}">
  <ds:schemaRefs>
    <ds:schemaRef ds:uri="ESRI.ArcGIS.Mapping.OfficeIntegration.PowerPointInfo"/>
  </ds:schemaRefs>
</ds:datastoreItem>
</file>

<file path=customXml/itemProps31.xml><?xml version="1.0" encoding="utf-8"?>
<ds:datastoreItem xmlns:ds="http://schemas.openxmlformats.org/officeDocument/2006/customXml" ds:itemID="{C69C74F7-C7D7-41A5-8C2C-82626F33E319}">
  <ds:schemaRefs>
    <ds:schemaRef ds:uri="ESRI.ArcGIS.Mapping.OfficeIntegration.PowerPointInfo"/>
  </ds:schemaRefs>
</ds:datastoreItem>
</file>

<file path=customXml/itemProps32.xml><?xml version="1.0" encoding="utf-8"?>
<ds:datastoreItem xmlns:ds="http://schemas.openxmlformats.org/officeDocument/2006/customXml" ds:itemID="{32EE62C2-DDA1-427C-95DD-569E82799701}">
  <ds:schemaRefs>
    <ds:schemaRef ds:uri="ESRI.ArcGIS.Mapping.OfficeIntegration.PowerPointInfo"/>
  </ds:schemaRefs>
</ds:datastoreItem>
</file>

<file path=customXml/itemProps33.xml><?xml version="1.0" encoding="utf-8"?>
<ds:datastoreItem xmlns:ds="http://schemas.openxmlformats.org/officeDocument/2006/customXml" ds:itemID="{A144C9C1-3F8B-417D-892F-12DF4B5BD161}">
  <ds:schemaRefs>
    <ds:schemaRef ds:uri="ESRI.ArcGIS.Mapping.OfficeIntegration.PowerPointInfo"/>
  </ds:schemaRefs>
</ds:datastoreItem>
</file>

<file path=customXml/itemProps34.xml><?xml version="1.0" encoding="utf-8"?>
<ds:datastoreItem xmlns:ds="http://schemas.openxmlformats.org/officeDocument/2006/customXml" ds:itemID="{2EDF4558-FEF9-46B0-97B3-79FAEB431023}">
  <ds:schemaRefs>
    <ds:schemaRef ds:uri="ESRI.ArcGIS.Mapping.OfficeIntegration.PowerPointInfo"/>
  </ds:schemaRefs>
</ds:datastoreItem>
</file>

<file path=customXml/itemProps35.xml><?xml version="1.0" encoding="utf-8"?>
<ds:datastoreItem xmlns:ds="http://schemas.openxmlformats.org/officeDocument/2006/customXml" ds:itemID="{FFBEBEBD-0B90-47B0-88BB-E4AC6061BA7C}">
  <ds:schemaRefs>
    <ds:schemaRef ds:uri="ESRI.ArcGIS.Mapping.OfficeIntegration.PowerPointInfo"/>
  </ds:schemaRefs>
</ds:datastoreItem>
</file>

<file path=customXml/itemProps36.xml><?xml version="1.0" encoding="utf-8"?>
<ds:datastoreItem xmlns:ds="http://schemas.openxmlformats.org/officeDocument/2006/customXml" ds:itemID="{B659D5CF-0007-4F97-B527-2BA4976D5006}">
  <ds:schemaRefs>
    <ds:schemaRef ds:uri="ESRI.ArcGIS.Mapping.OfficeIntegration.PowerPointInfo"/>
  </ds:schemaRefs>
</ds:datastoreItem>
</file>

<file path=customXml/itemProps37.xml><?xml version="1.0" encoding="utf-8"?>
<ds:datastoreItem xmlns:ds="http://schemas.openxmlformats.org/officeDocument/2006/customXml" ds:itemID="{0D36B295-0699-413C-B9F1-5D6B81392F2B}">
  <ds:schemaRefs>
    <ds:schemaRef ds:uri="ESRI.ArcGIS.Mapping.OfficeIntegration.PowerPointInfo"/>
  </ds:schemaRefs>
</ds:datastoreItem>
</file>

<file path=customXml/itemProps38.xml><?xml version="1.0" encoding="utf-8"?>
<ds:datastoreItem xmlns:ds="http://schemas.openxmlformats.org/officeDocument/2006/customXml" ds:itemID="{C31CEBFD-5C5C-4363-94D4-918DCA586323}">
  <ds:schemaRefs>
    <ds:schemaRef ds:uri="ESRI.ArcGIS.Mapping.OfficeIntegration.PowerPointInfo"/>
  </ds:schemaRefs>
</ds:datastoreItem>
</file>

<file path=customXml/itemProps39.xml><?xml version="1.0" encoding="utf-8"?>
<ds:datastoreItem xmlns:ds="http://schemas.openxmlformats.org/officeDocument/2006/customXml" ds:itemID="{FEFD5811-B3D1-45D8-8438-378553CBE11D}">
  <ds:schemaRefs>
    <ds:schemaRef ds:uri="ESRI.ArcGIS.Mapping.OfficeIntegration.PowerPointInfo"/>
  </ds:schemaRefs>
</ds:datastoreItem>
</file>

<file path=customXml/itemProps4.xml><?xml version="1.0" encoding="utf-8"?>
<ds:datastoreItem xmlns:ds="http://schemas.openxmlformats.org/officeDocument/2006/customXml" ds:itemID="{38EE7090-38D3-4AA3-8E18-C18E929537A7}">
  <ds:schemaRefs>
    <ds:schemaRef ds:uri="ESRI.ArcGIS.Mapping.OfficeIntegration.PowerPointInfo"/>
  </ds:schemaRefs>
</ds:datastoreItem>
</file>

<file path=customXml/itemProps40.xml><?xml version="1.0" encoding="utf-8"?>
<ds:datastoreItem xmlns:ds="http://schemas.openxmlformats.org/officeDocument/2006/customXml" ds:itemID="{CD6E5C22-45C7-4148-9141-1E9914586572}">
  <ds:schemaRefs>
    <ds:schemaRef ds:uri="ESRI.ArcGIS.Mapping.OfficeIntegration.PowerPointInfo"/>
  </ds:schemaRefs>
</ds:datastoreItem>
</file>

<file path=customXml/itemProps41.xml><?xml version="1.0" encoding="utf-8"?>
<ds:datastoreItem xmlns:ds="http://schemas.openxmlformats.org/officeDocument/2006/customXml" ds:itemID="{388663F6-8C95-4244-8867-7223777D752D}">
  <ds:schemaRefs>
    <ds:schemaRef ds:uri="ESRI.ArcGIS.Mapping.OfficeIntegration.PowerPointInfo"/>
  </ds:schemaRefs>
</ds:datastoreItem>
</file>

<file path=customXml/itemProps42.xml><?xml version="1.0" encoding="utf-8"?>
<ds:datastoreItem xmlns:ds="http://schemas.openxmlformats.org/officeDocument/2006/customXml" ds:itemID="{599E7966-A1F3-47CC-B7BD-63B811342D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b31c874-b99a-4d42-8a7e-c9ac8ddcf6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3.xml><?xml version="1.0" encoding="utf-8"?>
<ds:datastoreItem xmlns:ds="http://schemas.openxmlformats.org/officeDocument/2006/customXml" ds:itemID="{2032EAA2-8497-4106-8395-F8575C3EAFF4}">
  <ds:schemaRefs>
    <ds:schemaRef ds:uri="ESRI.ArcGIS.Mapping.OfficeIntegration.PowerPointInfo"/>
  </ds:schemaRefs>
</ds:datastoreItem>
</file>

<file path=customXml/itemProps44.xml><?xml version="1.0" encoding="utf-8"?>
<ds:datastoreItem xmlns:ds="http://schemas.openxmlformats.org/officeDocument/2006/customXml" ds:itemID="{45C92167-FEDC-48C7-8384-6B80896730CA}">
  <ds:schemaRefs>
    <ds:schemaRef ds:uri="ESRI.ArcGIS.Mapping.OfficeIntegration.PowerPointInfo"/>
  </ds:schemaRefs>
</ds:datastoreItem>
</file>

<file path=customXml/itemProps45.xml><?xml version="1.0" encoding="utf-8"?>
<ds:datastoreItem xmlns:ds="http://schemas.openxmlformats.org/officeDocument/2006/customXml" ds:itemID="{2E09AD3B-CEED-4857-8284-E7D06029A28A}">
  <ds:schemaRefs>
    <ds:schemaRef ds:uri="ESRI.ArcGIS.Mapping.OfficeIntegration.PowerPointInfo"/>
  </ds:schemaRefs>
</ds:datastoreItem>
</file>

<file path=customXml/itemProps46.xml><?xml version="1.0" encoding="utf-8"?>
<ds:datastoreItem xmlns:ds="http://schemas.openxmlformats.org/officeDocument/2006/customXml" ds:itemID="{DDE91404-9F9E-4B17-AC84-796A6C278244}">
  <ds:schemaRefs>
    <ds:schemaRef ds:uri="ESRI.ArcGIS.Mapping.OfficeIntegration.PowerPointInfo"/>
  </ds:schemaRefs>
</ds:datastoreItem>
</file>

<file path=customXml/itemProps47.xml><?xml version="1.0" encoding="utf-8"?>
<ds:datastoreItem xmlns:ds="http://schemas.openxmlformats.org/officeDocument/2006/customXml" ds:itemID="{01C15E57-B24F-45ED-8E1A-E74E36D591EE}">
  <ds:schemaRefs>
    <ds:schemaRef ds:uri="ESRI.ArcGIS.Mapping.OfficeIntegration.PowerPointInfo"/>
  </ds:schemaRefs>
</ds:datastoreItem>
</file>

<file path=customXml/itemProps48.xml><?xml version="1.0" encoding="utf-8"?>
<ds:datastoreItem xmlns:ds="http://schemas.openxmlformats.org/officeDocument/2006/customXml" ds:itemID="{E34ECB08-11EC-4188-8881-6CAA8BCC67A4}">
  <ds:schemaRefs>
    <ds:schemaRef ds:uri="ESRI.ArcGIS.Mapping.OfficeIntegration.PowerPointInfo"/>
  </ds:schemaRefs>
</ds:datastoreItem>
</file>

<file path=customXml/itemProps49.xml><?xml version="1.0" encoding="utf-8"?>
<ds:datastoreItem xmlns:ds="http://schemas.openxmlformats.org/officeDocument/2006/customXml" ds:itemID="{22A79395-0C63-4398-86BC-7B195CB070A7}">
  <ds:schemaRefs>
    <ds:schemaRef ds:uri="ESRI.ArcGIS.Mapping.OfficeIntegration.PowerPointInfo"/>
  </ds:schemaRefs>
</ds:datastoreItem>
</file>

<file path=customXml/itemProps5.xml><?xml version="1.0" encoding="utf-8"?>
<ds:datastoreItem xmlns:ds="http://schemas.openxmlformats.org/officeDocument/2006/customXml" ds:itemID="{C50C477E-BF0B-4B1F-8FBF-E352514C695B}">
  <ds:schemaRefs>
    <ds:schemaRef ds:uri="ESRI.ArcGIS.Mapping.OfficeIntegration.PowerPointInfo"/>
  </ds:schemaRefs>
</ds:datastoreItem>
</file>

<file path=customXml/itemProps50.xml><?xml version="1.0" encoding="utf-8"?>
<ds:datastoreItem xmlns:ds="http://schemas.openxmlformats.org/officeDocument/2006/customXml" ds:itemID="{D18BB9FC-443C-4041-800E-EC7C79583996}">
  <ds:schemaRefs>
    <ds:schemaRef ds:uri="ESRI.ArcGIS.Mapping.OfficeIntegration.PowerPointInfo"/>
  </ds:schemaRefs>
</ds:datastoreItem>
</file>

<file path=customXml/itemProps51.xml><?xml version="1.0" encoding="utf-8"?>
<ds:datastoreItem xmlns:ds="http://schemas.openxmlformats.org/officeDocument/2006/customXml" ds:itemID="{F570CA1A-C547-4405-85D0-5439327F8B07}">
  <ds:schemaRefs>
    <ds:schemaRef ds:uri="ESRI.ArcGIS.Mapping.OfficeIntegration.PowerPointInfo"/>
  </ds:schemaRefs>
</ds:datastoreItem>
</file>

<file path=customXml/itemProps52.xml><?xml version="1.0" encoding="utf-8"?>
<ds:datastoreItem xmlns:ds="http://schemas.openxmlformats.org/officeDocument/2006/customXml" ds:itemID="{98C0E2F8-4A98-4E74-924C-399E4AF793EA}">
  <ds:schemaRefs>
    <ds:schemaRef ds:uri="ESRI.ArcGIS.Mapping.OfficeIntegration.PowerPointInfo"/>
  </ds:schemaRefs>
</ds:datastoreItem>
</file>

<file path=customXml/itemProps53.xml><?xml version="1.0" encoding="utf-8"?>
<ds:datastoreItem xmlns:ds="http://schemas.openxmlformats.org/officeDocument/2006/customXml" ds:itemID="{10C08E57-171C-4ACD-9C46-03FBB541502F}">
  <ds:schemaRefs>
    <ds:schemaRef ds:uri="ESRI.ArcGIS.Mapping.OfficeIntegration.PowerPointInfo"/>
  </ds:schemaRefs>
</ds:datastoreItem>
</file>

<file path=customXml/itemProps54.xml><?xml version="1.0" encoding="utf-8"?>
<ds:datastoreItem xmlns:ds="http://schemas.openxmlformats.org/officeDocument/2006/customXml" ds:itemID="{0466367A-C9C5-429B-8CE0-A80359CB3FF8}">
  <ds:schemaRefs>
    <ds:schemaRef ds:uri="ESRI.ArcGIS.Mapping.OfficeIntegration.PowerPointInfo"/>
  </ds:schemaRefs>
</ds:datastoreItem>
</file>

<file path=customXml/itemProps55.xml><?xml version="1.0" encoding="utf-8"?>
<ds:datastoreItem xmlns:ds="http://schemas.openxmlformats.org/officeDocument/2006/customXml" ds:itemID="{04B7B946-0B5E-442A-911F-6A84D8100046}">
  <ds:schemaRefs>
    <ds:schemaRef ds:uri="ESRI.ArcGIS.Mapping.OfficeIntegration.PowerPointInfo"/>
  </ds:schemaRefs>
</ds:datastoreItem>
</file>

<file path=customXml/itemProps56.xml><?xml version="1.0" encoding="utf-8"?>
<ds:datastoreItem xmlns:ds="http://schemas.openxmlformats.org/officeDocument/2006/customXml" ds:itemID="{6AA0DDA0-6545-4F0D-AC2C-411D41F620F5}">
  <ds:schemaRefs>
    <ds:schemaRef ds:uri="ESRI.ArcGIS.Mapping.OfficeIntegration.PowerPointInfo"/>
  </ds:schemaRefs>
</ds:datastoreItem>
</file>

<file path=customXml/itemProps57.xml><?xml version="1.0" encoding="utf-8"?>
<ds:datastoreItem xmlns:ds="http://schemas.openxmlformats.org/officeDocument/2006/customXml" ds:itemID="{4E947820-7EF8-48CC-97C9-71A4BBF02E2B}">
  <ds:schemaRefs>
    <ds:schemaRef ds:uri="http://schemas.microsoft.com/office/2006/metadata/longProperties"/>
  </ds:schemaRefs>
</ds:datastoreItem>
</file>

<file path=customXml/itemProps58.xml><?xml version="1.0" encoding="utf-8"?>
<ds:datastoreItem xmlns:ds="http://schemas.openxmlformats.org/officeDocument/2006/customXml" ds:itemID="{0CCFE371-F849-440B-A1C3-CC92A9220478}">
  <ds:schemaRefs>
    <ds:schemaRef ds:uri="ESRI.ArcGIS.Mapping.OfficeIntegration.PowerPointInfo"/>
  </ds:schemaRefs>
</ds:datastoreItem>
</file>

<file path=customXml/itemProps59.xml><?xml version="1.0" encoding="utf-8"?>
<ds:datastoreItem xmlns:ds="http://schemas.openxmlformats.org/officeDocument/2006/customXml" ds:itemID="{D2B5B430-8683-4E4F-8D06-E830E584C1A7}">
  <ds:schemaRefs>
    <ds:schemaRef ds:uri="ESRI.ArcGIS.Mapping.OfficeIntegration.PowerPointInfo"/>
  </ds:schemaRefs>
</ds:datastoreItem>
</file>

<file path=customXml/itemProps6.xml><?xml version="1.0" encoding="utf-8"?>
<ds:datastoreItem xmlns:ds="http://schemas.openxmlformats.org/officeDocument/2006/customXml" ds:itemID="{338139E7-5EC4-4D66-9726-E4A8E8E84605}">
  <ds:schemaRefs>
    <ds:schemaRef ds:uri="ESRI.ArcGIS.Mapping.OfficeIntegration.PowerPointInfo"/>
  </ds:schemaRefs>
</ds:datastoreItem>
</file>

<file path=customXml/itemProps60.xml><?xml version="1.0" encoding="utf-8"?>
<ds:datastoreItem xmlns:ds="http://schemas.openxmlformats.org/officeDocument/2006/customXml" ds:itemID="{626B97F8-CEA8-486D-A006-0F5BF0437318}">
  <ds:schemaRefs>
    <ds:schemaRef ds:uri="ESRI.ArcGIS.Mapping.OfficeIntegration.PowerPointInfo"/>
  </ds:schemaRefs>
</ds:datastoreItem>
</file>

<file path=customXml/itemProps61.xml><?xml version="1.0" encoding="utf-8"?>
<ds:datastoreItem xmlns:ds="http://schemas.openxmlformats.org/officeDocument/2006/customXml" ds:itemID="{8253ED31-9D98-4C60-8267-D53004D6F8D8}">
  <ds:schemaRefs>
    <ds:schemaRef ds:uri="ESRI.ArcGIS.Mapping.OfficeIntegration.PowerPointInfo"/>
  </ds:schemaRefs>
</ds:datastoreItem>
</file>

<file path=customXml/itemProps62.xml><?xml version="1.0" encoding="utf-8"?>
<ds:datastoreItem xmlns:ds="http://schemas.openxmlformats.org/officeDocument/2006/customXml" ds:itemID="{1B200C82-B980-44BA-93E2-D3EABE5E9D69}">
  <ds:schemaRefs>
    <ds:schemaRef ds:uri="ESRI.ArcGIS.Mapping.OfficeIntegration.PowerPointInfo"/>
  </ds:schemaRefs>
</ds:datastoreItem>
</file>

<file path=customXml/itemProps63.xml><?xml version="1.0" encoding="utf-8"?>
<ds:datastoreItem xmlns:ds="http://schemas.openxmlformats.org/officeDocument/2006/customXml" ds:itemID="{D50971B3-0B04-417E-9CBD-CAB5B6DF629E}">
  <ds:schemaRefs>
    <ds:schemaRef ds:uri="ESRI.ArcGIS.Mapping.OfficeIntegration.PowerPointInfo"/>
  </ds:schemaRefs>
</ds:datastoreItem>
</file>

<file path=customXml/itemProps64.xml><?xml version="1.0" encoding="utf-8"?>
<ds:datastoreItem xmlns:ds="http://schemas.openxmlformats.org/officeDocument/2006/customXml" ds:itemID="{9202034E-0E2B-4BC1-B65E-BD005CC1A9D6}">
  <ds:schemaRefs>
    <ds:schemaRef ds:uri="ESRI.ArcGIS.Mapping.OfficeIntegration.PowerPointInfo"/>
  </ds:schemaRefs>
</ds:datastoreItem>
</file>

<file path=customXml/itemProps65.xml><?xml version="1.0" encoding="utf-8"?>
<ds:datastoreItem xmlns:ds="http://schemas.openxmlformats.org/officeDocument/2006/customXml" ds:itemID="{69F321B2-0B9D-44E2-9AF6-BB15021ED6F3}">
  <ds:schemaRefs>
    <ds:schemaRef ds:uri="http://schemas.microsoft.com/office/2006/documentManagement/types"/>
    <ds:schemaRef ds:uri="8b31c874-b99a-4d42-8a7e-c9ac8ddcf610"/>
    <ds:schemaRef ds:uri="http://www.w3.org/XML/1998/namespace"/>
    <ds:schemaRef ds:uri="http://schemas.microsoft.com/office/infopath/2007/PartnerControls"/>
    <ds:schemaRef ds:uri="http://purl.org/dc/terms/"/>
    <ds:schemaRef ds:uri="http://schemas.microsoft.com/sharepoint/v3"/>
    <ds:schemaRef ds:uri="http://purl.org/dc/elements/1.1/"/>
    <ds:schemaRef ds:uri="http://schemas.microsoft.com/office/2006/metadata/properties"/>
    <ds:schemaRef ds:uri="http://schemas.openxmlformats.org/package/2006/metadata/core-properties"/>
    <ds:schemaRef ds:uri="http://purl.org/dc/dcmitype/"/>
  </ds:schemaRefs>
</ds:datastoreItem>
</file>

<file path=customXml/itemProps66.xml><?xml version="1.0" encoding="utf-8"?>
<ds:datastoreItem xmlns:ds="http://schemas.openxmlformats.org/officeDocument/2006/customXml" ds:itemID="{C20EFA46-F640-452E-95F6-C762F457CC51}">
  <ds:schemaRefs>
    <ds:schemaRef ds:uri="ESRI.ArcGIS.Mapping.OfficeIntegration.PowerPointInfo"/>
  </ds:schemaRefs>
</ds:datastoreItem>
</file>

<file path=customXml/itemProps67.xml><?xml version="1.0" encoding="utf-8"?>
<ds:datastoreItem xmlns:ds="http://schemas.openxmlformats.org/officeDocument/2006/customXml" ds:itemID="{B17BE447-7A14-46BA-A448-23CDE867C8B4}">
  <ds:schemaRefs>
    <ds:schemaRef ds:uri="ESRI.ArcGIS.Mapping.OfficeIntegration.PowerPointInfo"/>
  </ds:schemaRefs>
</ds:datastoreItem>
</file>

<file path=customXml/itemProps68.xml><?xml version="1.0" encoding="utf-8"?>
<ds:datastoreItem xmlns:ds="http://schemas.openxmlformats.org/officeDocument/2006/customXml" ds:itemID="{E867F9D1-E613-4435-9294-E871765F13D3}">
  <ds:schemaRefs>
    <ds:schemaRef ds:uri="ESRI.ArcGIS.Mapping.OfficeIntegration.PowerPointInfo"/>
  </ds:schemaRefs>
</ds:datastoreItem>
</file>

<file path=customXml/itemProps69.xml><?xml version="1.0" encoding="utf-8"?>
<ds:datastoreItem xmlns:ds="http://schemas.openxmlformats.org/officeDocument/2006/customXml" ds:itemID="{328925A0-1366-4CAF-BD89-4F7F4F884CA8}">
  <ds:schemaRefs>
    <ds:schemaRef ds:uri="ESRI.ArcGIS.Mapping.OfficeIntegration.PowerPointInfo"/>
  </ds:schemaRefs>
</ds:datastoreItem>
</file>

<file path=customXml/itemProps7.xml><?xml version="1.0" encoding="utf-8"?>
<ds:datastoreItem xmlns:ds="http://schemas.openxmlformats.org/officeDocument/2006/customXml" ds:itemID="{58C37E17-606D-40BC-BF2D-FF7C43FBFC2E}">
  <ds:schemaRefs>
    <ds:schemaRef ds:uri="ESRI.ArcGIS.Mapping.OfficeIntegration.PowerPointInfo"/>
  </ds:schemaRefs>
</ds:datastoreItem>
</file>

<file path=customXml/itemProps70.xml><?xml version="1.0" encoding="utf-8"?>
<ds:datastoreItem xmlns:ds="http://schemas.openxmlformats.org/officeDocument/2006/customXml" ds:itemID="{802CA079-97BD-4501-B203-C61A68220596}">
  <ds:schemaRefs>
    <ds:schemaRef ds:uri="ESRI.ArcGIS.Mapping.OfficeIntegration.PowerPointInfo"/>
  </ds:schemaRefs>
</ds:datastoreItem>
</file>

<file path=customXml/itemProps71.xml><?xml version="1.0" encoding="utf-8"?>
<ds:datastoreItem xmlns:ds="http://schemas.openxmlformats.org/officeDocument/2006/customXml" ds:itemID="{D59CFF6B-88C5-4EBE-A775-9AE313F34A0A}">
  <ds:schemaRefs>
    <ds:schemaRef ds:uri="ESRI.ArcGIS.Mapping.OfficeIntegration.PowerPointInfo"/>
  </ds:schemaRefs>
</ds:datastoreItem>
</file>

<file path=customXml/itemProps72.xml><?xml version="1.0" encoding="utf-8"?>
<ds:datastoreItem xmlns:ds="http://schemas.openxmlformats.org/officeDocument/2006/customXml" ds:itemID="{D22C7E41-C6DF-4F3A-99CB-2D467C2504A0}">
  <ds:schemaRefs>
    <ds:schemaRef ds:uri="ESRI.ArcGIS.Mapping.OfficeIntegration.PowerPointInfo"/>
  </ds:schemaRefs>
</ds:datastoreItem>
</file>

<file path=customXml/itemProps73.xml><?xml version="1.0" encoding="utf-8"?>
<ds:datastoreItem xmlns:ds="http://schemas.openxmlformats.org/officeDocument/2006/customXml" ds:itemID="{B279F01F-767E-42B6-861F-0539ADDB7929}">
  <ds:schemaRefs>
    <ds:schemaRef ds:uri="ESRI.ArcGIS.Mapping.OfficeIntegration.PowerPointInfo"/>
  </ds:schemaRefs>
</ds:datastoreItem>
</file>

<file path=customXml/itemProps8.xml><?xml version="1.0" encoding="utf-8"?>
<ds:datastoreItem xmlns:ds="http://schemas.openxmlformats.org/officeDocument/2006/customXml" ds:itemID="{E9F06654-3DD8-45BB-B1FB-581A44343657}">
  <ds:schemaRefs>
    <ds:schemaRef ds:uri="ESRI.ArcGIS.Mapping.OfficeIntegration.PowerPointInfo"/>
  </ds:schemaRefs>
</ds:datastoreItem>
</file>

<file path=customXml/itemProps9.xml><?xml version="1.0" encoding="utf-8"?>
<ds:datastoreItem xmlns:ds="http://schemas.openxmlformats.org/officeDocument/2006/customXml" ds:itemID="{978CEA68-D320-42CF-B72C-32997F81227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4160</TotalTime>
  <Words>1715</Words>
  <Application>Microsoft Office PowerPoint</Application>
  <PresentationFormat>On-screen Show (4:3)</PresentationFormat>
  <Paragraphs>110</Paragraphs>
  <Slides>16</Slides>
  <Notes>16</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16</vt:i4>
      </vt:variant>
    </vt:vector>
  </HeadingPairs>
  <TitlesOfParts>
    <vt:vector size="18" baseType="lpstr">
      <vt:lpstr>Arial</vt:lpstr>
      <vt:lpstr>Default Design</vt:lpstr>
      <vt:lpstr>LADOTD Web Services Supporting Interoperability and Information Delivery During Emergency Operations</vt:lpstr>
      <vt:lpstr>GIS Web Services Are the Key to Interoperability</vt:lpstr>
      <vt:lpstr>ArcGIS Server Services Folder http://GISweb.dotd.la.gov/ArcGIS/rest/services</vt:lpstr>
      <vt:lpstr>LADOTD Emergency-Related Web Services</vt:lpstr>
      <vt:lpstr>LADOTD ArcGIS Online Home Page</vt:lpstr>
      <vt:lpstr>Public Relations 2012 Hurricane Isaac Debris Removal</vt:lpstr>
      <vt:lpstr>Information to the Public and State Workers State Office Closures</vt:lpstr>
      <vt:lpstr>Information to the Public &amp; Responders Official Louisiana Evacuation Routes</vt:lpstr>
      <vt:lpstr>Situational Awareness LADOTD’s NOAA Flood Watch Map</vt:lpstr>
      <vt:lpstr>Situational Awareness LADOTD’s  Severe Weather Story Map</vt:lpstr>
      <vt:lpstr>Official Imagery Delivered Quickly January 2016 Mississippi River Flood</vt:lpstr>
      <vt:lpstr>Disaster Response and Recovery Louisiana Roads Federal Aid Eligibility</vt:lpstr>
      <vt:lpstr>Interoperability and Data Sharing LADOTD/LADCFS Data Collaboration </vt:lpstr>
      <vt:lpstr>Information to the Public and State Workers Disaster Supplemental Nutrition Program</vt:lpstr>
      <vt:lpstr>Keys to Successful Interoperability and Actionable Information with SOA</vt:lpstr>
      <vt:lpstr>LADOTD Web Services Supporting Interoperability and Information Delivery During Emergency Operations</vt:lpstr>
    </vt:vector>
  </TitlesOfParts>
  <Company>LADOTD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DOTD Katrina Response</dc:title>
  <dc:subject>LA DOTD Katrina Response</dc:subject>
  <dc:creator>d8505</dc:creator>
  <cp:lastModifiedBy>James E. Mitchell, Ph. D.</cp:lastModifiedBy>
  <cp:revision>295</cp:revision>
  <cp:lastPrinted>2016-05-31T19:30:41Z</cp:lastPrinted>
  <dcterms:created xsi:type="dcterms:W3CDTF">2005-10-20T20:47:33Z</dcterms:created>
  <dcterms:modified xsi:type="dcterms:W3CDTF">2016-06-09T03:33:16Z</dcterms:modified>
</cp:coreProperties>
</file>